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0" r:id="rId1"/>
    <p:sldMasterId id="2147483800" r:id="rId2"/>
  </p:sldMasterIdLst>
  <p:notesMasterIdLst>
    <p:notesMasterId r:id="rId37"/>
  </p:notesMasterIdLst>
  <p:handoutMasterIdLst>
    <p:handoutMasterId r:id="rId38"/>
  </p:handoutMasterIdLst>
  <p:sldIdLst>
    <p:sldId id="351" r:id="rId3"/>
    <p:sldId id="387" r:id="rId4"/>
    <p:sldId id="361" r:id="rId5"/>
    <p:sldId id="419" r:id="rId6"/>
    <p:sldId id="420" r:id="rId7"/>
    <p:sldId id="421" r:id="rId8"/>
    <p:sldId id="355" r:id="rId9"/>
    <p:sldId id="393" r:id="rId10"/>
    <p:sldId id="439" r:id="rId11"/>
    <p:sldId id="440" r:id="rId12"/>
    <p:sldId id="441" r:id="rId13"/>
    <p:sldId id="442" r:id="rId14"/>
    <p:sldId id="443" r:id="rId15"/>
    <p:sldId id="394" r:id="rId16"/>
    <p:sldId id="444" r:id="rId17"/>
    <p:sldId id="427" r:id="rId18"/>
    <p:sldId id="428" r:id="rId19"/>
    <p:sldId id="429" r:id="rId20"/>
    <p:sldId id="430" r:id="rId21"/>
    <p:sldId id="395" r:id="rId22"/>
    <p:sldId id="368" r:id="rId23"/>
    <p:sldId id="396" r:id="rId24"/>
    <p:sldId id="370" r:id="rId25"/>
    <p:sldId id="431" r:id="rId26"/>
    <p:sldId id="432" r:id="rId27"/>
    <p:sldId id="433" r:id="rId28"/>
    <p:sldId id="435" r:id="rId29"/>
    <p:sldId id="434" r:id="rId30"/>
    <p:sldId id="445" r:id="rId31"/>
    <p:sldId id="397" r:id="rId32"/>
    <p:sldId id="382" r:id="rId33"/>
    <p:sldId id="436" r:id="rId34"/>
    <p:sldId id="437" r:id="rId35"/>
    <p:sldId id="385" r:id="rId36"/>
  </p:sldIdLst>
  <p:sldSz cx="9144000" cy="5143500" type="screen16x9"/>
  <p:notesSz cx="6742113" cy="9872663"/>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56" userDrawn="1">
          <p15:clr>
            <a:srgbClr val="A4A3A4"/>
          </p15:clr>
        </p15:guide>
        <p15:guide id="6" pos="2880" userDrawn="1">
          <p15:clr>
            <a:srgbClr val="A4A3A4"/>
          </p15:clr>
        </p15:guide>
        <p15:guide id="7" pos="5666">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elien Van Boxlaer" initials="AVB [6]" lastIdx="1" clrIdx="6">
    <p:extLst/>
  </p:cmAuthor>
  <p:cmAuthor id="1" name="Debuysscher, Wouter" initials="DW" lastIdx="21" clrIdx="0">
    <p:extLst/>
  </p:cmAuthor>
  <p:cmAuthor id="8" name="Annelien Van Boxlaer" initials="AVB [7]" lastIdx="1" clrIdx="7">
    <p:extLst/>
  </p:cmAuthor>
  <p:cmAuthor id="2" name="Annelien Van Boxlaer" initials="AVB" lastIdx="1" clrIdx="1">
    <p:extLst/>
  </p:cmAuthor>
  <p:cmAuthor id="9" name="Annelien Van Boxlaer" initials="AVB [8]" lastIdx="1" clrIdx="8">
    <p:extLst/>
  </p:cmAuthor>
  <p:cmAuthor id="3" name="Annelien Van Boxlaer" initials="AVB [2]" lastIdx="1" clrIdx="2">
    <p:extLst/>
  </p:cmAuthor>
  <p:cmAuthor id="10" name="Annelien Van Boxlaer" initials="AVB [9]" lastIdx="1" clrIdx="9">
    <p:extLst/>
  </p:cmAuthor>
  <p:cmAuthor id="4" name="Annelien Van Boxlaer" initials="AVB [3]" lastIdx="1" clrIdx="3">
    <p:extLst/>
  </p:cmAuthor>
  <p:cmAuthor id="11" name="Annelien Van Boxlaer" initials="AVB [10]" lastIdx="1" clrIdx="10">
    <p:extLst/>
  </p:cmAuthor>
  <p:cmAuthor id="5" name="Annelien Van Boxlaer" initials="AVB [4]" lastIdx="1" clrIdx="4">
    <p:extLst/>
  </p:cmAuthor>
  <p:cmAuthor id="12" name="Annelien Van Boxlaer" initials="AVB [11]" lastIdx="1" clrIdx="11">
    <p:extLst/>
  </p:cmAuthor>
  <p:cmAuthor id="6" name="Annelien Van Boxlaer" initials="AVB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53E"/>
    <a:srgbClr val="BD0010"/>
    <a:srgbClr val="BA2D37"/>
    <a:srgbClr val="CB0112"/>
    <a:srgbClr val="F6FF02"/>
    <a:srgbClr val="FFFC00"/>
    <a:srgbClr val="FF6600"/>
    <a:srgbClr val="EB6900"/>
    <a:srgbClr val="00ADD0"/>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4" autoAdjust="0"/>
    <p:restoredTop sz="99695" autoAdjust="0"/>
  </p:normalViewPr>
  <p:slideViewPr>
    <p:cSldViewPr snapToGrid="0" snapToObjects="1" showGuides="1">
      <p:cViewPr varScale="1">
        <p:scale>
          <a:sx n="156" d="100"/>
          <a:sy n="156" d="100"/>
        </p:scale>
        <p:origin x="-588" y="-90"/>
      </p:cViewPr>
      <p:guideLst>
        <p:guide orient="horz" pos="1756"/>
        <p:guide pos="2880"/>
        <p:guide pos="5666"/>
      </p:guideLst>
    </p:cSldViewPr>
  </p:slideViewPr>
  <p:outlineViewPr>
    <p:cViewPr>
      <p:scale>
        <a:sx n="33" d="100"/>
        <a:sy n="33" d="100"/>
      </p:scale>
      <p:origin x="0" y="1455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009567068569E-2"/>
          <c:y val="6.3050570682133794E-2"/>
          <c:w val="0.73346290116079105"/>
          <c:h val="0.80008271807153097"/>
        </c:manualLayout>
      </c:layout>
      <c:barChart>
        <c:barDir val="col"/>
        <c:grouping val="percentStacked"/>
        <c:varyColors val="0"/>
        <c:ser>
          <c:idx val="0"/>
          <c:order val="0"/>
          <c:tx>
            <c:strRef>
              <c:f>Blad1!$B$1</c:f>
              <c:strCache>
                <c:ptCount val="1"/>
                <c:pt idx="0">
                  <c:v>ACO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Modified Spanish</c:v>
                </c:pt>
                <c:pt idx="1">
                  <c:v>ATS Roundtable</c:v>
                </c:pt>
                <c:pt idx="2">
                  <c:v>PLATINO</c:v>
                </c:pt>
                <c:pt idx="3">
                  <c:v>GINA/GOLD</c:v>
                </c:pt>
              </c:strCache>
            </c:strRef>
          </c:cat>
          <c:val>
            <c:numRef>
              <c:f>Blad1!$B$2:$B$5</c:f>
              <c:numCache>
                <c:formatCode>General</c:formatCode>
                <c:ptCount val="4"/>
                <c:pt idx="0">
                  <c:v>31.3</c:v>
                </c:pt>
                <c:pt idx="1">
                  <c:v>11.9</c:v>
                </c:pt>
                <c:pt idx="2">
                  <c:v>48.3</c:v>
                </c:pt>
                <c:pt idx="3">
                  <c:v>46.1</c:v>
                </c:pt>
              </c:numCache>
            </c:numRef>
          </c:val>
          <c:extLst xmlns:c16r2="http://schemas.microsoft.com/office/drawing/2015/06/chart">
            <c:ext xmlns:c16="http://schemas.microsoft.com/office/drawing/2014/chart" uri="{C3380CC4-5D6E-409C-BE32-E72D297353CC}">
              <c16:uniqueId val="{00000000-41EC-472E-B92F-238B2C7FF9BC}"/>
            </c:ext>
          </c:extLst>
        </c:ser>
        <c:ser>
          <c:idx val="1"/>
          <c:order val="1"/>
          <c:tx>
            <c:strRef>
              <c:f>Blad1!$C$1</c:f>
              <c:strCache>
                <c:ptCount val="1"/>
                <c:pt idx="0">
                  <c:v>Non-ACO</c:v>
                </c:pt>
              </c:strCache>
            </c:strRef>
          </c:tx>
          <c:spPr>
            <a:solidFill>
              <a:schemeClr val="bg1">
                <a:lumMod val="65000"/>
              </a:schemeClr>
            </a:solidFill>
            <a:ln>
              <a:noFill/>
            </a:ln>
            <a:effectLst/>
          </c:spPr>
          <c:invertIfNegative val="0"/>
          <c:dLbls>
            <c:dLbl>
              <c:idx val="0"/>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EC-472E-B92F-238B2C7FF9BC}"/>
                </c:ext>
              </c:extLst>
            </c:dLbl>
            <c:dLbl>
              <c:idx val="1"/>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1EC-472E-B92F-238B2C7FF9BC}"/>
                </c:ext>
              </c:extLst>
            </c:dLbl>
            <c:dLbl>
              <c:idx val="2"/>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1EC-472E-B92F-238B2C7FF9BC}"/>
                </c:ext>
              </c:extLst>
            </c:dLbl>
            <c:dLbl>
              <c:idx val="3"/>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1EC-472E-B92F-238B2C7FF9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Modified Spanish</c:v>
                </c:pt>
                <c:pt idx="1">
                  <c:v>ATS Roundtable</c:v>
                </c:pt>
                <c:pt idx="2">
                  <c:v>PLATINO</c:v>
                </c:pt>
                <c:pt idx="3">
                  <c:v>GINA/GOLD</c:v>
                </c:pt>
              </c:strCache>
            </c:strRef>
          </c:cat>
          <c:val>
            <c:numRef>
              <c:f>Blad1!$C$2:$C$5</c:f>
              <c:numCache>
                <c:formatCode>General</c:formatCode>
                <c:ptCount val="4"/>
                <c:pt idx="0">
                  <c:v>68.7</c:v>
                </c:pt>
                <c:pt idx="1">
                  <c:v>88.1</c:v>
                </c:pt>
                <c:pt idx="2">
                  <c:v>51.7</c:v>
                </c:pt>
                <c:pt idx="3">
                  <c:v>53.8</c:v>
                </c:pt>
              </c:numCache>
            </c:numRef>
          </c:val>
          <c:extLst xmlns:c16r2="http://schemas.microsoft.com/office/drawing/2015/06/chart">
            <c:ext xmlns:c16="http://schemas.microsoft.com/office/drawing/2014/chart" uri="{C3380CC4-5D6E-409C-BE32-E72D297353CC}">
              <c16:uniqueId val="{00000005-41EC-472E-B92F-238B2C7FF9BC}"/>
            </c:ext>
          </c:extLst>
        </c:ser>
        <c:dLbls>
          <c:showLegendKey val="0"/>
          <c:showVal val="0"/>
          <c:showCatName val="0"/>
          <c:showSerName val="0"/>
          <c:showPercent val="0"/>
          <c:showBubbleSize val="0"/>
        </c:dLbls>
        <c:gapWidth val="182"/>
        <c:overlap val="100"/>
        <c:axId val="133501696"/>
        <c:axId val="133503232"/>
      </c:barChart>
      <c:catAx>
        <c:axId val="1335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133503232"/>
        <c:crosses val="autoZero"/>
        <c:auto val="1"/>
        <c:lblAlgn val="ctr"/>
        <c:lblOffset val="100"/>
        <c:noMultiLvlLbl val="0"/>
      </c:catAx>
      <c:valAx>
        <c:axId val="133503232"/>
        <c:scaling>
          <c:orientation val="minMax"/>
        </c:scaling>
        <c:delete val="1"/>
        <c:axPos val="l"/>
        <c:numFmt formatCode="0%" sourceLinked="1"/>
        <c:majorTickMark val="none"/>
        <c:minorTickMark val="none"/>
        <c:tickLblPos val="nextTo"/>
        <c:crossAx val="133501696"/>
        <c:crosses val="autoZero"/>
        <c:crossBetween val="between"/>
      </c:valAx>
      <c:spPr>
        <a:noFill/>
        <a:ln>
          <a:noFill/>
        </a:ln>
        <a:effectLst/>
      </c:spPr>
    </c:plotArea>
    <c:legend>
      <c:legendPos val="r"/>
      <c:layout>
        <c:manualLayout>
          <c:xMode val="edge"/>
          <c:yMode val="edge"/>
          <c:x val="0.728133691299922"/>
          <c:y val="0.62010446307149902"/>
          <c:w val="0.14394881597940201"/>
          <c:h val="0.2059947306373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COPD</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Frequent exacerbations</c:v>
                </c:pt>
                <c:pt idx="1">
                  <c:v>Severe exacerbations</c:v>
                </c:pt>
              </c:strCache>
            </c:strRef>
          </c:cat>
          <c:val>
            <c:numRef>
              <c:f>Sheet1!$B$2:$B$3</c:f>
              <c:numCache>
                <c:formatCode>_(* #,##0.0_);_(* \(#,##0.0\);_(* "-"??_);_(@_)</c:formatCode>
                <c:ptCount val="2"/>
                <c:pt idx="0" formatCode="_(* #,##0_);_(* \(#,##0\);_(* &quot;-&quot;??_);_(@_)">
                  <c:v>18</c:v>
                </c:pt>
                <c:pt idx="1">
                  <c:v>17.600000000000001</c:v>
                </c:pt>
              </c:numCache>
            </c:numRef>
          </c:val>
          <c:extLst xmlns:c16r2="http://schemas.microsoft.com/office/drawing/2015/06/chart">
            <c:ext xmlns:c16="http://schemas.microsoft.com/office/drawing/2014/chart" uri="{C3380CC4-5D6E-409C-BE32-E72D297353CC}">
              <c16:uniqueId val="{00000000-075C-4857-A77E-6B9FED90C2E9}"/>
            </c:ext>
          </c:extLst>
        </c:ser>
        <c:ser>
          <c:idx val="1"/>
          <c:order val="1"/>
          <c:tx>
            <c:strRef>
              <c:f>Sheet1!$C$1</c:f>
              <c:strCache>
                <c:ptCount val="1"/>
                <c:pt idx="0">
                  <c:v>COPD and asthma</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Frequent exacerbations</c:v>
                </c:pt>
                <c:pt idx="1">
                  <c:v>Severe exacerbations</c:v>
                </c:pt>
              </c:strCache>
            </c:strRef>
          </c:cat>
          <c:val>
            <c:numRef>
              <c:f>Sheet1!$C$2:$C$3</c:f>
              <c:numCache>
                <c:formatCode>_(* #,##0.0_);_(* \(#,##0.0\);_(* "-"??_);_(@_)</c:formatCode>
                <c:ptCount val="2"/>
                <c:pt idx="0">
                  <c:v>42.7</c:v>
                </c:pt>
                <c:pt idx="1">
                  <c:v>32.799999999999997</c:v>
                </c:pt>
              </c:numCache>
            </c:numRef>
          </c:val>
          <c:extLst xmlns:c16r2="http://schemas.microsoft.com/office/drawing/2015/06/chart">
            <c:ext xmlns:c16="http://schemas.microsoft.com/office/drawing/2014/chart" uri="{C3380CC4-5D6E-409C-BE32-E72D297353CC}">
              <c16:uniqueId val="{00000001-075C-4857-A77E-6B9FED90C2E9}"/>
            </c:ext>
          </c:extLst>
        </c:ser>
        <c:dLbls>
          <c:showLegendKey val="0"/>
          <c:showVal val="1"/>
          <c:showCatName val="0"/>
          <c:showSerName val="0"/>
          <c:showPercent val="0"/>
          <c:showBubbleSize val="0"/>
        </c:dLbls>
        <c:gapWidth val="75"/>
        <c:axId val="43360256"/>
        <c:axId val="43361792"/>
      </c:barChart>
      <c:catAx>
        <c:axId val="43360256"/>
        <c:scaling>
          <c:orientation val="minMax"/>
        </c:scaling>
        <c:delete val="0"/>
        <c:axPos val="b"/>
        <c:numFmt formatCode="General" sourceLinked="0"/>
        <c:majorTickMark val="none"/>
        <c:minorTickMark val="none"/>
        <c:tickLblPos val="nextTo"/>
        <c:txPr>
          <a:bodyPr/>
          <a:lstStyle/>
          <a:p>
            <a:pPr>
              <a:defRPr sz="1200"/>
            </a:pPr>
            <a:endParaRPr lang="en-US"/>
          </a:p>
        </c:txPr>
        <c:crossAx val="43361792"/>
        <c:crosses val="autoZero"/>
        <c:auto val="1"/>
        <c:lblAlgn val="ctr"/>
        <c:lblOffset val="100"/>
        <c:noMultiLvlLbl val="0"/>
      </c:catAx>
      <c:valAx>
        <c:axId val="43361792"/>
        <c:scaling>
          <c:orientation val="minMax"/>
        </c:scaling>
        <c:delete val="0"/>
        <c:axPos val="l"/>
        <c:numFmt formatCode="_(* #,##0_);_(* \(#,##0\);_(* &quot;-&quot;??_);_(@_)" sourceLinked="1"/>
        <c:majorTickMark val="none"/>
        <c:minorTickMark val="none"/>
        <c:tickLblPos val="nextTo"/>
        <c:txPr>
          <a:bodyPr/>
          <a:lstStyle/>
          <a:p>
            <a:pPr>
              <a:defRPr sz="1200"/>
            </a:pPr>
            <a:endParaRPr lang="en-US"/>
          </a:p>
        </c:txPr>
        <c:crossAx val="43360256"/>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0" y="1"/>
            <a:ext cx="2921582" cy="493633"/>
          </a:xfrm>
          <a:prstGeom prst="rect">
            <a:avLst/>
          </a:prstGeom>
        </p:spPr>
        <p:txBody>
          <a:bodyPr vert="horz" lIns="91440" tIns="45720" rIns="91440" bIns="45720" rtlCol="0"/>
          <a:lstStyle>
            <a:lvl1pPr algn="r">
              <a:defRPr sz="1200"/>
            </a:lvl1pPr>
          </a:lstStyle>
          <a:p>
            <a:fld id="{3BBED7E8-0829-F34C-B479-A757805E6C1B}" type="datetimeFigureOut">
              <a:rPr lang="en-US" smtClean="0"/>
              <a:pPr/>
              <a:t>8/31/2017</a:t>
            </a:fld>
            <a:endParaRPr lang="en-US"/>
          </a:p>
        </p:txBody>
      </p:sp>
      <p:sp>
        <p:nvSpPr>
          <p:cNvPr id="4" name="Footer Placeholder 3"/>
          <p:cNvSpPr>
            <a:spLocks noGrp="1"/>
          </p:cNvSpPr>
          <p:nvPr>
            <p:ph type="ftr" sz="quarter" idx="2"/>
          </p:nvPr>
        </p:nvSpPr>
        <p:spPr>
          <a:xfrm>
            <a:off x="1" y="9377317"/>
            <a:ext cx="2921582"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0" y="9377317"/>
            <a:ext cx="2921582" cy="493633"/>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0" y="1"/>
            <a:ext cx="2921582" cy="493633"/>
          </a:xfrm>
          <a:prstGeom prst="rect">
            <a:avLst/>
          </a:prstGeom>
        </p:spPr>
        <p:txBody>
          <a:bodyPr vert="horz" lIns="91440" tIns="45720" rIns="91440" bIns="45720" rtlCol="0"/>
          <a:lstStyle>
            <a:lvl1pPr algn="r">
              <a:defRPr sz="1200"/>
            </a:lvl1pPr>
          </a:lstStyle>
          <a:p>
            <a:fld id="{6C7E4F11-7667-5045-A00B-01970EA44BB5}" type="datetimeFigureOut">
              <a:rPr lang="en-US" smtClean="0"/>
              <a:pPr/>
              <a:t>8/31/2017</a:t>
            </a:fld>
            <a:endParaRPr lang="en-US"/>
          </a:p>
        </p:txBody>
      </p:sp>
      <p:sp>
        <p:nvSpPr>
          <p:cNvPr id="4" name="Slide Image Placeholder 3"/>
          <p:cNvSpPr>
            <a:spLocks noGrp="1" noRot="1" noChangeAspect="1"/>
          </p:cNvSpPr>
          <p:nvPr>
            <p:ph type="sldImg" idx="2"/>
          </p:nvPr>
        </p:nvSpPr>
        <p:spPr>
          <a:xfrm>
            <a:off x="82550" y="741363"/>
            <a:ext cx="6577013" cy="3700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377317"/>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0" y="9377317"/>
            <a:ext cx="2921582" cy="493633"/>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_0000_titelslid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18375" y="1920503"/>
            <a:ext cx="8229600" cy="857250"/>
          </a:xfrm>
          <a:prstGeom prst="rect">
            <a:avLst/>
          </a:prstGeom>
        </p:spPr>
        <p:txBody>
          <a:bodyPr vert="horz"/>
          <a:lstStyle>
            <a:lvl1pPr algn="l">
              <a:defRPr sz="3200"/>
            </a:lvl1pPr>
          </a:lstStyle>
          <a:p>
            <a:r>
              <a:rPr lang="nl-BE" dirty="0"/>
              <a:t>Click to edit Master title style</a:t>
            </a:r>
            <a:endParaRPr lang="en-US" dirty="0"/>
          </a:p>
        </p:txBody>
      </p:sp>
      <p:sp>
        <p:nvSpPr>
          <p:cNvPr id="3" name="Slide Number Placeholder 2"/>
          <p:cNvSpPr>
            <a:spLocks noGrp="1"/>
          </p:cNvSpPr>
          <p:nvPr>
            <p:ph type="sldNum" sz="quarter" idx="10"/>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2478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9099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5117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8366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356996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4409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59938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8497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20274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44666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9857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5" name="Picture 4" descr="titelslide-symbic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18375" y="1920503"/>
            <a:ext cx="8229600" cy="857250"/>
          </a:xfrm>
          <a:prstGeom prst="rect">
            <a:avLst/>
          </a:prstGeom>
        </p:spPr>
        <p:txBody>
          <a:bodyPr vert="horz"/>
          <a:lstStyle>
            <a:lvl1pPr algn="l">
              <a:defRPr sz="3200"/>
            </a:lvl1pPr>
          </a:lstStyle>
          <a:p>
            <a:r>
              <a:rPr lang="nl-BE" dirty="0"/>
              <a:t>Click to edit Master title style</a:t>
            </a:r>
            <a:endParaRPr lang="en-US" dirty="0"/>
          </a:p>
        </p:txBody>
      </p:sp>
      <p:sp>
        <p:nvSpPr>
          <p:cNvPr id="3" name="Slide Number Placeholder 2"/>
          <p:cNvSpPr>
            <a:spLocks noGrp="1"/>
          </p:cNvSpPr>
          <p:nvPr>
            <p:ph type="sldNum" sz="quarter" idx="10"/>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2068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58489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84346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66452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94452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87768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501982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6353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049219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96297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75995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061" y="525001"/>
            <a:ext cx="8280000" cy="504000"/>
          </a:xfrm>
          <a:prstGeom prst="rect">
            <a:avLst/>
          </a:prstGeom>
        </p:spPr>
        <p:txBody>
          <a:bodyPr vert="horz"/>
          <a:lstStyle>
            <a:lvl1pPr algn="l">
              <a:lnSpc>
                <a:spcPct val="100000"/>
              </a:lnSpc>
              <a:defRPr sz="18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037655"/>
            <a:ext cx="7023713"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34676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496922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08921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976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5" name="Rectangle 4"/>
          <p:cNvSpPr/>
          <p:nvPr userDrawn="1"/>
        </p:nvSpPr>
        <p:spPr>
          <a:xfrm>
            <a:off x="-7224" y="0"/>
            <a:ext cx="9151224" cy="449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Z-R4D2016-site-evaluatie-02.png"/>
          <p:cNvPicPr>
            <a:picLocks noChangeAspect="1"/>
          </p:cNvPicPr>
          <p:nvPr userDrawn="1"/>
        </p:nvPicPr>
        <p:blipFill rotWithShape="1">
          <a:blip r:embed="rId2" cstate="print">
            <a:extLst>
              <a:ext uri="{28A0092B-C50C-407E-A947-70E740481C1C}">
                <a14:useLocalDpi xmlns:a14="http://schemas.microsoft.com/office/drawing/2010/main"/>
              </a:ext>
            </a:extLst>
          </a:blip>
          <a:srcRect l="12439" t="7950" r="29428" b="50123"/>
          <a:stretch/>
        </p:blipFill>
        <p:spPr>
          <a:xfrm>
            <a:off x="5592081" y="-70159"/>
            <a:ext cx="3551919" cy="4631482"/>
          </a:xfrm>
          <a:prstGeom prst="rect">
            <a:avLst/>
          </a:prstGeom>
          <a:effectLst>
            <a:outerShdw blurRad="95250" dist="965200" dir="19140000" sy="23000" kx="-1200000" algn="bl" rotWithShape="0">
              <a:prstClr val="black">
                <a:alpha val="34000"/>
              </a:prstClr>
            </a:outerShdw>
          </a:effectLst>
        </p:spPr>
      </p:pic>
      <p:sp>
        <p:nvSpPr>
          <p:cNvPr id="6" name="Text Placeholder 3"/>
          <p:cNvSpPr>
            <a:spLocks noGrp="1"/>
          </p:cNvSpPr>
          <p:nvPr>
            <p:ph type="body" sz="quarter" idx="11" hasCustomPrompt="1"/>
          </p:nvPr>
        </p:nvSpPr>
        <p:spPr>
          <a:xfrm>
            <a:off x="980966" y="1037655"/>
            <a:ext cx="6279808"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9402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p:cNvSpPr/>
          <p:nvPr userDrawn="1"/>
        </p:nvSpPr>
        <p:spPr>
          <a:xfrm>
            <a:off x="-7224" y="0"/>
            <a:ext cx="9151224" cy="449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980966" y="1037655"/>
            <a:ext cx="6279808"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2" name="Picture 1" descr="spiraal_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3616" y="173100"/>
            <a:ext cx="4454896" cy="4378137"/>
          </a:xfrm>
          <a:prstGeom prst="rect">
            <a:avLst/>
          </a:prstGeom>
          <a:effectLst>
            <a:outerShdw blurRad="76200" dir="18780000" sy="23000" kx="-1200000" algn="bl" rotWithShape="0">
              <a:prstClr val="black">
                <a:alpha val="11000"/>
              </a:prstClr>
            </a:outerShdw>
          </a:effectLst>
        </p:spPr>
      </p:pic>
    </p:spTree>
    <p:extLst>
      <p:ext uri="{BB962C8B-B14F-4D97-AF65-F5344CB8AC3E}">
        <p14:creationId xmlns:p14="http://schemas.microsoft.com/office/powerpoint/2010/main" val="92507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2" name="Rectangle 1"/>
          <p:cNvSpPr/>
          <p:nvPr userDrawn="1"/>
        </p:nvSpPr>
        <p:spPr>
          <a:xfrm>
            <a:off x="6056923" y="0"/>
            <a:ext cx="3087077" cy="4413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8"/>
          <p:cNvSpPr>
            <a:spLocks noGrp="1"/>
          </p:cNvSpPr>
          <p:nvPr>
            <p:ph type="title" hasCustomPrompt="1"/>
          </p:nvPr>
        </p:nvSpPr>
        <p:spPr>
          <a:xfrm>
            <a:off x="237061" y="525001"/>
            <a:ext cx="8280000" cy="504000"/>
          </a:xfrm>
          <a:prstGeom prst="rect">
            <a:avLst/>
          </a:prstGeom>
        </p:spPr>
        <p:txBody>
          <a:bodyPr vert="horz"/>
          <a:lstStyle>
            <a:lvl1pPr algn="l">
              <a:lnSpc>
                <a:spcPct val="100000"/>
              </a:lnSpc>
              <a:defRPr sz="18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037655"/>
            <a:ext cx="7023713"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0821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0968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3988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2682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7.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2.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_0001_slide.png"/>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lide Number Placeholder 5"/>
          <p:cNvSpPr>
            <a:spLocks noGrp="1"/>
          </p:cNvSpPr>
          <p:nvPr>
            <p:ph type="sldNum" sz="quarter" idx="4"/>
          </p:nvPr>
        </p:nvSpPr>
        <p:spPr>
          <a:xfrm>
            <a:off x="264504" y="4949335"/>
            <a:ext cx="360000" cy="162000"/>
          </a:xfrm>
          <a:prstGeom prst="rect">
            <a:avLst/>
          </a:prstGeom>
        </p:spPr>
        <p:txBody>
          <a:bodyPr vert="horz" lIns="0" tIns="0" rIns="0" bIns="0" rtlCol="0" anchor="t" anchorCtr="0"/>
          <a:lstStyle>
            <a:lvl1pPr algn="l">
              <a:defRPr sz="800" b="0">
                <a:solidFill>
                  <a:schemeClr val="tx1">
                    <a:lumMod val="50000"/>
                    <a:lumOff val="50000"/>
                  </a:schemeClr>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2" name="Picture 1" descr="bulletpoint-spiraal-grijs.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3973792" y="4718184"/>
            <a:ext cx="171574" cy="163631"/>
          </a:xfrm>
          <a:prstGeom prst="rect">
            <a:avLst/>
          </a:prstGeom>
        </p:spPr>
      </p:pic>
      <p:pic>
        <p:nvPicPr>
          <p:cNvPr id="11" name="Picture 10" descr="bulletpoint-spiraal-grijs.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4216164" y="4718184"/>
            <a:ext cx="171574" cy="163631"/>
          </a:xfrm>
          <a:prstGeom prst="rect">
            <a:avLst/>
          </a:prstGeom>
        </p:spPr>
      </p:pic>
      <p:pic>
        <p:nvPicPr>
          <p:cNvPr id="12" name="Picture 11" descr="bulletpoint-spiraal-grijs.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4454351" y="4718184"/>
            <a:ext cx="171574" cy="163631"/>
          </a:xfrm>
          <a:prstGeom prst="rect">
            <a:avLst/>
          </a:prstGeom>
        </p:spPr>
      </p:pic>
      <p:pic>
        <p:nvPicPr>
          <p:cNvPr id="14" name="Picture 13" descr="bulletpoint-spiraal-grijs.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4690034" y="4718184"/>
            <a:ext cx="171574" cy="163631"/>
          </a:xfrm>
          <a:prstGeom prst="rect">
            <a:avLst/>
          </a:prstGeom>
        </p:spPr>
      </p:pic>
      <p:pic>
        <p:nvPicPr>
          <p:cNvPr id="15" name="Picture 14" descr="bulletpoint-spiraal-grijs.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4937683" y="4718184"/>
            <a:ext cx="171574" cy="163631"/>
          </a:xfrm>
          <a:prstGeom prst="rect">
            <a:avLst/>
          </a:prstGeom>
        </p:spPr>
      </p:pic>
      <p:pic>
        <p:nvPicPr>
          <p:cNvPr id="21" name="Picture 20" descr="bulletpoint-spiraal-grijs.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5166101" y="4718184"/>
            <a:ext cx="171574" cy="163631"/>
          </a:xfrm>
          <a:prstGeom prst="rect">
            <a:avLst/>
          </a:prstGeom>
        </p:spPr>
      </p:pic>
    </p:spTree>
    <p:extLst>
      <p:ext uri="{BB962C8B-B14F-4D97-AF65-F5344CB8AC3E}">
        <p14:creationId xmlns:p14="http://schemas.microsoft.com/office/powerpoint/2010/main" val="2346889450"/>
      </p:ext>
    </p:extLst>
  </p:cSld>
  <p:clrMap bg1="lt1" tx1="dk1" bg2="lt2" tx2="dk2" accent1="accent1" accent2="accent2" accent3="accent3" accent4="accent4" accent5="accent5" accent6="accent6" hlink="hlink" folHlink="folHlink"/>
  <p:sldLayoutIdLst>
    <p:sldLayoutId id="2147483858" r:id="rId1"/>
    <p:sldLayoutId id="2147483863" r:id="rId2"/>
    <p:sldLayoutId id="2147483831" r:id="rId3"/>
    <p:sldLayoutId id="2147483862" r:id="rId4"/>
    <p:sldLayoutId id="2147483864" r:id="rId5"/>
    <p:sldLayoutId id="214748386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em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emf"/><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497" y="1351229"/>
            <a:ext cx="6612000" cy="1231106"/>
          </a:xfrm>
          <a:prstGeom prst="rect">
            <a:avLst/>
          </a:prstGeom>
          <a:noFill/>
        </p:spPr>
        <p:txBody>
          <a:bodyPr wrap="square" rtlCol="0">
            <a:spAutoFit/>
          </a:bodyPr>
          <a:lstStyle/>
          <a:p>
            <a:pPr>
              <a:spcAft>
                <a:spcPts val="1200"/>
              </a:spcAft>
            </a:pPr>
            <a:r>
              <a:rPr lang="en-GB" sz="2400" b="1" i="1" dirty="0">
                <a:solidFill>
                  <a:srgbClr val="830051"/>
                </a:solidFill>
              </a:rPr>
              <a:t>A Belgian survey on the diagnosis of asthma-COPD overlap syndrome.</a:t>
            </a:r>
            <a:endParaRPr lang="en-GB" sz="2400" i="1" dirty="0">
              <a:solidFill>
                <a:srgbClr val="830051"/>
              </a:solidFill>
            </a:endParaRPr>
          </a:p>
          <a:p>
            <a:pPr>
              <a:spcAft>
                <a:spcPts val="1200"/>
              </a:spcAft>
            </a:pPr>
            <a:r>
              <a:rPr lang="en-GB" sz="1600" i="1" dirty="0"/>
              <a:t>Cataldo et al., International Journal of COPD.</a:t>
            </a:r>
          </a:p>
        </p:txBody>
      </p:sp>
      <p:pic>
        <p:nvPicPr>
          <p:cNvPr id="3" name="Picture 2" descr="publication-08.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813" y="17764"/>
            <a:ext cx="1541306" cy="569267"/>
          </a:xfrm>
          <a:prstGeom prst="rect">
            <a:avLst/>
          </a:prstGeom>
        </p:spPr>
      </p:pic>
      <p:sp>
        <p:nvSpPr>
          <p:cNvPr id="9" name="TextBox 8"/>
          <p:cNvSpPr txBox="1"/>
          <p:nvPr/>
        </p:nvSpPr>
        <p:spPr>
          <a:xfrm>
            <a:off x="893626" y="78410"/>
            <a:ext cx="4577879" cy="383173"/>
          </a:xfrm>
          <a:prstGeom prst="rect">
            <a:avLst/>
          </a:prstGeom>
          <a:noFill/>
        </p:spPr>
        <p:txBody>
          <a:bodyPr wrap="square" rtlCol="0">
            <a:spAutoFit/>
          </a:bodyPr>
          <a:lstStyle/>
          <a:p>
            <a:r>
              <a:rPr lang="en-US" dirty="0">
                <a:solidFill>
                  <a:schemeClr val="tx1">
                    <a:lumMod val="65000"/>
                    <a:lumOff val="35000"/>
                  </a:schemeClr>
                </a:solidFill>
              </a:rPr>
              <a:t>Publications</a:t>
            </a:r>
            <a:endParaRPr lang="en-US" dirty="0"/>
          </a:p>
        </p:txBody>
      </p:sp>
      <p:sp>
        <p:nvSpPr>
          <p:cNvPr id="2" name="TextBox 1"/>
          <p:cNvSpPr txBox="1"/>
          <p:nvPr/>
        </p:nvSpPr>
        <p:spPr>
          <a:xfrm rot="16200000">
            <a:off x="7822098" y="2906361"/>
            <a:ext cx="2465430" cy="215444"/>
          </a:xfrm>
          <a:prstGeom prst="rect">
            <a:avLst/>
          </a:prstGeom>
          <a:noFill/>
        </p:spPr>
        <p:txBody>
          <a:bodyPr wrap="square" rtlCol="0">
            <a:spAutoFit/>
          </a:bodyPr>
          <a:lstStyle/>
          <a:p>
            <a:r>
              <a:rPr lang="en-US" sz="800" dirty="0"/>
              <a:t>NS ID XL-0090-RD08/2017-VA</a:t>
            </a:r>
            <a:endParaRPr lang="en-US" sz="800" dirty="0">
              <a:solidFill>
                <a:srgbClr val="FF0000"/>
              </a:solidFill>
            </a:endParaRPr>
          </a:p>
        </p:txBody>
      </p:sp>
      <p:sp>
        <p:nvSpPr>
          <p:cNvPr id="4" name="TextBox 3"/>
          <p:cNvSpPr txBox="1"/>
          <p:nvPr/>
        </p:nvSpPr>
        <p:spPr>
          <a:xfrm>
            <a:off x="218774" y="4060272"/>
            <a:ext cx="5194008" cy="215444"/>
          </a:xfrm>
          <a:prstGeom prst="rect">
            <a:avLst/>
          </a:prstGeom>
          <a:noFill/>
        </p:spPr>
        <p:txBody>
          <a:bodyPr wrap="square" rtlCol="0">
            <a:spAutoFit/>
          </a:bodyPr>
          <a:lstStyle/>
          <a:p>
            <a:r>
              <a:rPr lang="nl-BE" sz="800" dirty="0" err="1"/>
              <a:t>Prices</a:t>
            </a:r>
            <a:r>
              <a:rPr lang="nl-BE" sz="800" dirty="0"/>
              <a:t> </a:t>
            </a:r>
            <a:r>
              <a:rPr lang="nl-BE" sz="800" dirty="0" err="1"/>
              <a:t>and</a:t>
            </a:r>
            <a:r>
              <a:rPr lang="nl-BE" sz="800" dirty="0"/>
              <a:t> </a:t>
            </a:r>
            <a:r>
              <a:rPr lang="nl-BE" sz="800" dirty="0" err="1"/>
              <a:t>SmPC</a:t>
            </a:r>
            <a:r>
              <a:rPr lang="nl-BE" sz="800" dirty="0"/>
              <a:t> </a:t>
            </a:r>
            <a:r>
              <a:rPr lang="nl-BE" sz="800" dirty="0" err="1"/>
              <a:t>available</a:t>
            </a:r>
            <a:r>
              <a:rPr lang="nl-BE" sz="800" dirty="0"/>
              <a:t> </a:t>
            </a:r>
            <a:r>
              <a:rPr lang="nl-BE" sz="800" dirty="0" err="1"/>
              <a:t>upon</a:t>
            </a:r>
            <a:r>
              <a:rPr lang="nl-BE" sz="800" dirty="0"/>
              <a:t> </a:t>
            </a:r>
            <a:r>
              <a:rPr lang="nl-BE" sz="800" dirty="0" err="1"/>
              <a:t>request</a:t>
            </a:r>
            <a:r>
              <a:rPr lang="nl-BE" sz="800" dirty="0"/>
              <a:t> via </a:t>
            </a:r>
            <a:r>
              <a:rPr lang="nl-BE" sz="800" dirty="0" err="1"/>
              <a:t>your</a:t>
            </a:r>
            <a:r>
              <a:rPr lang="nl-BE" sz="800" dirty="0"/>
              <a:t> </a:t>
            </a:r>
            <a:r>
              <a:rPr lang="nl-BE" sz="800" dirty="0" err="1"/>
              <a:t>medical</a:t>
            </a:r>
            <a:r>
              <a:rPr lang="nl-BE" sz="800" dirty="0"/>
              <a:t> </a:t>
            </a:r>
            <a:r>
              <a:rPr lang="nl-BE" sz="800" dirty="0" err="1"/>
              <a:t>representative</a:t>
            </a:r>
            <a:endParaRPr lang="en-GB" sz="800" dirty="0"/>
          </a:p>
        </p:txBody>
      </p:sp>
    </p:spTree>
    <p:extLst>
      <p:ext uri="{BB962C8B-B14F-4D97-AF65-F5344CB8AC3E}">
        <p14:creationId xmlns:p14="http://schemas.microsoft.com/office/powerpoint/2010/main" val="179630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312" y="4279850"/>
            <a:ext cx="8789463" cy="184666"/>
          </a:xfrm>
          <a:prstGeom prst="rect">
            <a:avLst/>
          </a:prstGeom>
          <a:noFill/>
        </p:spPr>
        <p:txBody>
          <a:bodyPr wrap="square" rtlCol="0">
            <a:spAutoFit/>
          </a:bodyPr>
          <a:lstStyle/>
          <a:p>
            <a:r>
              <a:rPr lang="nl-BE" sz="600" dirty="0"/>
              <a:t>1. </a:t>
            </a:r>
            <a:r>
              <a:rPr lang="en-GB" sz="600" dirty="0"/>
              <a:t>Cataldo et al., </a:t>
            </a:r>
            <a:r>
              <a:rPr lang="en-GB" sz="600" dirty="0" err="1"/>
              <a:t>Int</a:t>
            </a:r>
            <a:r>
              <a:rPr lang="en-GB" sz="600" dirty="0"/>
              <a:t> J of COPD. 2017: 12; 601-613</a:t>
            </a:r>
            <a:endParaRPr lang="en-GB" sz="600" dirty="0">
              <a:solidFill>
                <a:srgbClr val="000000"/>
              </a:solidFill>
              <a:latin typeface="Arial" charset="0"/>
            </a:endParaRPr>
          </a:p>
        </p:txBody>
      </p:sp>
      <p:sp>
        <p:nvSpPr>
          <p:cNvPr id="2" name="Title 1"/>
          <p:cNvSpPr>
            <a:spLocks noGrp="1"/>
          </p:cNvSpPr>
          <p:nvPr>
            <p:ph type="title"/>
          </p:nvPr>
        </p:nvSpPr>
        <p:spPr/>
        <p:txBody>
          <a:bodyPr/>
          <a:lstStyle/>
          <a:p>
            <a:r>
              <a:rPr lang="nl-BE" dirty="0"/>
              <a:t>Design of the survey</a:t>
            </a:r>
            <a:r>
              <a:rPr lang="nl-BE" baseline="30000" dirty="0"/>
              <a:t>1</a:t>
            </a:r>
            <a:endParaRPr lang="en-GB" baseline="30000" noProof="0"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sp>
        <p:nvSpPr>
          <p:cNvPr id="4" name="Slide Number Placeholder 3"/>
          <p:cNvSpPr>
            <a:spLocks noGrp="1"/>
          </p:cNvSpPr>
          <p:nvPr>
            <p:ph type="sldNum" sz="quarter" idx="4"/>
          </p:nvPr>
        </p:nvSpPr>
        <p:spPr/>
        <p:txBody>
          <a:bodyPr/>
          <a:lstStyle/>
          <a:p>
            <a:fld id="{3C4F54F3-C349-4609-AFEE-01462D5C7942}" type="slidenum">
              <a:rPr lang="en-GB" smtClean="0"/>
              <a:pPr/>
              <a:t>10</a:t>
            </a:fld>
            <a:endParaRPr lang="en-GB" dirty="0"/>
          </a:p>
        </p:txBody>
      </p:sp>
      <p:sp>
        <p:nvSpPr>
          <p:cNvPr id="12" name="Text Placeholder 2"/>
          <p:cNvSpPr>
            <a:spLocks noGrp="1"/>
          </p:cNvSpPr>
          <p:nvPr>
            <p:ph type="body" sz="quarter" idx="4294967295"/>
          </p:nvPr>
        </p:nvSpPr>
        <p:spPr>
          <a:xfrm>
            <a:off x="276276" y="933751"/>
            <a:ext cx="7426274" cy="3375596"/>
          </a:xfrm>
          <a:prstGeom prst="rect">
            <a:avLst/>
          </a:prstGeom>
        </p:spPr>
        <p:txBody>
          <a:bodyPr/>
          <a:lstStyle/>
          <a:p>
            <a:pPr marL="285750" indent="-285750">
              <a:lnSpc>
                <a:spcPct val="150000"/>
              </a:lnSpc>
              <a:spcBef>
                <a:spcPts val="0"/>
              </a:spcBef>
              <a:buClr>
                <a:schemeClr val="bg2"/>
              </a:buClr>
              <a:buSzPct val="100000"/>
              <a:buBlip>
                <a:blip r:embed="rId2"/>
              </a:buBlip>
            </a:pPr>
            <a:r>
              <a:rPr lang="en-GB" sz="1400" b="1" dirty="0"/>
              <a:t>Online</a:t>
            </a:r>
            <a:r>
              <a:rPr lang="en-GB" sz="1400" dirty="0"/>
              <a:t> survey</a:t>
            </a:r>
          </a:p>
          <a:p>
            <a:pPr marL="285750" indent="-285750">
              <a:lnSpc>
                <a:spcPct val="150000"/>
              </a:lnSpc>
              <a:spcBef>
                <a:spcPts val="0"/>
              </a:spcBef>
              <a:buClr>
                <a:schemeClr val="bg2"/>
              </a:buClr>
              <a:buSzPct val="100000"/>
              <a:buBlip>
                <a:blip r:embed="rId2"/>
              </a:buBlip>
            </a:pPr>
            <a:r>
              <a:rPr lang="en-GB" sz="1400" dirty="0"/>
              <a:t>Belgian pulmonologists from the three Belgian regions involved in care of asthma </a:t>
            </a:r>
            <a:r>
              <a:rPr lang="en-GB" sz="1400" u="sng" dirty="0"/>
              <a:t>and</a:t>
            </a:r>
            <a:r>
              <a:rPr lang="en-GB" sz="1400" dirty="0"/>
              <a:t> COPD patients</a:t>
            </a:r>
          </a:p>
          <a:p>
            <a:pPr marL="285750" indent="-285750">
              <a:lnSpc>
                <a:spcPct val="150000"/>
              </a:lnSpc>
              <a:spcBef>
                <a:spcPts val="0"/>
              </a:spcBef>
              <a:buClr>
                <a:schemeClr val="bg2"/>
              </a:buClr>
              <a:buSzPct val="100000"/>
              <a:buBlip>
                <a:blip r:embed="rId2"/>
              </a:buBlip>
            </a:pPr>
            <a:r>
              <a:rPr lang="en-GB" sz="1400" dirty="0"/>
              <a:t>Selected participants were contacted by email or phone via XPE Pharma</a:t>
            </a:r>
          </a:p>
          <a:p>
            <a:pPr marL="285750" indent="-285750">
              <a:lnSpc>
                <a:spcPct val="150000"/>
              </a:lnSpc>
              <a:spcBef>
                <a:spcPts val="0"/>
              </a:spcBef>
              <a:buClr>
                <a:schemeClr val="bg2"/>
              </a:buClr>
              <a:buSzPct val="100000"/>
              <a:buBlip>
                <a:blip r:embed="rId2"/>
              </a:buBlip>
            </a:pPr>
            <a:r>
              <a:rPr lang="en-GB" sz="1400" dirty="0"/>
              <a:t>Experts from the panel were excluded</a:t>
            </a:r>
          </a:p>
          <a:p>
            <a:pPr marL="285750" indent="-285750">
              <a:lnSpc>
                <a:spcPct val="150000"/>
              </a:lnSpc>
              <a:spcBef>
                <a:spcPts val="0"/>
              </a:spcBef>
              <a:buClr>
                <a:schemeClr val="bg2"/>
              </a:buClr>
              <a:buSzPct val="100000"/>
              <a:buBlip>
                <a:blip r:embed="rId2"/>
              </a:buBlip>
            </a:pPr>
            <a:r>
              <a:rPr lang="en-GB" sz="1400" dirty="0"/>
              <a:t>Questionnaires in </a:t>
            </a:r>
            <a:r>
              <a:rPr lang="en-GB" sz="1400" b="1" dirty="0"/>
              <a:t>French</a:t>
            </a:r>
            <a:r>
              <a:rPr lang="en-GB" sz="1400" dirty="0"/>
              <a:t> and </a:t>
            </a:r>
            <a:r>
              <a:rPr lang="en-GB" sz="1400" b="1" dirty="0"/>
              <a:t>Dutch </a:t>
            </a:r>
          </a:p>
          <a:p>
            <a:pPr marL="285750" indent="-285750">
              <a:lnSpc>
                <a:spcPct val="150000"/>
              </a:lnSpc>
              <a:spcBef>
                <a:spcPts val="0"/>
              </a:spcBef>
              <a:buClr>
                <a:schemeClr val="bg2"/>
              </a:buClr>
              <a:buSzPct val="100000"/>
              <a:buBlip>
                <a:blip r:embed="rId2"/>
              </a:buBlip>
            </a:pPr>
            <a:r>
              <a:rPr lang="en-GB" sz="1400" b="1" dirty="0"/>
              <a:t>4 questions </a:t>
            </a:r>
            <a:r>
              <a:rPr lang="en-GB" sz="1400" dirty="0"/>
              <a:t>to be answered on a webpage</a:t>
            </a:r>
          </a:p>
          <a:p>
            <a:pPr marL="285750" indent="-285750">
              <a:lnSpc>
                <a:spcPct val="150000"/>
              </a:lnSpc>
              <a:spcBef>
                <a:spcPts val="0"/>
              </a:spcBef>
              <a:buClr>
                <a:schemeClr val="bg2"/>
              </a:buClr>
              <a:buSzPct val="100000"/>
              <a:buBlip>
                <a:blip r:embed="rId2"/>
              </a:buBlip>
            </a:pPr>
            <a:r>
              <a:rPr lang="en-GB" sz="1400" dirty="0"/>
              <a:t>&lt;&lt; Back &gt;&gt; button deactivated</a:t>
            </a:r>
          </a:p>
          <a:p>
            <a:pPr marL="285750" indent="-285750">
              <a:lnSpc>
                <a:spcPct val="150000"/>
              </a:lnSpc>
              <a:spcBef>
                <a:spcPts val="0"/>
              </a:spcBef>
              <a:buClr>
                <a:schemeClr val="bg2"/>
              </a:buClr>
              <a:buSzPct val="100000"/>
              <a:buBlip>
                <a:blip r:embed="rId2"/>
              </a:buBlip>
            </a:pPr>
            <a:r>
              <a:rPr lang="en-GB" sz="1400" dirty="0"/>
              <a:t>Correction of entries after completion of each page was not possible</a:t>
            </a:r>
          </a:p>
        </p:txBody>
      </p:sp>
      <p:pic>
        <p:nvPicPr>
          <p:cNvPr id="13" name="Picture 12"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964" y="4708259"/>
            <a:ext cx="184418" cy="181241"/>
          </a:xfrm>
          <a:prstGeom prst="rect">
            <a:avLst/>
          </a:prstGeom>
        </p:spPr>
      </p:pic>
    </p:spTree>
    <p:extLst>
      <p:ext uri="{BB962C8B-B14F-4D97-AF65-F5344CB8AC3E}">
        <p14:creationId xmlns:p14="http://schemas.microsoft.com/office/powerpoint/2010/main" val="1958450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312" y="4279586"/>
            <a:ext cx="8789463" cy="184666"/>
          </a:xfrm>
          <a:prstGeom prst="rect">
            <a:avLst/>
          </a:prstGeom>
          <a:noFill/>
        </p:spPr>
        <p:txBody>
          <a:bodyPr wrap="square" rtlCol="0">
            <a:spAutoFit/>
          </a:bodyPr>
          <a:lstStyle/>
          <a:p>
            <a:r>
              <a:rPr lang="nl-BE" sz="600" dirty="0"/>
              <a:t>1. </a:t>
            </a:r>
            <a:r>
              <a:rPr lang="en-GB" sz="600" dirty="0"/>
              <a:t>Cataldo et al., </a:t>
            </a:r>
            <a:r>
              <a:rPr lang="en-GB" sz="600" dirty="0" err="1"/>
              <a:t>Int</a:t>
            </a:r>
            <a:r>
              <a:rPr lang="en-GB" sz="600" dirty="0"/>
              <a:t> J of COPD. 2017: 12; 601-613</a:t>
            </a:r>
            <a:endParaRPr lang="en-GB" sz="600" dirty="0">
              <a:solidFill>
                <a:srgbClr val="000000"/>
              </a:solidFill>
              <a:latin typeface="Arial" charset="0"/>
            </a:endParaRPr>
          </a:p>
        </p:txBody>
      </p:sp>
      <p:sp>
        <p:nvSpPr>
          <p:cNvPr id="2" name="Title 1"/>
          <p:cNvSpPr>
            <a:spLocks noGrp="1"/>
          </p:cNvSpPr>
          <p:nvPr>
            <p:ph type="title"/>
          </p:nvPr>
        </p:nvSpPr>
        <p:spPr/>
        <p:txBody>
          <a:bodyPr/>
          <a:lstStyle/>
          <a:p>
            <a:r>
              <a:rPr lang="nl-BE" dirty="0"/>
              <a:t>4 questions</a:t>
            </a:r>
            <a:r>
              <a:rPr lang="nl-BE" baseline="30000" dirty="0"/>
              <a:t>1</a:t>
            </a:r>
            <a:endParaRPr lang="en-GB" baseline="30000" noProof="0"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sp>
        <p:nvSpPr>
          <p:cNvPr id="4" name="Slide Number Placeholder 3"/>
          <p:cNvSpPr>
            <a:spLocks noGrp="1"/>
          </p:cNvSpPr>
          <p:nvPr>
            <p:ph type="sldNum" sz="quarter" idx="4"/>
          </p:nvPr>
        </p:nvSpPr>
        <p:spPr/>
        <p:txBody>
          <a:bodyPr/>
          <a:lstStyle/>
          <a:p>
            <a:fld id="{3C4F54F3-C349-4609-AFEE-01462D5C7942}" type="slidenum">
              <a:rPr lang="en-GB" smtClean="0"/>
              <a:pPr/>
              <a:t>11</a:t>
            </a:fld>
            <a:endParaRPr lang="en-GB" dirty="0"/>
          </a:p>
        </p:txBody>
      </p:sp>
      <p:sp>
        <p:nvSpPr>
          <p:cNvPr id="13" name="Rectangle 3"/>
          <p:cNvSpPr/>
          <p:nvPr/>
        </p:nvSpPr>
        <p:spPr bwMode="auto">
          <a:xfrm>
            <a:off x="1307919" y="913536"/>
            <a:ext cx="5886654" cy="648072"/>
          </a:xfrm>
          <a:prstGeom prst="rect">
            <a:avLst/>
          </a:prstGeom>
          <a:noFill/>
          <a:ln w="31750" cap="flat" cmpd="sng" algn="ctr">
            <a:solidFill>
              <a:schemeClr val="accent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GB" sz="1200" b="1" dirty="0">
                <a:solidFill>
                  <a:srgbClr val="000000"/>
                </a:solidFill>
                <a:latin typeface="Arial" charset="0"/>
              </a:rPr>
              <a:t>QUESTION 1 </a:t>
            </a:r>
            <a:r>
              <a:rPr lang="en-GB" sz="1200" dirty="0">
                <a:solidFill>
                  <a:srgbClr val="000000"/>
                </a:solidFill>
                <a:latin typeface="Arial" charset="0"/>
              </a:rPr>
              <a:t>(open): What are the most important criteria that make you think of </a:t>
            </a:r>
            <a:r>
              <a:rPr lang="en-GB" sz="1200" dirty="0" smtClean="0">
                <a:solidFill>
                  <a:srgbClr val="000000"/>
                </a:solidFill>
                <a:latin typeface="Arial" charset="0"/>
              </a:rPr>
              <a:t>ACO </a:t>
            </a:r>
            <a:r>
              <a:rPr lang="en-GB" sz="1200" dirty="0">
                <a:solidFill>
                  <a:srgbClr val="000000"/>
                </a:solidFill>
                <a:latin typeface="Arial" charset="0"/>
              </a:rPr>
              <a:t>in a patient? List at least three criteria and rank them from most to least important.</a:t>
            </a:r>
          </a:p>
        </p:txBody>
      </p:sp>
      <p:sp>
        <p:nvSpPr>
          <p:cNvPr id="14" name="Rectangle 6"/>
          <p:cNvSpPr/>
          <p:nvPr/>
        </p:nvSpPr>
        <p:spPr bwMode="auto">
          <a:xfrm>
            <a:off x="1307919" y="1704230"/>
            <a:ext cx="5886654" cy="648072"/>
          </a:xfrm>
          <a:prstGeom prst="rect">
            <a:avLst/>
          </a:prstGeom>
          <a:noFill/>
          <a:ln w="28575" cap="flat" cmpd="sng" algn="ctr">
            <a:solidFill>
              <a:schemeClr val="accent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GB" sz="1200" b="1" dirty="0">
                <a:solidFill>
                  <a:srgbClr val="000000"/>
                </a:solidFill>
                <a:latin typeface="Arial" charset="0"/>
              </a:rPr>
              <a:t>QUESTION 2 </a:t>
            </a:r>
            <a:r>
              <a:rPr lang="en-GB" sz="1200" dirty="0">
                <a:solidFill>
                  <a:srgbClr val="000000"/>
                </a:solidFill>
                <a:latin typeface="Arial" charset="0"/>
              </a:rPr>
              <a:t>(closed): What features are decisive to qualify a </a:t>
            </a:r>
            <a:r>
              <a:rPr lang="en-GB" sz="1200" b="1" u="sng" dirty="0">
                <a:solidFill>
                  <a:srgbClr val="000000"/>
                </a:solidFill>
                <a:latin typeface="Arial" charset="0"/>
              </a:rPr>
              <a:t>COPD patient</a:t>
            </a:r>
            <a:r>
              <a:rPr lang="en-GB" sz="1200" b="1" dirty="0">
                <a:solidFill>
                  <a:srgbClr val="000000"/>
                </a:solidFill>
                <a:latin typeface="Arial" charset="0"/>
              </a:rPr>
              <a:t> </a:t>
            </a:r>
            <a:r>
              <a:rPr lang="en-GB" sz="1200" dirty="0">
                <a:solidFill>
                  <a:srgbClr val="000000"/>
                </a:solidFill>
                <a:latin typeface="Arial" charset="0"/>
              </a:rPr>
              <a:t>as </a:t>
            </a:r>
            <a:r>
              <a:rPr lang="en-GB" sz="1200" dirty="0" smtClean="0">
                <a:solidFill>
                  <a:srgbClr val="000000"/>
                </a:solidFill>
                <a:latin typeface="Arial" charset="0"/>
              </a:rPr>
              <a:t>ACO </a:t>
            </a:r>
            <a:r>
              <a:rPr lang="en-GB" sz="1200" dirty="0">
                <a:solidFill>
                  <a:srgbClr val="000000"/>
                </a:solidFill>
                <a:latin typeface="Arial" charset="0"/>
              </a:rPr>
              <a:t>patient? – predefined criteria provided (score 3 most important)</a:t>
            </a:r>
          </a:p>
        </p:txBody>
      </p:sp>
      <p:sp>
        <p:nvSpPr>
          <p:cNvPr id="15" name="Rectangle 7"/>
          <p:cNvSpPr/>
          <p:nvPr/>
        </p:nvSpPr>
        <p:spPr bwMode="auto">
          <a:xfrm>
            <a:off x="1307919" y="2494924"/>
            <a:ext cx="5886654" cy="648072"/>
          </a:xfrm>
          <a:prstGeom prst="rect">
            <a:avLst/>
          </a:prstGeom>
          <a:noFill/>
          <a:ln w="28575" cap="flat" cmpd="sng" algn="ctr">
            <a:solidFill>
              <a:schemeClr val="accent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GB" sz="1200" b="1" dirty="0">
                <a:solidFill>
                  <a:srgbClr val="000000"/>
                </a:solidFill>
                <a:latin typeface="Arial" charset="0"/>
              </a:rPr>
              <a:t>QUESTION 3 </a:t>
            </a:r>
            <a:r>
              <a:rPr lang="en-GB" sz="1200" dirty="0">
                <a:solidFill>
                  <a:srgbClr val="000000"/>
                </a:solidFill>
                <a:latin typeface="Arial" charset="0"/>
              </a:rPr>
              <a:t>(closed): What features are decisive to qualify an </a:t>
            </a:r>
            <a:r>
              <a:rPr lang="en-GB" sz="1200" b="1" u="sng" dirty="0">
                <a:solidFill>
                  <a:srgbClr val="000000"/>
                </a:solidFill>
                <a:latin typeface="Arial" charset="0"/>
              </a:rPr>
              <a:t>asthma patient</a:t>
            </a:r>
            <a:r>
              <a:rPr lang="en-GB" sz="1200" b="1" dirty="0">
                <a:solidFill>
                  <a:srgbClr val="000000"/>
                </a:solidFill>
                <a:latin typeface="Arial" charset="0"/>
              </a:rPr>
              <a:t> </a:t>
            </a:r>
            <a:r>
              <a:rPr lang="en-GB" sz="1200" dirty="0">
                <a:solidFill>
                  <a:srgbClr val="000000"/>
                </a:solidFill>
                <a:latin typeface="Arial" charset="0"/>
              </a:rPr>
              <a:t>as </a:t>
            </a:r>
            <a:r>
              <a:rPr lang="en-GB" sz="1200" dirty="0" smtClean="0">
                <a:solidFill>
                  <a:srgbClr val="000000"/>
                </a:solidFill>
                <a:latin typeface="Arial" charset="0"/>
              </a:rPr>
              <a:t>ACO </a:t>
            </a:r>
            <a:r>
              <a:rPr lang="en-GB" sz="1200" dirty="0">
                <a:solidFill>
                  <a:srgbClr val="000000"/>
                </a:solidFill>
                <a:latin typeface="Arial" charset="0"/>
              </a:rPr>
              <a:t>patient? – predefined criteria provided (score 3 most important)</a:t>
            </a:r>
          </a:p>
        </p:txBody>
      </p:sp>
      <p:sp>
        <p:nvSpPr>
          <p:cNvPr id="16" name="Rectangle 8"/>
          <p:cNvSpPr/>
          <p:nvPr/>
        </p:nvSpPr>
        <p:spPr bwMode="auto">
          <a:xfrm>
            <a:off x="1307919" y="3285619"/>
            <a:ext cx="5886654" cy="648072"/>
          </a:xfrm>
          <a:prstGeom prst="rect">
            <a:avLst/>
          </a:prstGeom>
          <a:noFill/>
          <a:ln w="28575" cap="flat" cmpd="sng" algn="ctr">
            <a:solidFill>
              <a:schemeClr val="accent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GB" sz="1200" b="1" dirty="0">
                <a:solidFill>
                  <a:srgbClr val="000000"/>
                </a:solidFill>
                <a:latin typeface="Arial" charset="0"/>
              </a:rPr>
              <a:t>QUESTION 4 </a:t>
            </a:r>
            <a:r>
              <a:rPr lang="en-GB" sz="1200" dirty="0">
                <a:solidFill>
                  <a:srgbClr val="000000"/>
                </a:solidFill>
                <a:latin typeface="Arial" charset="0"/>
              </a:rPr>
              <a:t>(open): What are the most important criteria for you to prescribe ICS to a COPD patient? List at least three criteria and rank them from most to least important. </a:t>
            </a:r>
          </a:p>
        </p:txBody>
      </p:sp>
      <p:sp>
        <p:nvSpPr>
          <p:cNvPr id="17" name="TextBox 4"/>
          <p:cNvSpPr txBox="1"/>
          <p:nvPr/>
        </p:nvSpPr>
        <p:spPr>
          <a:xfrm>
            <a:off x="1251216" y="3976067"/>
            <a:ext cx="3456384" cy="276999"/>
          </a:xfrm>
          <a:prstGeom prst="rect">
            <a:avLst/>
          </a:prstGeom>
          <a:noFill/>
        </p:spPr>
        <p:txBody>
          <a:bodyPr wrap="square" rtlCol="0">
            <a:spAutoFit/>
          </a:bodyPr>
          <a:lstStyle/>
          <a:p>
            <a:pPr defTabSz="685800" fontAlgn="base">
              <a:spcBef>
                <a:spcPct val="0"/>
              </a:spcBef>
              <a:spcAft>
                <a:spcPct val="0"/>
              </a:spcAft>
            </a:pPr>
            <a:r>
              <a:rPr lang="en-GB" sz="1200" dirty="0">
                <a:solidFill>
                  <a:srgbClr val="000000"/>
                </a:solidFill>
                <a:latin typeface="Arial" charset="0"/>
              </a:rPr>
              <a:t>NB: order of questions 2 and 3 varied </a:t>
            </a:r>
          </a:p>
        </p:txBody>
      </p:sp>
      <p:pic>
        <p:nvPicPr>
          <p:cNvPr id="18" name="Picture 17"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964" y="4708259"/>
            <a:ext cx="184418" cy="181241"/>
          </a:xfrm>
          <a:prstGeom prst="rect">
            <a:avLst/>
          </a:prstGeom>
        </p:spPr>
      </p:pic>
    </p:spTree>
    <p:extLst>
      <p:ext uri="{BB962C8B-B14F-4D97-AF65-F5344CB8AC3E}">
        <p14:creationId xmlns:p14="http://schemas.microsoft.com/office/powerpoint/2010/main" val="1693891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312" y="4279586"/>
            <a:ext cx="8789463" cy="184666"/>
          </a:xfrm>
          <a:prstGeom prst="rect">
            <a:avLst/>
          </a:prstGeom>
          <a:noFill/>
        </p:spPr>
        <p:txBody>
          <a:bodyPr wrap="square" rtlCol="0">
            <a:spAutoFit/>
          </a:bodyPr>
          <a:lstStyle/>
          <a:p>
            <a:r>
              <a:rPr lang="nl-BE" sz="600" dirty="0"/>
              <a:t>1. </a:t>
            </a:r>
            <a:r>
              <a:rPr lang="en-GB" sz="600" dirty="0"/>
              <a:t>Cataldo et al., </a:t>
            </a:r>
            <a:r>
              <a:rPr lang="en-GB" sz="600" dirty="0" err="1"/>
              <a:t>Int</a:t>
            </a:r>
            <a:r>
              <a:rPr lang="en-GB" sz="600" dirty="0"/>
              <a:t> J of COPD. 2017: 12; 601-613</a:t>
            </a:r>
            <a:endParaRPr lang="en-GB" sz="600" dirty="0">
              <a:solidFill>
                <a:srgbClr val="000000"/>
              </a:solidFill>
              <a:latin typeface="Arial" charset="0"/>
            </a:endParaRPr>
          </a:p>
        </p:txBody>
      </p:sp>
      <p:sp>
        <p:nvSpPr>
          <p:cNvPr id="2" name="Title 1"/>
          <p:cNvSpPr>
            <a:spLocks noGrp="1"/>
          </p:cNvSpPr>
          <p:nvPr>
            <p:ph type="title"/>
          </p:nvPr>
        </p:nvSpPr>
        <p:spPr/>
        <p:txBody>
          <a:bodyPr/>
          <a:lstStyle/>
          <a:p>
            <a:r>
              <a:rPr lang="nl-BE" dirty="0"/>
              <a:t>Participant flow chart</a:t>
            </a:r>
            <a:r>
              <a:rPr lang="nl-BE" baseline="30000" dirty="0"/>
              <a:t>1</a:t>
            </a:r>
            <a:endParaRPr lang="en-GB" baseline="30000" noProof="0"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sp>
        <p:nvSpPr>
          <p:cNvPr id="4" name="Slide Number Placeholder 3"/>
          <p:cNvSpPr>
            <a:spLocks noGrp="1"/>
          </p:cNvSpPr>
          <p:nvPr>
            <p:ph type="sldNum" sz="quarter" idx="4"/>
          </p:nvPr>
        </p:nvSpPr>
        <p:spPr/>
        <p:txBody>
          <a:bodyPr/>
          <a:lstStyle/>
          <a:p>
            <a:fld id="{3C4F54F3-C349-4609-AFEE-01462D5C7942}" type="slidenum">
              <a:rPr lang="en-GB" smtClean="0"/>
              <a:pPr/>
              <a:t>12</a:t>
            </a:fld>
            <a:endParaRPr lang="en-GB" dirty="0"/>
          </a:p>
        </p:txBody>
      </p:sp>
      <p:pic>
        <p:nvPicPr>
          <p:cNvPr id="18" name="Picture 2"/>
          <p:cNvPicPr>
            <a:picLocks noChangeAspect="1"/>
          </p:cNvPicPr>
          <p:nvPr/>
        </p:nvPicPr>
        <p:blipFill>
          <a:blip r:embed="rId2"/>
          <a:stretch>
            <a:fillRect/>
          </a:stretch>
        </p:blipFill>
        <p:spPr>
          <a:xfrm>
            <a:off x="1305082" y="892088"/>
            <a:ext cx="5325366" cy="3213668"/>
          </a:xfrm>
          <a:prstGeom prst="rect">
            <a:avLst/>
          </a:prstGeom>
          <a:ln>
            <a:solidFill>
              <a:schemeClr val="tx1"/>
            </a:solidFill>
          </a:ln>
        </p:spPr>
      </p:pic>
      <p:pic>
        <p:nvPicPr>
          <p:cNvPr id="12" name="Picture 11"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964" y="4708259"/>
            <a:ext cx="184418" cy="181241"/>
          </a:xfrm>
          <a:prstGeom prst="rect">
            <a:avLst/>
          </a:prstGeom>
        </p:spPr>
      </p:pic>
    </p:spTree>
    <p:extLst>
      <p:ext uri="{BB962C8B-B14F-4D97-AF65-F5344CB8AC3E}">
        <p14:creationId xmlns:p14="http://schemas.microsoft.com/office/powerpoint/2010/main" val="119812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312" y="4279586"/>
            <a:ext cx="8789463" cy="184666"/>
          </a:xfrm>
          <a:prstGeom prst="rect">
            <a:avLst/>
          </a:prstGeom>
          <a:noFill/>
        </p:spPr>
        <p:txBody>
          <a:bodyPr wrap="square" rtlCol="0">
            <a:spAutoFit/>
          </a:bodyPr>
          <a:lstStyle/>
          <a:p>
            <a:r>
              <a:rPr lang="nl-BE" sz="600" dirty="0"/>
              <a:t>1. </a:t>
            </a:r>
            <a:r>
              <a:rPr lang="en-GB" sz="600" dirty="0"/>
              <a:t>Cataldo et al., </a:t>
            </a:r>
            <a:r>
              <a:rPr lang="en-GB" sz="600" dirty="0" err="1"/>
              <a:t>Int</a:t>
            </a:r>
            <a:r>
              <a:rPr lang="en-GB" sz="600" dirty="0"/>
              <a:t> J of COPD. 2017: 12; 601-613</a:t>
            </a:r>
            <a:endParaRPr lang="en-GB" sz="600" dirty="0">
              <a:solidFill>
                <a:srgbClr val="000000"/>
              </a:solidFill>
              <a:latin typeface="Arial" charset="0"/>
            </a:endParaRPr>
          </a:p>
        </p:txBody>
      </p:sp>
      <p:sp>
        <p:nvSpPr>
          <p:cNvPr id="2" name="Title 1"/>
          <p:cNvSpPr>
            <a:spLocks noGrp="1"/>
          </p:cNvSpPr>
          <p:nvPr>
            <p:ph type="title"/>
          </p:nvPr>
        </p:nvSpPr>
        <p:spPr/>
        <p:txBody>
          <a:bodyPr/>
          <a:lstStyle/>
          <a:p>
            <a:r>
              <a:rPr lang="nl-BE" dirty="0"/>
              <a:t>Characteristics of the participants (N=87)</a:t>
            </a:r>
            <a:r>
              <a:rPr lang="nl-BE" baseline="30000" dirty="0"/>
              <a:t>1</a:t>
            </a:r>
            <a:r>
              <a:rPr lang="nl-BE" dirty="0"/>
              <a:t> </a:t>
            </a:r>
            <a:endParaRPr lang="en-GB" noProof="0"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sp>
        <p:nvSpPr>
          <p:cNvPr id="4" name="Slide Number Placeholder 3"/>
          <p:cNvSpPr>
            <a:spLocks noGrp="1"/>
          </p:cNvSpPr>
          <p:nvPr>
            <p:ph type="sldNum" sz="quarter" idx="4"/>
          </p:nvPr>
        </p:nvSpPr>
        <p:spPr/>
        <p:txBody>
          <a:bodyPr/>
          <a:lstStyle/>
          <a:p>
            <a:fld id="{3C4F54F3-C349-4609-AFEE-01462D5C7942}" type="slidenum">
              <a:rPr lang="en-GB" smtClean="0"/>
              <a:pPr/>
              <a:t>13</a:t>
            </a:fld>
            <a:endParaRPr lang="en-GB" dirty="0"/>
          </a:p>
        </p:txBody>
      </p:sp>
      <p:pic>
        <p:nvPicPr>
          <p:cNvPr id="12" name="Picture 3"/>
          <p:cNvPicPr>
            <a:picLocks noChangeAspect="1"/>
          </p:cNvPicPr>
          <p:nvPr/>
        </p:nvPicPr>
        <p:blipFill rotWithShape="1">
          <a:blip r:embed="rId2"/>
          <a:srcRect t="6872" r="-1410"/>
          <a:stretch/>
        </p:blipFill>
        <p:spPr>
          <a:xfrm>
            <a:off x="1612900" y="1029001"/>
            <a:ext cx="3276599" cy="2982528"/>
          </a:xfrm>
          <a:prstGeom prst="rect">
            <a:avLst/>
          </a:prstGeom>
          <a:ln>
            <a:solidFill>
              <a:schemeClr val="tx1"/>
            </a:solidFill>
          </a:ln>
        </p:spPr>
      </p:pic>
      <p:pic>
        <p:nvPicPr>
          <p:cNvPr id="13" name="Picture 12"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964" y="4708259"/>
            <a:ext cx="184418" cy="181241"/>
          </a:xfrm>
          <a:prstGeom prst="rect">
            <a:avLst/>
          </a:prstGeom>
        </p:spPr>
      </p:pic>
    </p:spTree>
    <p:extLst>
      <p:ext uri="{BB962C8B-B14F-4D97-AF65-F5344CB8AC3E}">
        <p14:creationId xmlns:p14="http://schemas.microsoft.com/office/powerpoint/2010/main" val="24013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Methods</a:t>
            </a:r>
          </a:p>
          <a:p>
            <a:pPr marL="444500" lvl="0" indent="-444500">
              <a:lnSpc>
                <a:spcPct val="120000"/>
              </a:lnSpc>
              <a:buClr>
                <a:srgbClr val="F0AB00"/>
              </a:buClr>
              <a:buSzPct val="150000"/>
              <a:buBlip>
                <a:blip r:embed="rId3"/>
              </a:buBlip>
            </a:pPr>
            <a:r>
              <a:rPr lang="en-GB" sz="2400" b="1" noProof="0" dirty="0">
                <a:solidFill>
                  <a:srgbClr val="830051"/>
                </a:solidFill>
              </a:rPr>
              <a:t>Results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2"/>
              </a:buBlip>
            </a:pPr>
            <a:r>
              <a:rPr lang="en-GB" sz="1800" dirty="0" err="1">
                <a:solidFill>
                  <a:schemeClr val="tx1">
                    <a:lumMod val="50000"/>
                    <a:lumOff val="50000"/>
                  </a:schemeClr>
                </a:solidFill>
              </a:rPr>
              <a:t>Symbicort</a:t>
            </a:r>
            <a:endParaRPr lang="en-GB" sz="1800" noProof="0" dirty="0">
              <a:solidFill>
                <a:schemeClr val="tx1">
                  <a:lumMod val="50000"/>
                  <a:lumOff val="50000"/>
                </a:schemeClr>
              </a:solidFill>
            </a:endParaRP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14</a:t>
            </a:fld>
            <a:endParaRPr lang="en-GB" dirty="0"/>
          </a:p>
        </p:txBody>
      </p:sp>
      <p:pic>
        <p:nvPicPr>
          <p:cNvPr id="5" name="Picture 4"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497" y="4708259"/>
            <a:ext cx="184418" cy="181241"/>
          </a:xfrm>
          <a:prstGeom prst="rect">
            <a:avLst/>
          </a:prstGeom>
        </p:spPr>
      </p:pic>
    </p:spTree>
    <p:extLst>
      <p:ext uri="{BB962C8B-B14F-4D97-AF65-F5344CB8AC3E}">
        <p14:creationId xmlns:p14="http://schemas.microsoft.com/office/powerpoint/2010/main" val="321138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061" y="525001"/>
            <a:ext cx="8565016" cy="504000"/>
          </a:xfrm>
        </p:spPr>
        <p:txBody>
          <a:bodyPr/>
          <a:lstStyle/>
          <a:p>
            <a:r>
              <a:rPr lang="en-GB" dirty="0"/>
              <a:t>‘</a:t>
            </a:r>
            <a:r>
              <a:rPr lang="en-GB" u="sng" dirty="0"/>
              <a:t>Reversibility in lung function and/or airway obstruction</a:t>
            </a:r>
            <a:r>
              <a:rPr lang="en-GB" dirty="0"/>
              <a:t>’ is the most important criterion for ACO</a:t>
            </a:r>
            <a:r>
              <a:rPr lang="en-GB" baseline="30000" noProof="0" dirty="0"/>
              <a:t>1</a:t>
            </a:r>
            <a:br>
              <a:rPr lang="en-GB" baseline="30000" noProof="0" dirty="0"/>
            </a:br>
            <a:endParaRPr lang="en-GB"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15</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sp>
        <p:nvSpPr>
          <p:cNvPr id="14" name="TextBox 13"/>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Important criteria </a:t>
            </a:r>
            <a:r>
              <a:rPr lang="nl-BE" sz="1400" dirty="0" err="1">
                <a:solidFill>
                  <a:schemeClr val="bg1"/>
                </a:solidFill>
              </a:rPr>
              <a:t>for</a:t>
            </a:r>
            <a:r>
              <a:rPr lang="nl-BE" sz="1400" dirty="0">
                <a:solidFill>
                  <a:schemeClr val="bg1"/>
                </a:solidFill>
              </a:rPr>
              <a:t> </a:t>
            </a:r>
            <a:r>
              <a:rPr lang="nl-BE" sz="1400" dirty="0" err="1">
                <a:solidFill>
                  <a:schemeClr val="bg1"/>
                </a:solidFill>
              </a:rPr>
              <a:t>the</a:t>
            </a:r>
            <a:r>
              <a:rPr lang="nl-BE" sz="1400" dirty="0">
                <a:solidFill>
                  <a:schemeClr val="bg1"/>
                </a:solidFill>
              </a:rPr>
              <a:t> diagnosis of ACO</a:t>
            </a:r>
            <a:endParaRPr lang="en-GB" sz="1400" dirty="0">
              <a:solidFill>
                <a:schemeClr val="bg1"/>
              </a:solidFill>
            </a:endParaRPr>
          </a:p>
        </p:txBody>
      </p:sp>
      <p:pic>
        <p:nvPicPr>
          <p:cNvPr id="4" name="Picture 3"/>
          <p:cNvPicPr>
            <a:picLocks noChangeAspect="1"/>
          </p:cNvPicPr>
          <p:nvPr/>
        </p:nvPicPr>
        <p:blipFill>
          <a:blip r:embed="rId2"/>
          <a:stretch>
            <a:fillRect/>
          </a:stretch>
        </p:blipFill>
        <p:spPr>
          <a:xfrm>
            <a:off x="1599646" y="1387241"/>
            <a:ext cx="3741956" cy="2965409"/>
          </a:xfrm>
          <a:prstGeom prst="rect">
            <a:avLst/>
          </a:prstGeom>
        </p:spPr>
      </p:pic>
      <p:pic>
        <p:nvPicPr>
          <p:cNvPr id="13" name="Picture 12"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497" y="4708259"/>
            <a:ext cx="184418" cy="181241"/>
          </a:xfrm>
          <a:prstGeom prst="rect">
            <a:avLst/>
          </a:prstGeom>
        </p:spPr>
      </p:pic>
      <p:sp>
        <p:nvSpPr>
          <p:cNvPr id="2" name="Rectangle 1"/>
          <p:cNvSpPr/>
          <p:nvPr/>
        </p:nvSpPr>
        <p:spPr>
          <a:xfrm>
            <a:off x="2103697" y="1098058"/>
            <a:ext cx="2444452" cy="276999"/>
          </a:xfrm>
          <a:prstGeom prst="rect">
            <a:avLst/>
          </a:prstGeom>
        </p:spPr>
        <p:txBody>
          <a:bodyPr wrap="none">
            <a:spAutoFit/>
          </a:bodyPr>
          <a:lstStyle/>
          <a:p>
            <a:r>
              <a:rPr lang="en-GB" sz="1200" dirty="0">
                <a:solidFill>
                  <a:schemeClr val="tx1">
                    <a:lumMod val="75000"/>
                    <a:lumOff val="25000"/>
                  </a:schemeClr>
                </a:solidFill>
              </a:rPr>
              <a:t>Major criteria for diagnosing </a:t>
            </a:r>
            <a:r>
              <a:rPr lang="en-GB" sz="1200" dirty="0" smtClean="0">
                <a:solidFill>
                  <a:schemeClr val="tx1">
                    <a:lumMod val="75000"/>
                    <a:lumOff val="25000"/>
                  </a:schemeClr>
                </a:solidFill>
              </a:rPr>
              <a:t>ACO</a:t>
            </a:r>
            <a:endParaRPr lang="en-US" sz="1200" dirty="0">
              <a:solidFill>
                <a:schemeClr val="tx1">
                  <a:lumMod val="75000"/>
                  <a:lumOff val="25000"/>
                </a:schemeClr>
              </a:solidFill>
            </a:endParaRPr>
          </a:p>
        </p:txBody>
      </p:sp>
      <p:sp>
        <p:nvSpPr>
          <p:cNvPr id="16" name="TextBox 15"/>
          <p:cNvSpPr txBox="1"/>
          <p:nvPr/>
        </p:nvSpPr>
        <p:spPr>
          <a:xfrm>
            <a:off x="277006" y="4284735"/>
            <a:ext cx="8717769" cy="184666"/>
          </a:xfrm>
          <a:prstGeom prst="rect">
            <a:avLst/>
          </a:prstGeom>
          <a:noFill/>
        </p:spPr>
        <p:txBody>
          <a:bodyPr wrap="square" rtlCol="0">
            <a:spAutoFit/>
          </a:bodyPr>
          <a:lstStyle/>
          <a:p>
            <a:r>
              <a:rPr lang="nl-BE" sz="600" dirty="0"/>
              <a:t>1. Cataldo et al., Int J of COPD. 2017: 12; 601-613</a:t>
            </a:r>
          </a:p>
        </p:txBody>
      </p:sp>
      <p:sp>
        <p:nvSpPr>
          <p:cNvPr id="17" name="Rectangle 16"/>
          <p:cNvSpPr/>
          <p:nvPr/>
        </p:nvSpPr>
        <p:spPr>
          <a:xfrm>
            <a:off x="5994400" y="1870492"/>
            <a:ext cx="2362915" cy="1446550"/>
          </a:xfrm>
          <a:prstGeom prst="rect">
            <a:avLst/>
          </a:prstGeom>
        </p:spPr>
        <p:txBody>
          <a:bodyPr wrap="square">
            <a:spAutoFit/>
          </a:bodyPr>
          <a:lstStyle/>
          <a:p>
            <a:r>
              <a:rPr lang="en-US" sz="800" b="1" dirty="0"/>
              <a:t>Notes: </a:t>
            </a:r>
            <a:r>
              <a:rPr lang="en-US" sz="800" dirty="0"/>
              <a:t>The bubble size and presented number and percentage (in gray) indicate the number and percentage of pulmonologists who considered the criterion relevant for the diagnosis of </a:t>
            </a:r>
            <a:r>
              <a:rPr lang="en-US" sz="800" dirty="0" smtClean="0"/>
              <a:t>ACO. </a:t>
            </a:r>
            <a:r>
              <a:rPr lang="en-US" sz="800" dirty="0"/>
              <a:t>Overlap with the main reported criterion shows the number of each combination (indicated in blue) of both answers provided by pulmonologists. Overlap between the other criteria is not shown.</a:t>
            </a:r>
          </a:p>
          <a:p>
            <a:r>
              <a:rPr lang="en-US" sz="800" b="1" dirty="0"/>
              <a:t>Abbreviations: </a:t>
            </a:r>
            <a:r>
              <a:rPr lang="en-US" sz="800" dirty="0" smtClean="0"/>
              <a:t>ACO, </a:t>
            </a:r>
            <a:r>
              <a:rPr lang="en-US" sz="800" dirty="0"/>
              <a:t>asthma–COPD </a:t>
            </a:r>
            <a:r>
              <a:rPr lang="en-US" sz="800" dirty="0" smtClean="0"/>
              <a:t>overlap; </a:t>
            </a:r>
            <a:r>
              <a:rPr lang="en-US" sz="800" dirty="0" err="1"/>
              <a:t>FeNO</a:t>
            </a:r>
            <a:r>
              <a:rPr lang="en-US" sz="800" dirty="0"/>
              <a:t>, fractional exhaled nitric oxide.</a:t>
            </a:r>
          </a:p>
        </p:txBody>
      </p:sp>
    </p:spTree>
    <p:extLst>
      <p:ext uri="{BB962C8B-B14F-4D97-AF65-F5344CB8AC3E}">
        <p14:creationId xmlns:p14="http://schemas.microsoft.com/office/powerpoint/2010/main" val="74756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061" y="525001"/>
            <a:ext cx="8565016" cy="504000"/>
          </a:xfrm>
        </p:spPr>
        <p:txBody>
          <a:bodyPr/>
          <a:lstStyle/>
          <a:p>
            <a:r>
              <a:rPr lang="en-GB" dirty="0"/>
              <a:t>‘</a:t>
            </a:r>
            <a:r>
              <a:rPr lang="en-GB" u="sng" dirty="0"/>
              <a:t>Degree of variability of airway obstruction</a:t>
            </a:r>
            <a:r>
              <a:rPr lang="en-GB" dirty="0"/>
              <a:t>’ and ‘</a:t>
            </a:r>
            <a:r>
              <a:rPr lang="en-GB" u="sng" dirty="0"/>
              <a:t>degree of response to bronchodilators</a:t>
            </a:r>
            <a:r>
              <a:rPr lang="en-GB" dirty="0"/>
              <a:t>’ were considered most relevant criteria</a:t>
            </a:r>
            <a:r>
              <a:rPr lang="en-GB" baseline="30000" noProof="0" dirty="0"/>
              <a:t>1</a:t>
            </a:r>
            <a:r>
              <a:rPr lang="en-GB" sz="1400" baseline="30000" noProof="0" dirty="0"/>
              <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16</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sp>
        <p:nvSpPr>
          <p:cNvPr id="14" name="TextBox 13"/>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Criteria </a:t>
            </a:r>
            <a:r>
              <a:rPr lang="nl-BE" sz="1400" dirty="0" err="1">
                <a:solidFill>
                  <a:schemeClr val="bg1"/>
                </a:solidFill>
              </a:rPr>
              <a:t>to</a:t>
            </a:r>
            <a:r>
              <a:rPr lang="nl-BE" sz="1400" dirty="0">
                <a:solidFill>
                  <a:schemeClr val="bg1"/>
                </a:solidFill>
              </a:rPr>
              <a:t> </a:t>
            </a:r>
            <a:r>
              <a:rPr lang="nl-BE" sz="1400" dirty="0" err="1">
                <a:solidFill>
                  <a:schemeClr val="bg1"/>
                </a:solidFill>
              </a:rPr>
              <a:t>qualify</a:t>
            </a:r>
            <a:r>
              <a:rPr lang="nl-BE" sz="1400" dirty="0">
                <a:solidFill>
                  <a:schemeClr val="bg1"/>
                </a:solidFill>
              </a:rPr>
              <a:t> a </a:t>
            </a:r>
            <a:r>
              <a:rPr lang="nl-BE" sz="1400" u="sng" dirty="0">
                <a:solidFill>
                  <a:schemeClr val="bg1"/>
                </a:solidFill>
              </a:rPr>
              <a:t>COPD</a:t>
            </a:r>
            <a:r>
              <a:rPr lang="nl-BE" sz="1400" dirty="0">
                <a:solidFill>
                  <a:schemeClr val="bg1"/>
                </a:solidFill>
              </a:rPr>
              <a:t> </a:t>
            </a:r>
            <a:r>
              <a:rPr lang="nl-BE" sz="1400" dirty="0" err="1">
                <a:solidFill>
                  <a:schemeClr val="bg1"/>
                </a:solidFill>
              </a:rPr>
              <a:t>patient</a:t>
            </a:r>
            <a:r>
              <a:rPr lang="nl-BE" sz="1400" dirty="0">
                <a:solidFill>
                  <a:schemeClr val="bg1"/>
                </a:solidFill>
              </a:rPr>
              <a:t> as ACO </a:t>
            </a:r>
            <a:r>
              <a:rPr lang="nl-BE" sz="1400" dirty="0" err="1">
                <a:solidFill>
                  <a:schemeClr val="bg1"/>
                </a:solidFill>
              </a:rPr>
              <a:t>patient</a:t>
            </a:r>
            <a:endParaRPr lang="en-GB" sz="1400" dirty="0">
              <a:solidFill>
                <a:schemeClr val="bg1"/>
              </a:solidFill>
            </a:endParaRPr>
          </a:p>
        </p:txBody>
      </p:sp>
      <p:pic>
        <p:nvPicPr>
          <p:cNvPr id="2" name="Picture 1"/>
          <p:cNvPicPr>
            <a:picLocks noChangeAspect="1"/>
          </p:cNvPicPr>
          <p:nvPr/>
        </p:nvPicPr>
        <p:blipFill>
          <a:blip r:embed="rId2"/>
          <a:stretch>
            <a:fillRect/>
          </a:stretch>
        </p:blipFill>
        <p:spPr>
          <a:xfrm>
            <a:off x="72346" y="1498209"/>
            <a:ext cx="5856237" cy="2885927"/>
          </a:xfrm>
          <a:prstGeom prst="rect">
            <a:avLst/>
          </a:prstGeom>
        </p:spPr>
      </p:pic>
      <p:pic>
        <p:nvPicPr>
          <p:cNvPr id="13" name="Picture 12"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497" y="4708259"/>
            <a:ext cx="184418" cy="181241"/>
          </a:xfrm>
          <a:prstGeom prst="rect">
            <a:avLst/>
          </a:prstGeom>
        </p:spPr>
      </p:pic>
      <p:sp>
        <p:nvSpPr>
          <p:cNvPr id="15" name="Rectangle 14"/>
          <p:cNvSpPr/>
          <p:nvPr/>
        </p:nvSpPr>
        <p:spPr>
          <a:xfrm>
            <a:off x="237061" y="1135894"/>
            <a:ext cx="3924023" cy="276999"/>
          </a:xfrm>
          <a:prstGeom prst="rect">
            <a:avLst/>
          </a:prstGeom>
        </p:spPr>
        <p:txBody>
          <a:bodyPr wrap="none">
            <a:spAutoFit/>
          </a:bodyPr>
          <a:lstStyle/>
          <a:p>
            <a:r>
              <a:rPr lang="en-GB" sz="1200" dirty="0">
                <a:solidFill>
                  <a:schemeClr val="tx1">
                    <a:lumMod val="75000"/>
                    <a:lumOff val="25000"/>
                  </a:schemeClr>
                </a:solidFill>
              </a:rPr>
              <a:t>Features to diagnose a COPD patient as </a:t>
            </a:r>
            <a:r>
              <a:rPr lang="en-GB" sz="1200" dirty="0" smtClean="0">
                <a:solidFill>
                  <a:schemeClr val="tx1">
                    <a:lumMod val="75000"/>
                    <a:lumOff val="25000"/>
                  </a:schemeClr>
                </a:solidFill>
              </a:rPr>
              <a:t>ACO </a:t>
            </a:r>
            <a:r>
              <a:rPr lang="en-GB" sz="1200" dirty="0">
                <a:solidFill>
                  <a:schemeClr val="tx1">
                    <a:lumMod val="75000"/>
                    <a:lumOff val="25000"/>
                  </a:schemeClr>
                </a:solidFill>
              </a:rPr>
              <a:t>patient</a:t>
            </a:r>
            <a:endParaRPr lang="en-US" sz="1200" dirty="0">
              <a:solidFill>
                <a:schemeClr val="tx1">
                  <a:lumMod val="75000"/>
                  <a:lumOff val="25000"/>
                </a:schemeClr>
              </a:solidFill>
            </a:endParaRPr>
          </a:p>
        </p:txBody>
      </p:sp>
      <p:sp>
        <p:nvSpPr>
          <p:cNvPr id="16" name="Rectangle 15"/>
          <p:cNvSpPr/>
          <p:nvPr/>
        </p:nvSpPr>
        <p:spPr>
          <a:xfrm>
            <a:off x="5994400" y="1870492"/>
            <a:ext cx="2362915" cy="1815882"/>
          </a:xfrm>
          <a:prstGeom prst="rect">
            <a:avLst/>
          </a:prstGeom>
        </p:spPr>
        <p:txBody>
          <a:bodyPr wrap="square">
            <a:spAutoFit/>
          </a:bodyPr>
          <a:lstStyle/>
          <a:p>
            <a:r>
              <a:rPr lang="en-US" sz="800" b="1" dirty="0"/>
              <a:t>Notes: </a:t>
            </a:r>
            <a:r>
              <a:rPr lang="en-US" sz="800" dirty="0"/>
              <a:t>Gray bars show the percentage of pulmonologists who considered the criterion as “relevant” (Likert score 5–7). The two criteria considered relevant by most pulmonologists were retained as major criteria. Other criteria surpassing the 70% cutoff mark for relevancy (vertical dashed line) were considered as minor criteria. Black bullet shows mean Likert score (with SD).</a:t>
            </a:r>
          </a:p>
          <a:p>
            <a:r>
              <a:rPr lang="en-US" sz="800" b="1" dirty="0"/>
              <a:t>Abbreviations: </a:t>
            </a:r>
            <a:r>
              <a:rPr lang="en-US" sz="800" dirty="0" smtClean="0"/>
              <a:t>ACO, </a:t>
            </a:r>
            <a:r>
              <a:rPr lang="en-US" sz="800" dirty="0"/>
              <a:t>asthma–COPD </a:t>
            </a:r>
            <a:r>
              <a:rPr lang="en-US" sz="800" dirty="0" smtClean="0"/>
              <a:t>overlap; </a:t>
            </a:r>
            <a:r>
              <a:rPr lang="en-US" sz="800" dirty="0" err="1"/>
              <a:t>IgE</a:t>
            </a:r>
            <a:r>
              <a:rPr lang="en-US" sz="800" dirty="0"/>
              <a:t>, immunoglobulin E; </a:t>
            </a:r>
            <a:r>
              <a:rPr lang="en-US" sz="800" dirty="0" err="1"/>
              <a:t>FeNO</a:t>
            </a:r>
            <a:r>
              <a:rPr lang="en-US" sz="800" dirty="0"/>
              <a:t>, fractional exhaled nitric oxide; CT, computed tomography; N, number of pulmonologists; SD, standard deviation.</a:t>
            </a:r>
          </a:p>
        </p:txBody>
      </p:sp>
      <p:sp>
        <p:nvSpPr>
          <p:cNvPr id="17" name="TextBox 16"/>
          <p:cNvSpPr txBox="1"/>
          <p:nvPr/>
        </p:nvSpPr>
        <p:spPr>
          <a:xfrm>
            <a:off x="277006" y="4284735"/>
            <a:ext cx="8717769" cy="184666"/>
          </a:xfrm>
          <a:prstGeom prst="rect">
            <a:avLst/>
          </a:prstGeom>
          <a:noFill/>
        </p:spPr>
        <p:txBody>
          <a:bodyPr wrap="square" rtlCol="0">
            <a:spAutoFit/>
          </a:bodyPr>
          <a:lstStyle/>
          <a:p>
            <a:r>
              <a:rPr lang="nl-BE" sz="600" dirty="0"/>
              <a:t>1. Cataldo et al., Int J of COPD. 2017: 12; 601-613</a:t>
            </a:r>
          </a:p>
        </p:txBody>
      </p:sp>
    </p:spTree>
    <p:extLst>
      <p:ext uri="{BB962C8B-B14F-4D97-AF65-F5344CB8AC3E}">
        <p14:creationId xmlns:p14="http://schemas.microsoft.com/office/powerpoint/2010/main" val="3486069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061" y="525001"/>
            <a:ext cx="8565016" cy="504000"/>
          </a:xfrm>
        </p:spPr>
        <p:txBody>
          <a:bodyPr/>
          <a:lstStyle/>
          <a:p>
            <a:r>
              <a:rPr lang="en-GB" dirty="0"/>
              <a:t>‘</a:t>
            </a:r>
            <a:r>
              <a:rPr lang="en-GB" u="sng" dirty="0"/>
              <a:t>Persistence over time of an obstructive disorder</a:t>
            </a:r>
            <a:r>
              <a:rPr lang="en-GB" dirty="0"/>
              <a:t>’ and ‘</a:t>
            </a:r>
            <a:r>
              <a:rPr lang="en-GB" u="sng" dirty="0"/>
              <a:t>smoker (former or active smoker)</a:t>
            </a:r>
            <a:r>
              <a:rPr lang="en-GB" dirty="0"/>
              <a:t>’ were considered most relevant criteria</a:t>
            </a:r>
            <a:r>
              <a:rPr lang="en-GB" baseline="30000" noProof="0" dirty="0"/>
              <a:t>1</a:t>
            </a:r>
            <a:r>
              <a:rPr lang="en-GB" sz="1400" baseline="30000" noProof="0" dirty="0"/>
              <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17</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sp>
        <p:nvSpPr>
          <p:cNvPr id="14" name="TextBox 13"/>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Criteria </a:t>
            </a:r>
            <a:r>
              <a:rPr lang="nl-BE" sz="1400" dirty="0" err="1">
                <a:solidFill>
                  <a:schemeClr val="bg1"/>
                </a:solidFill>
              </a:rPr>
              <a:t>to</a:t>
            </a:r>
            <a:r>
              <a:rPr lang="nl-BE" sz="1400" dirty="0">
                <a:solidFill>
                  <a:schemeClr val="bg1"/>
                </a:solidFill>
              </a:rPr>
              <a:t> </a:t>
            </a:r>
            <a:r>
              <a:rPr lang="nl-BE" sz="1400" dirty="0" err="1">
                <a:solidFill>
                  <a:schemeClr val="bg1"/>
                </a:solidFill>
              </a:rPr>
              <a:t>qualify</a:t>
            </a:r>
            <a:r>
              <a:rPr lang="nl-BE" sz="1400" dirty="0">
                <a:solidFill>
                  <a:schemeClr val="bg1"/>
                </a:solidFill>
              </a:rPr>
              <a:t> </a:t>
            </a:r>
            <a:r>
              <a:rPr lang="nl-BE" sz="1400" dirty="0" err="1">
                <a:solidFill>
                  <a:schemeClr val="bg1"/>
                </a:solidFill>
              </a:rPr>
              <a:t>an</a:t>
            </a:r>
            <a:r>
              <a:rPr lang="nl-BE" sz="1400" dirty="0">
                <a:solidFill>
                  <a:schemeClr val="bg1"/>
                </a:solidFill>
              </a:rPr>
              <a:t> </a:t>
            </a:r>
            <a:r>
              <a:rPr lang="nl-BE" sz="1400" u="sng" dirty="0" err="1">
                <a:solidFill>
                  <a:schemeClr val="bg1"/>
                </a:solidFill>
              </a:rPr>
              <a:t>asthma</a:t>
            </a:r>
            <a:r>
              <a:rPr lang="nl-BE" sz="1400" dirty="0">
                <a:solidFill>
                  <a:schemeClr val="bg1"/>
                </a:solidFill>
              </a:rPr>
              <a:t> </a:t>
            </a:r>
            <a:r>
              <a:rPr lang="nl-BE" sz="1400" dirty="0" err="1">
                <a:solidFill>
                  <a:schemeClr val="bg1"/>
                </a:solidFill>
              </a:rPr>
              <a:t>patient</a:t>
            </a:r>
            <a:r>
              <a:rPr lang="nl-BE" sz="1400" dirty="0">
                <a:solidFill>
                  <a:schemeClr val="bg1"/>
                </a:solidFill>
              </a:rPr>
              <a:t> as ACO </a:t>
            </a:r>
            <a:r>
              <a:rPr lang="nl-BE" sz="1400" dirty="0" err="1">
                <a:solidFill>
                  <a:schemeClr val="bg1"/>
                </a:solidFill>
              </a:rPr>
              <a:t>patient</a:t>
            </a:r>
            <a:endParaRPr lang="en-GB" sz="1400" dirty="0">
              <a:solidFill>
                <a:schemeClr val="bg1"/>
              </a:solidFill>
            </a:endParaRPr>
          </a:p>
        </p:txBody>
      </p:sp>
      <p:pic>
        <p:nvPicPr>
          <p:cNvPr id="4" name="Picture 3"/>
          <p:cNvPicPr>
            <a:picLocks noChangeAspect="1"/>
          </p:cNvPicPr>
          <p:nvPr/>
        </p:nvPicPr>
        <p:blipFill rotWithShape="1">
          <a:blip r:embed="rId2"/>
          <a:srcRect t="3446" b="21031"/>
          <a:stretch/>
        </p:blipFill>
        <p:spPr>
          <a:xfrm>
            <a:off x="0" y="1540412"/>
            <a:ext cx="6202304" cy="2801245"/>
          </a:xfrm>
          <a:prstGeom prst="rect">
            <a:avLst/>
          </a:prstGeom>
        </p:spPr>
      </p:pic>
      <p:pic>
        <p:nvPicPr>
          <p:cNvPr id="13" name="Picture 12"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497" y="4708259"/>
            <a:ext cx="184418" cy="181241"/>
          </a:xfrm>
          <a:prstGeom prst="rect">
            <a:avLst/>
          </a:prstGeom>
        </p:spPr>
      </p:pic>
      <p:sp>
        <p:nvSpPr>
          <p:cNvPr id="16" name="Rectangle 15"/>
          <p:cNvSpPr/>
          <p:nvPr/>
        </p:nvSpPr>
        <p:spPr>
          <a:xfrm>
            <a:off x="237061" y="1138115"/>
            <a:ext cx="4068293" cy="276999"/>
          </a:xfrm>
          <a:prstGeom prst="rect">
            <a:avLst/>
          </a:prstGeom>
        </p:spPr>
        <p:txBody>
          <a:bodyPr wrap="none">
            <a:spAutoFit/>
          </a:bodyPr>
          <a:lstStyle/>
          <a:p>
            <a:r>
              <a:rPr lang="en-GB" sz="1200" dirty="0">
                <a:solidFill>
                  <a:schemeClr val="tx1">
                    <a:lumMod val="75000"/>
                    <a:lumOff val="25000"/>
                  </a:schemeClr>
                </a:solidFill>
              </a:rPr>
              <a:t>Features to diagnose an asthma patient as </a:t>
            </a:r>
            <a:r>
              <a:rPr lang="en-GB" sz="1200" dirty="0" smtClean="0">
                <a:solidFill>
                  <a:schemeClr val="tx1">
                    <a:lumMod val="75000"/>
                    <a:lumOff val="25000"/>
                  </a:schemeClr>
                </a:solidFill>
              </a:rPr>
              <a:t>ACO </a:t>
            </a:r>
            <a:r>
              <a:rPr lang="en-GB" sz="1200" dirty="0">
                <a:solidFill>
                  <a:schemeClr val="tx1">
                    <a:lumMod val="75000"/>
                    <a:lumOff val="25000"/>
                  </a:schemeClr>
                </a:solidFill>
              </a:rPr>
              <a:t>patient</a:t>
            </a:r>
            <a:endParaRPr lang="en-US" sz="1200" dirty="0">
              <a:solidFill>
                <a:schemeClr val="tx1">
                  <a:lumMod val="75000"/>
                  <a:lumOff val="25000"/>
                </a:schemeClr>
              </a:solidFill>
            </a:endParaRPr>
          </a:p>
        </p:txBody>
      </p:sp>
      <p:sp>
        <p:nvSpPr>
          <p:cNvPr id="17" name="Rectangle 16"/>
          <p:cNvSpPr/>
          <p:nvPr/>
        </p:nvSpPr>
        <p:spPr>
          <a:xfrm>
            <a:off x="5994400" y="1870492"/>
            <a:ext cx="2362915" cy="1815882"/>
          </a:xfrm>
          <a:prstGeom prst="rect">
            <a:avLst/>
          </a:prstGeom>
        </p:spPr>
        <p:txBody>
          <a:bodyPr wrap="square">
            <a:spAutoFit/>
          </a:bodyPr>
          <a:lstStyle/>
          <a:p>
            <a:r>
              <a:rPr lang="en-US" sz="800" b="1" dirty="0"/>
              <a:t>Notes: </a:t>
            </a:r>
            <a:r>
              <a:rPr lang="en-US" sz="800" dirty="0"/>
              <a:t>Gray bars show the percentage of pulmonologists who considered the criterion as “relevant” (Likert score 5–7). The two criteria considered relevant by most pulmonologists were retained as major criteria. Other criteria surpassing the 70% cutoff mark for relevancy (vertical dashed line) were considered as minor criteria. Black bullet shows mean Likert score (with SD).</a:t>
            </a:r>
          </a:p>
          <a:p>
            <a:r>
              <a:rPr lang="en-US" sz="800" b="1" dirty="0"/>
              <a:t>Abbreviations: </a:t>
            </a:r>
            <a:r>
              <a:rPr lang="en-US" sz="800" dirty="0" smtClean="0"/>
              <a:t>ACO, </a:t>
            </a:r>
            <a:r>
              <a:rPr lang="en-US" sz="800" dirty="0"/>
              <a:t>asthma–COPD </a:t>
            </a:r>
            <a:r>
              <a:rPr lang="en-US" sz="800" dirty="0" smtClean="0"/>
              <a:t>overlap; </a:t>
            </a:r>
            <a:r>
              <a:rPr lang="en-US" sz="800" dirty="0" err="1"/>
              <a:t>IgE</a:t>
            </a:r>
            <a:r>
              <a:rPr lang="en-US" sz="800" dirty="0"/>
              <a:t>, immunoglobulin E; </a:t>
            </a:r>
            <a:r>
              <a:rPr lang="en-US" sz="800" dirty="0" err="1"/>
              <a:t>FeNO</a:t>
            </a:r>
            <a:r>
              <a:rPr lang="en-US" sz="800" dirty="0"/>
              <a:t>, fractional exhaled nitric oxide; CT, computed tomography; N, number of pulmonologists; SD, standard deviation.</a:t>
            </a:r>
          </a:p>
        </p:txBody>
      </p:sp>
      <p:sp>
        <p:nvSpPr>
          <p:cNvPr id="15" name="TextBox 14"/>
          <p:cNvSpPr txBox="1"/>
          <p:nvPr/>
        </p:nvSpPr>
        <p:spPr>
          <a:xfrm>
            <a:off x="277006" y="4284735"/>
            <a:ext cx="8717769" cy="184666"/>
          </a:xfrm>
          <a:prstGeom prst="rect">
            <a:avLst/>
          </a:prstGeom>
          <a:noFill/>
        </p:spPr>
        <p:txBody>
          <a:bodyPr wrap="square" rtlCol="0">
            <a:spAutoFit/>
          </a:bodyPr>
          <a:lstStyle/>
          <a:p>
            <a:r>
              <a:rPr lang="nl-BE" sz="600" dirty="0"/>
              <a:t>1. Cataldo et al., Int J of COPD. 2017: 12; 601-613</a:t>
            </a:r>
          </a:p>
        </p:txBody>
      </p:sp>
    </p:spTree>
    <p:extLst>
      <p:ext uri="{BB962C8B-B14F-4D97-AF65-F5344CB8AC3E}">
        <p14:creationId xmlns:p14="http://schemas.microsoft.com/office/powerpoint/2010/main" val="210279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ch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77" y="1567008"/>
            <a:ext cx="6959600" cy="2082800"/>
          </a:xfrm>
          <a:prstGeom prst="rect">
            <a:avLst/>
          </a:prstGeom>
        </p:spPr>
      </p:pic>
      <p:sp>
        <p:nvSpPr>
          <p:cNvPr id="11" name="TextBox 10"/>
          <p:cNvSpPr txBox="1"/>
          <p:nvPr/>
        </p:nvSpPr>
        <p:spPr>
          <a:xfrm>
            <a:off x="277006" y="4284735"/>
            <a:ext cx="8717769" cy="184666"/>
          </a:xfrm>
          <a:prstGeom prst="rect">
            <a:avLst/>
          </a:prstGeom>
          <a:noFill/>
        </p:spPr>
        <p:txBody>
          <a:bodyPr wrap="square" rtlCol="0">
            <a:spAutoFit/>
          </a:bodyPr>
          <a:lstStyle/>
          <a:p>
            <a:r>
              <a:rPr lang="nl-BE" sz="600" dirty="0"/>
              <a:t>1. Cataldo et al., Int J of COPD. 2017: 12; 601-613</a:t>
            </a:r>
          </a:p>
        </p:txBody>
      </p:sp>
      <p:sp>
        <p:nvSpPr>
          <p:cNvPr id="3" name="Title 2"/>
          <p:cNvSpPr>
            <a:spLocks noGrp="1"/>
          </p:cNvSpPr>
          <p:nvPr>
            <p:ph type="title"/>
          </p:nvPr>
        </p:nvSpPr>
        <p:spPr>
          <a:xfrm>
            <a:off x="237061" y="525001"/>
            <a:ext cx="8565016" cy="504000"/>
          </a:xfrm>
        </p:spPr>
        <p:txBody>
          <a:bodyPr/>
          <a:lstStyle/>
          <a:p>
            <a:r>
              <a:rPr lang="en-GB" dirty="0"/>
              <a:t>Presence of </a:t>
            </a:r>
            <a:r>
              <a:rPr lang="en-GB" u="sng" dirty="0"/>
              <a:t>2 major criteria and at least one minor criterion</a:t>
            </a:r>
            <a:r>
              <a:rPr lang="en-GB" dirty="0"/>
              <a:t> are required for the diagnosis of ACO</a:t>
            </a:r>
            <a:r>
              <a:rPr lang="en-GB" baseline="30000" noProof="0" dirty="0"/>
              <a:t>1</a:t>
            </a:r>
            <a:r>
              <a:rPr lang="en-GB" sz="1600" baseline="30000" noProof="0" dirty="0"/>
              <a:t/>
            </a:r>
            <a:br>
              <a:rPr lang="en-GB" sz="1600" baseline="30000" noProof="0" dirty="0"/>
            </a:br>
            <a:endParaRPr lang="en-GB" sz="16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18</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sp>
        <p:nvSpPr>
          <p:cNvPr id="14" name="TextBox 13"/>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err="1">
                <a:solidFill>
                  <a:schemeClr val="bg1"/>
                </a:solidFill>
              </a:rPr>
              <a:t>Guidance</a:t>
            </a:r>
            <a:r>
              <a:rPr lang="nl-BE" sz="1400" dirty="0">
                <a:solidFill>
                  <a:schemeClr val="bg1"/>
                </a:solidFill>
              </a:rPr>
              <a:t> </a:t>
            </a:r>
            <a:r>
              <a:rPr lang="nl-BE" sz="1400" dirty="0" err="1">
                <a:solidFill>
                  <a:schemeClr val="bg1"/>
                </a:solidFill>
              </a:rPr>
              <a:t>for</a:t>
            </a:r>
            <a:r>
              <a:rPr lang="nl-BE" sz="1400" dirty="0">
                <a:solidFill>
                  <a:schemeClr val="bg1"/>
                </a:solidFill>
              </a:rPr>
              <a:t> ACO diagnosis </a:t>
            </a:r>
            <a:r>
              <a:rPr lang="nl-BE" sz="1400" dirty="0" err="1">
                <a:solidFill>
                  <a:schemeClr val="bg1"/>
                </a:solidFill>
              </a:rPr>
              <a:t>proposed</a:t>
            </a:r>
            <a:r>
              <a:rPr lang="nl-BE" sz="1400" dirty="0">
                <a:solidFill>
                  <a:schemeClr val="bg1"/>
                </a:solidFill>
              </a:rPr>
              <a:t> </a:t>
            </a:r>
            <a:r>
              <a:rPr lang="nl-BE" sz="1400" dirty="0" err="1">
                <a:solidFill>
                  <a:schemeClr val="bg1"/>
                </a:solidFill>
              </a:rPr>
              <a:t>by</a:t>
            </a:r>
            <a:r>
              <a:rPr lang="nl-BE" sz="1400" dirty="0">
                <a:solidFill>
                  <a:schemeClr val="bg1"/>
                </a:solidFill>
              </a:rPr>
              <a:t> </a:t>
            </a:r>
            <a:r>
              <a:rPr lang="nl-BE" sz="1400" dirty="0" err="1">
                <a:solidFill>
                  <a:schemeClr val="bg1"/>
                </a:solidFill>
              </a:rPr>
              <a:t>the</a:t>
            </a:r>
            <a:r>
              <a:rPr lang="nl-BE" sz="1400" dirty="0">
                <a:solidFill>
                  <a:schemeClr val="bg1"/>
                </a:solidFill>
              </a:rPr>
              <a:t> expert panel</a:t>
            </a:r>
            <a:endParaRPr lang="en-GB" sz="1400" dirty="0">
              <a:solidFill>
                <a:schemeClr val="bg1"/>
              </a:solidFill>
            </a:endParaRPr>
          </a:p>
        </p:txBody>
      </p:sp>
      <p:pic>
        <p:nvPicPr>
          <p:cNvPr id="13" name="Picture 12"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497" y="4708259"/>
            <a:ext cx="184418" cy="181241"/>
          </a:xfrm>
          <a:prstGeom prst="rect">
            <a:avLst/>
          </a:prstGeom>
        </p:spPr>
      </p:pic>
      <p:sp>
        <p:nvSpPr>
          <p:cNvPr id="15" name="Rectangle 14"/>
          <p:cNvSpPr/>
          <p:nvPr/>
        </p:nvSpPr>
        <p:spPr>
          <a:xfrm>
            <a:off x="237061" y="1138115"/>
            <a:ext cx="4321568" cy="276999"/>
          </a:xfrm>
          <a:prstGeom prst="rect">
            <a:avLst/>
          </a:prstGeom>
        </p:spPr>
        <p:txBody>
          <a:bodyPr wrap="none">
            <a:spAutoFit/>
          </a:bodyPr>
          <a:lstStyle/>
          <a:p>
            <a:r>
              <a:rPr lang="en-GB" sz="1200" dirty="0">
                <a:solidFill>
                  <a:schemeClr val="tx1">
                    <a:lumMod val="75000"/>
                    <a:lumOff val="25000"/>
                  </a:schemeClr>
                </a:solidFill>
              </a:rPr>
              <a:t>Criteria for </a:t>
            </a:r>
            <a:r>
              <a:rPr lang="en-GB" sz="1200" dirty="0" smtClean="0">
                <a:solidFill>
                  <a:schemeClr val="tx1">
                    <a:lumMod val="75000"/>
                    <a:lumOff val="25000"/>
                  </a:schemeClr>
                </a:solidFill>
              </a:rPr>
              <a:t>ACO </a:t>
            </a:r>
            <a:r>
              <a:rPr lang="en-GB" sz="1200" dirty="0">
                <a:solidFill>
                  <a:schemeClr val="tx1">
                    <a:lumMod val="75000"/>
                    <a:lumOff val="25000"/>
                  </a:schemeClr>
                </a:solidFill>
              </a:rPr>
              <a:t>diagnosis: guidance from the </a:t>
            </a:r>
            <a:r>
              <a:rPr lang="en-GB" sz="1200" dirty="0" smtClean="0">
                <a:solidFill>
                  <a:schemeClr val="tx1">
                    <a:lumMod val="75000"/>
                    <a:lumOff val="25000"/>
                  </a:schemeClr>
                </a:solidFill>
              </a:rPr>
              <a:t>Belgian </a:t>
            </a:r>
            <a:r>
              <a:rPr lang="en-GB" sz="1200" dirty="0">
                <a:solidFill>
                  <a:schemeClr val="tx1">
                    <a:lumMod val="75000"/>
                    <a:lumOff val="25000"/>
                  </a:schemeClr>
                </a:solidFill>
              </a:rPr>
              <a:t>survey</a:t>
            </a:r>
            <a:endParaRPr lang="en-US" sz="1200" dirty="0">
              <a:solidFill>
                <a:schemeClr val="tx1">
                  <a:lumMod val="75000"/>
                  <a:lumOff val="25000"/>
                </a:schemeClr>
              </a:solidFill>
            </a:endParaRPr>
          </a:p>
        </p:txBody>
      </p:sp>
      <p:sp>
        <p:nvSpPr>
          <p:cNvPr id="16" name="Rectangle 15"/>
          <p:cNvSpPr/>
          <p:nvPr/>
        </p:nvSpPr>
        <p:spPr>
          <a:xfrm>
            <a:off x="264724" y="3816062"/>
            <a:ext cx="7214800" cy="461665"/>
          </a:xfrm>
          <a:prstGeom prst="rect">
            <a:avLst/>
          </a:prstGeom>
        </p:spPr>
        <p:txBody>
          <a:bodyPr wrap="square">
            <a:spAutoFit/>
          </a:bodyPr>
          <a:lstStyle/>
          <a:p>
            <a:r>
              <a:rPr lang="en-US" sz="800" b="1" dirty="0"/>
              <a:t>Note: </a:t>
            </a:r>
            <a:r>
              <a:rPr lang="en-US" sz="800" dirty="0" smtClean="0"/>
              <a:t>A diagnosis </a:t>
            </a:r>
            <a:r>
              <a:rPr lang="en-US" sz="800" dirty="0"/>
              <a:t>of </a:t>
            </a:r>
            <a:r>
              <a:rPr lang="en-US" sz="800" dirty="0" smtClean="0"/>
              <a:t>ACO is </a:t>
            </a:r>
            <a:r>
              <a:rPr lang="en-US" sz="800" dirty="0"/>
              <a:t>accepted in both COPD and asthma patients when the two major criteria and at least one minor criterion are met.</a:t>
            </a:r>
          </a:p>
          <a:p>
            <a:r>
              <a:rPr lang="en-US" sz="800" b="1" dirty="0"/>
              <a:t>Abbreviations: </a:t>
            </a:r>
            <a:r>
              <a:rPr lang="en-US" sz="800" dirty="0" smtClean="0"/>
              <a:t>ACO, </a:t>
            </a:r>
            <a:r>
              <a:rPr lang="en-US" sz="800" dirty="0"/>
              <a:t>asthma–COPD </a:t>
            </a:r>
            <a:r>
              <a:rPr lang="en-US" sz="800" dirty="0" smtClean="0"/>
              <a:t>overlap; </a:t>
            </a:r>
            <a:r>
              <a:rPr lang="en-US" sz="800" dirty="0"/>
              <a:t>FEV</a:t>
            </a:r>
            <a:r>
              <a:rPr lang="en-US" sz="800" baseline="30000" dirty="0"/>
              <a:t>1</a:t>
            </a:r>
            <a:r>
              <a:rPr lang="en-US" sz="800" dirty="0"/>
              <a:t>, forced expiratory volume in 1 second; FVC, forced vital capacity; PFTs, pulmonary function tests; </a:t>
            </a:r>
            <a:r>
              <a:rPr lang="en-US" sz="800" dirty="0" err="1"/>
              <a:t>IgE</a:t>
            </a:r>
            <a:r>
              <a:rPr lang="en-US" sz="800" dirty="0"/>
              <a:t>, immunoglobulin E; </a:t>
            </a:r>
            <a:r>
              <a:rPr lang="en-US" sz="800" dirty="0" err="1"/>
              <a:t>FeNO</a:t>
            </a:r>
            <a:r>
              <a:rPr lang="en-US" sz="800" dirty="0"/>
              <a:t>, fractional exhaled nitric oxide; CT, computed tomography.	</a:t>
            </a:r>
          </a:p>
        </p:txBody>
      </p:sp>
      <p:sp>
        <p:nvSpPr>
          <p:cNvPr id="18" name="Rectangle 17"/>
          <p:cNvSpPr/>
          <p:nvPr/>
        </p:nvSpPr>
        <p:spPr>
          <a:xfrm>
            <a:off x="283356" y="1765300"/>
            <a:ext cx="7038194" cy="742950"/>
          </a:xfrm>
          <a:prstGeom prst="rect">
            <a:avLst/>
          </a:prstGeom>
          <a:noFill/>
          <a:ln w="19050"/>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20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061" y="525001"/>
            <a:ext cx="8565016" cy="504000"/>
          </a:xfrm>
        </p:spPr>
        <p:txBody>
          <a:bodyPr/>
          <a:lstStyle/>
          <a:p>
            <a:r>
              <a:rPr lang="en-GB" dirty="0"/>
              <a:t>‘</a:t>
            </a:r>
            <a:r>
              <a:rPr lang="en-GB" u="sng" dirty="0"/>
              <a:t>Exacerbations</a:t>
            </a:r>
            <a:r>
              <a:rPr lang="en-GB" dirty="0"/>
              <a:t>’ was the most mentioned criterion to prescribe ICS to a COPD patient</a:t>
            </a:r>
            <a:r>
              <a:rPr lang="en-GB" baseline="30000" noProof="0" dirty="0"/>
              <a:t>1</a:t>
            </a:r>
            <a:br>
              <a:rPr lang="en-GB" baseline="30000" noProof="0" dirty="0"/>
            </a:br>
            <a:endParaRPr lang="en-GB"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19</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sp>
        <p:nvSpPr>
          <p:cNvPr id="14" name="TextBox 13"/>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Criteria </a:t>
            </a:r>
            <a:r>
              <a:rPr lang="nl-BE" sz="1400" dirty="0" err="1">
                <a:solidFill>
                  <a:schemeClr val="bg1"/>
                </a:solidFill>
              </a:rPr>
              <a:t>to</a:t>
            </a:r>
            <a:r>
              <a:rPr lang="nl-BE" sz="1400" dirty="0">
                <a:solidFill>
                  <a:schemeClr val="bg1"/>
                </a:solidFill>
              </a:rPr>
              <a:t> </a:t>
            </a:r>
            <a:r>
              <a:rPr lang="nl-BE" sz="1400" dirty="0" err="1">
                <a:solidFill>
                  <a:schemeClr val="bg1"/>
                </a:solidFill>
              </a:rPr>
              <a:t>prescribe</a:t>
            </a:r>
            <a:r>
              <a:rPr lang="nl-BE" sz="1400" dirty="0">
                <a:solidFill>
                  <a:schemeClr val="bg1"/>
                </a:solidFill>
              </a:rPr>
              <a:t> ICS </a:t>
            </a:r>
            <a:r>
              <a:rPr lang="nl-BE" sz="1400" dirty="0" err="1">
                <a:solidFill>
                  <a:schemeClr val="bg1"/>
                </a:solidFill>
              </a:rPr>
              <a:t>to</a:t>
            </a:r>
            <a:r>
              <a:rPr lang="nl-BE" sz="1400" dirty="0">
                <a:solidFill>
                  <a:schemeClr val="bg1"/>
                </a:solidFill>
              </a:rPr>
              <a:t> a COPD </a:t>
            </a:r>
            <a:r>
              <a:rPr lang="nl-BE" sz="1400" dirty="0" err="1">
                <a:solidFill>
                  <a:schemeClr val="bg1"/>
                </a:solidFill>
              </a:rPr>
              <a:t>patient</a:t>
            </a:r>
            <a:endParaRPr lang="en-GB" sz="1400" dirty="0">
              <a:solidFill>
                <a:schemeClr val="bg1"/>
              </a:solidFill>
            </a:endParaRPr>
          </a:p>
        </p:txBody>
      </p:sp>
      <p:pic>
        <p:nvPicPr>
          <p:cNvPr id="13" name="Picture 12"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497" y="4708259"/>
            <a:ext cx="184418" cy="181241"/>
          </a:xfrm>
          <a:prstGeom prst="rect">
            <a:avLst/>
          </a:prstGeom>
        </p:spPr>
      </p:pic>
      <p:sp>
        <p:nvSpPr>
          <p:cNvPr id="15" name="Rectangle 14"/>
          <p:cNvSpPr/>
          <p:nvPr/>
        </p:nvSpPr>
        <p:spPr>
          <a:xfrm>
            <a:off x="237061" y="1138115"/>
            <a:ext cx="3624710" cy="276999"/>
          </a:xfrm>
          <a:prstGeom prst="rect">
            <a:avLst/>
          </a:prstGeom>
        </p:spPr>
        <p:txBody>
          <a:bodyPr wrap="none">
            <a:spAutoFit/>
          </a:bodyPr>
          <a:lstStyle/>
          <a:p>
            <a:r>
              <a:rPr lang="en-GB" sz="1200" dirty="0">
                <a:solidFill>
                  <a:schemeClr val="tx1">
                    <a:lumMod val="75000"/>
                    <a:lumOff val="25000"/>
                  </a:schemeClr>
                </a:solidFill>
              </a:rPr>
              <a:t>Major criteria for prescribing ICS to COPD patients</a:t>
            </a:r>
            <a:endParaRPr lang="en-US" sz="1200" dirty="0">
              <a:solidFill>
                <a:schemeClr val="tx1">
                  <a:lumMod val="75000"/>
                  <a:lumOff val="25000"/>
                </a:schemeClr>
              </a:solidFill>
            </a:endParaRPr>
          </a:p>
        </p:txBody>
      </p:sp>
      <p:sp>
        <p:nvSpPr>
          <p:cNvPr id="17" name="Rectangle 16"/>
          <p:cNvSpPr/>
          <p:nvPr/>
        </p:nvSpPr>
        <p:spPr>
          <a:xfrm>
            <a:off x="6557804" y="2054989"/>
            <a:ext cx="2178050" cy="1323439"/>
          </a:xfrm>
          <a:prstGeom prst="rect">
            <a:avLst/>
          </a:prstGeom>
        </p:spPr>
        <p:txBody>
          <a:bodyPr wrap="square">
            <a:spAutoFit/>
          </a:bodyPr>
          <a:lstStyle/>
          <a:p>
            <a:r>
              <a:rPr lang="en-US" sz="800" b="1" dirty="0"/>
              <a:t>Note: </a:t>
            </a:r>
            <a:r>
              <a:rPr lang="en-US" sz="800" dirty="0"/>
              <a:t>Figure shows the percentage of pulmonologists who considered the criterion important for prescribing </a:t>
            </a:r>
            <a:r>
              <a:rPr lang="en-US" sz="800" dirty="0" smtClean="0"/>
              <a:t>ICS to </a:t>
            </a:r>
            <a:r>
              <a:rPr lang="en-US" sz="800" dirty="0"/>
              <a:t>COPD patients.</a:t>
            </a:r>
          </a:p>
          <a:p>
            <a:r>
              <a:rPr lang="en-US" sz="800" b="1" dirty="0"/>
              <a:t>Abbreviations: </a:t>
            </a:r>
            <a:r>
              <a:rPr lang="en-US" sz="800" dirty="0"/>
              <a:t>ICS, inhaled corticosteroids; </a:t>
            </a:r>
            <a:r>
              <a:rPr lang="en-US" sz="800" dirty="0" err="1"/>
              <a:t>FeNO</a:t>
            </a:r>
            <a:r>
              <a:rPr lang="en-US" sz="800" dirty="0"/>
              <a:t>, fractional exhaled nitric oxide; GOLD, Global Initiative for Chronic Obstructive Lung Disease; </a:t>
            </a:r>
            <a:r>
              <a:rPr lang="en-US" sz="800" dirty="0" smtClean="0"/>
              <a:t>ACO, </a:t>
            </a:r>
            <a:r>
              <a:rPr lang="en-US" sz="800" dirty="0"/>
              <a:t>asthma–COPD </a:t>
            </a:r>
            <a:r>
              <a:rPr lang="en-US" sz="800" dirty="0" smtClean="0"/>
              <a:t>overlap; </a:t>
            </a:r>
            <a:r>
              <a:rPr lang="en-US" sz="800" dirty="0"/>
              <a:t>N, number of pulmonologists.</a:t>
            </a:r>
          </a:p>
        </p:txBody>
      </p:sp>
      <p:sp>
        <p:nvSpPr>
          <p:cNvPr id="18" name="TextBox 17"/>
          <p:cNvSpPr txBox="1"/>
          <p:nvPr/>
        </p:nvSpPr>
        <p:spPr>
          <a:xfrm>
            <a:off x="277006" y="4284735"/>
            <a:ext cx="8717769" cy="184666"/>
          </a:xfrm>
          <a:prstGeom prst="rect">
            <a:avLst/>
          </a:prstGeom>
          <a:noFill/>
        </p:spPr>
        <p:txBody>
          <a:bodyPr wrap="square" rtlCol="0">
            <a:spAutoFit/>
          </a:bodyPr>
          <a:lstStyle/>
          <a:p>
            <a:r>
              <a:rPr lang="nl-BE" sz="600" dirty="0"/>
              <a:t>1. Cataldo et al., Int J of COPD. 2017: 12; 601-613</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28" t="38008" r="34727" b="27106"/>
          <a:stretch/>
        </p:blipFill>
        <p:spPr bwMode="auto">
          <a:xfrm>
            <a:off x="44275" y="1441755"/>
            <a:ext cx="6400800" cy="26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28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444500" indent="-444500">
              <a:lnSpc>
                <a:spcPct val="120000"/>
              </a:lnSpc>
              <a:buClr>
                <a:schemeClr val="bg2"/>
              </a:buClr>
              <a:buSzPct val="150000"/>
              <a:buBlip>
                <a:blip r:embed="rId2"/>
              </a:buBlip>
            </a:pPr>
            <a:r>
              <a:rPr lang="en-GB" sz="2400" b="1" noProof="0" dirty="0">
                <a:solidFill>
                  <a:srgbClr val="830051"/>
                </a:solidFill>
              </a:rPr>
              <a:t>Context</a:t>
            </a:r>
          </a:p>
          <a:p>
            <a:pPr marL="342900" indent="-342900">
              <a:lnSpc>
                <a:spcPct val="120000"/>
              </a:lnSpc>
              <a:buClr>
                <a:schemeClr val="tx1">
                  <a:lumMod val="50000"/>
                  <a:lumOff val="50000"/>
                </a:schemeClr>
              </a:buClr>
              <a:buSzPct val="100000"/>
              <a:buBlip>
                <a:blip r:embed="rId3"/>
              </a:buBlip>
            </a:pPr>
            <a:r>
              <a:rPr lang="en-GB" sz="1800" noProof="0" dirty="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3"/>
              </a:buBlip>
            </a:pPr>
            <a:r>
              <a:rPr lang="en-GB" sz="1800" noProof="0" dirty="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3"/>
              </a:buBlip>
            </a:pPr>
            <a:r>
              <a:rPr lang="en-GB" sz="1800" noProof="0" dirty="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3"/>
              </a:buBlip>
            </a:pPr>
            <a:r>
              <a:rPr lang="en-GB" sz="1800" noProof="0" dirty="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3"/>
              </a:buBlip>
            </a:pPr>
            <a:r>
              <a:rPr lang="en-GB" sz="1800" noProof="0" dirty="0" err="1">
                <a:solidFill>
                  <a:schemeClr val="tx1">
                    <a:lumMod val="50000"/>
                    <a:lumOff val="50000"/>
                  </a:schemeClr>
                </a:solidFill>
              </a:rPr>
              <a:t>Symbicort</a:t>
            </a: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a:t>
            </a:fld>
            <a:endParaRPr lang="en-GB" dirty="0"/>
          </a:p>
        </p:txBody>
      </p:sp>
      <p:pic>
        <p:nvPicPr>
          <p:cNvPr id="2" name="Picture 1"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421" y="4708259"/>
            <a:ext cx="184418" cy="181241"/>
          </a:xfrm>
          <a:prstGeom prst="rect">
            <a:avLst/>
          </a:prstGeom>
        </p:spPr>
      </p:pic>
    </p:spTree>
    <p:extLst>
      <p:ext uri="{BB962C8B-B14F-4D97-AF65-F5344CB8AC3E}">
        <p14:creationId xmlns:p14="http://schemas.microsoft.com/office/powerpoint/2010/main" val="317058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Results</a:t>
            </a:r>
          </a:p>
          <a:p>
            <a:pPr marL="444500" lvl="0" indent="-444500">
              <a:lnSpc>
                <a:spcPct val="120000"/>
              </a:lnSpc>
              <a:buClr>
                <a:srgbClr val="F0AB00"/>
              </a:buClr>
              <a:buSzPct val="150000"/>
              <a:buBlip>
                <a:blip r:embed="rId3"/>
              </a:buBlip>
            </a:pPr>
            <a:r>
              <a:rPr lang="en-GB" sz="2400" b="1" noProof="0" dirty="0">
                <a:solidFill>
                  <a:srgbClr val="830051"/>
                </a:solidFill>
              </a:rPr>
              <a:t>Conclusion</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2"/>
              </a:buBlip>
            </a:pPr>
            <a:r>
              <a:rPr lang="en-GB" sz="1800" dirty="0" err="1">
                <a:solidFill>
                  <a:schemeClr val="tx1">
                    <a:lumMod val="50000"/>
                    <a:lumOff val="50000"/>
                  </a:schemeClr>
                </a:solidFill>
              </a:rPr>
              <a:t>Symbicort</a:t>
            </a: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20</a:t>
            </a:fld>
            <a:endParaRPr lang="en-GB" dirty="0"/>
          </a:p>
        </p:txBody>
      </p:sp>
      <p:pic>
        <p:nvPicPr>
          <p:cNvPr id="5" name="Picture 4"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106" y="4708259"/>
            <a:ext cx="184418" cy="181241"/>
          </a:xfrm>
          <a:prstGeom prst="rect">
            <a:avLst/>
          </a:prstGeom>
        </p:spPr>
      </p:pic>
    </p:spTree>
    <p:extLst>
      <p:ext uri="{BB962C8B-B14F-4D97-AF65-F5344CB8AC3E}">
        <p14:creationId xmlns:p14="http://schemas.microsoft.com/office/powerpoint/2010/main" val="4241785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7061" y="1037655"/>
            <a:ext cx="6258989" cy="3375596"/>
          </a:xfrm>
        </p:spPr>
        <p:txBody>
          <a:bodyPr/>
          <a:lstStyle/>
          <a:p>
            <a:pPr marL="285750" indent="-285750">
              <a:spcBef>
                <a:spcPts val="1200"/>
              </a:spcBef>
              <a:buSzPct val="100000"/>
              <a:buBlip>
                <a:blip r:embed="rId2"/>
              </a:buBlip>
            </a:pPr>
            <a:r>
              <a:rPr lang="en-GB" dirty="0"/>
              <a:t>The strengths and novelty of the Belgian expert recommendations are that they provide, for the first time, specific criteria for previously diagnosed asthma or COPD patients in whom the suspicion of ACO is raised during follow-up.</a:t>
            </a:r>
          </a:p>
          <a:p>
            <a:pPr marL="285750" indent="-285750">
              <a:spcBef>
                <a:spcPts val="1200"/>
              </a:spcBef>
              <a:buSzPct val="100000"/>
              <a:buBlip>
                <a:blip r:embed="rId2"/>
              </a:buBlip>
            </a:pPr>
            <a:r>
              <a:rPr lang="en-GB" dirty="0"/>
              <a:t>Criteria used to classify COPD patients as ACO were largely similar to those used to prescribe ICS in COPD patients.</a:t>
            </a:r>
          </a:p>
          <a:p>
            <a:pPr>
              <a:spcBef>
                <a:spcPts val="1200"/>
              </a:spcBef>
            </a:pPr>
            <a:endParaRPr lang="en-GB" sz="1400" noProof="0" dirty="0"/>
          </a:p>
        </p:txBody>
      </p:sp>
      <p:sp>
        <p:nvSpPr>
          <p:cNvPr id="2" name="Title 1"/>
          <p:cNvSpPr>
            <a:spLocks noGrp="1"/>
          </p:cNvSpPr>
          <p:nvPr>
            <p:ph type="title"/>
          </p:nvPr>
        </p:nvSpPr>
        <p:spPr/>
        <p:txBody>
          <a:bodyPr/>
          <a:lstStyle/>
          <a:p>
            <a:r>
              <a:rPr lang="en-GB" noProof="0" dirty="0"/>
              <a:t>Relevance of this publication</a:t>
            </a:r>
            <a:r>
              <a:rPr lang="en-GB" baseline="30000" noProof="0" dirty="0"/>
              <a:t>1</a:t>
            </a:r>
          </a:p>
        </p:txBody>
      </p:sp>
      <p:sp>
        <p:nvSpPr>
          <p:cNvPr id="4" name="Slide Number Placeholder 3"/>
          <p:cNvSpPr>
            <a:spLocks noGrp="1"/>
          </p:cNvSpPr>
          <p:nvPr>
            <p:ph type="sldNum" sz="quarter" idx="4"/>
          </p:nvPr>
        </p:nvSpPr>
        <p:spPr/>
        <p:txBody>
          <a:bodyPr/>
          <a:lstStyle/>
          <a:p>
            <a:fld id="{3C4F54F3-C349-4609-AFEE-01462D5C7942}" type="slidenum">
              <a:rPr lang="en-GB" smtClean="0"/>
              <a:pPr/>
              <a:t>21</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CONCLUSION</a:t>
            </a:r>
          </a:p>
        </p:txBody>
      </p:sp>
      <p:pic>
        <p:nvPicPr>
          <p:cNvPr id="12" name="Picture 11"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106" y="4708259"/>
            <a:ext cx="184418" cy="181241"/>
          </a:xfrm>
          <a:prstGeom prst="rect">
            <a:avLst/>
          </a:prstGeom>
        </p:spPr>
      </p:pic>
      <p:sp>
        <p:nvSpPr>
          <p:cNvPr id="10" name="TextBox 9"/>
          <p:cNvSpPr txBox="1"/>
          <p:nvPr/>
        </p:nvSpPr>
        <p:spPr>
          <a:xfrm>
            <a:off x="277006" y="4284735"/>
            <a:ext cx="8717769" cy="184666"/>
          </a:xfrm>
          <a:prstGeom prst="rect">
            <a:avLst/>
          </a:prstGeom>
          <a:noFill/>
        </p:spPr>
        <p:txBody>
          <a:bodyPr wrap="square" rtlCol="0">
            <a:spAutoFit/>
          </a:bodyPr>
          <a:lstStyle/>
          <a:p>
            <a:r>
              <a:rPr lang="nl-BE" sz="600" dirty="0"/>
              <a:t>1. Cataldo et al., Int J of COPD. 2017: 12; 601-613</a:t>
            </a:r>
          </a:p>
        </p:txBody>
      </p:sp>
    </p:spTree>
    <p:extLst>
      <p:ext uri="{BB962C8B-B14F-4D97-AF65-F5344CB8AC3E}">
        <p14:creationId xmlns:p14="http://schemas.microsoft.com/office/powerpoint/2010/main" val="1173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Conclusion</a:t>
            </a:r>
          </a:p>
          <a:p>
            <a:pPr marL="444500" lvl="0" indent="-444500">
              <a:lnSpc>
                <a:spcPct val="120000"/>
              </a:lnSpc>
              <a:buClr>
                <a:srgbClr val="F0AB00"/>
              </a:buClr>
              <a:buSzPct val="150000"/>
              <a:buBlip>
                <a:blip r:embed="rId3"/>
              </a:buBlip>
            </a:pPr>
            <a:r>
              <a:rPr lang="en-GB" sz="2400" b="1" noProof="0" dirty="0">
                <a:solidFill>
                  <a:srgbClr val="830051"/>
                </a:solidFill>
              </a:rPr>
              <a:t>Discussion</a:t>
            </a:r>
          </a:p>
          <a:p>
            <a:pPr marL="342900" indent="-342900">
              <a:lnSpc>
                <a:spcPct val="120000"/>
              </a:lnSpc>
              <a:buClr>
                <a:schemeClr val="tx1">
                  <a:lumMod val="50000"/>
                  <a:lumOff val="50000"/>
                </a:schemeClr>
              </a:buClr>
              <a:buSzPct val="100000"/>
              <a:buBlip>
                <a:blip r:embed="rId2"/>
              </a:buBlip>
            </a:pPr>
            <a:r>
              <a:rPr lang="en-GB" sz="1800" dirty="0" err="1">
                <a:solidFill>
                  <a:schemeClr val="tx1">
                    <a:lumMod val="50000"/>
                    <a:lumOff val="50000"/>
                  </a:schemeClr>
                </a:solidFill>
              </a:rPr>
              <a:t>Symbicort</a:t>
            </a: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22</a:t>
            </a:fld>
            <a:endParaRPr lang="en-GB" dirty="0"/>
          </a:p>
        </p:txBody>
      </p:sp>
      <p:pic>
        <p:nvPicPr>
          <p:cNvPr id="5" name="Picture 4"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spTree>
    <p:extLst>
      <p:ext uri="{BB962C8B-B14F-4D97-AF65-F5344CB8AC3E}">
        <p14:creationId xmlns:p14="http://schemas.microsoft.com/office/powerpoint/2010/main" val="2438421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noProof="0" dirty="0"/>
              <a:t>Importance of clearly defined criteria for diagnosis of ACO</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23</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3" name="TextBox 2"/>
          <p:cNvSpPr txBox="1"/>
          <p:nvPr/>
        </p:nvSpPr>
        <p:spPr>
          <a:xfrm>
            <a:off x="1016003" y="1173012"/>
            <a:ext cx="4868113" cy="1938992"/>
          </a:xfrm>
          <a:prstGeom prst="rect">
            <a:avLst/>
          </a:prstGeom>
          <a:noFill/>
        </p:spPr>
        <p:txBody>
          <a:bodyPr wrap="square" rtlCol="0">
            <a:spAutoFit/>
          </a:bodyPr>
          <a:lstStyle/>
          <a:p>
            <a:pPr marL="342900" indent="-342900">
              <a:spcAft>
                <a:spcPts val="2400"/>
              </a:spcAft>
              <a:buAutoNum type="arabicPeriod"/>
            </a:pPr>
            <a:r>
              <a:rPr lang="nl-BE" sz="1600" dirty="0"/>
              <a:t>ACO </a:t>
            </a:r>
            <a:r>
              <a:rPr lang="nl-BE" sz="1600" dirty="0" err="1"/>
              <a:t>patients</a:t>
            </a:r>
            <a:r>
              <a:rPr lang="nl-BE" sz="1600" dirty="0"/>
              <a:t> have </a:t>
            </a:r>
            <a:r>
              <a:rPr lang="nl-BE" sz="1600" dirty="0" err="1"/>
              <a:t>generally</a:t>
            </a:r>
            <a:r>
              <a:rPr lang="nl-BE" sz="1600" dirty="0"/>
              <a:t> more severe </a:t>
            </a:r>
            <a:r>
              <a:rPr lang="nl-BE" sz="1600" dirty="0" err="1"/>
              <a:t>disease</a:t>
            </a:r>
            <a:r>
              <a:rPr lang="nl-BE" sz="1600" dirty="0"/>
              <a:t> </a:t>
            </a:r>
            <a:r>
              <a:rPr lang="nl-BE" sz="1600" dirty="0" err="1"/>
              <a:t>and</a:t>
            </a:r>
            <a:r>
              <a:rPr lang="nl-BE" sz="1600" dirty="0"/>
              <a:t> </a:t>
            </a:r>
            <a:r>
              <a:rPr lang="nl-BE" sz="1600" dirty="0" err="1"/>
              <a:t>worse</a:t>
            </a:r>
            <a:r>
              <a:rPr lang="nl-BE" sz="1600" dirty="0"/>
              <a:t> prognosis</a:t>
            </a:r>
            <a:r>
              <a:rPr lang="nl-BE" sz="1600" baseline="30000" dirty="0"/>
              <a:t>2,3,4,5</a:t>
            </a:r>
            <a:r>
              <a:rPr lang="nl-BE" sz="1600" dirty="0"/>
              <a:t>.</a:t>
            </a:r>
          </a:p>
          <a:p>
            <a:pPr marL="342900" indent="-342900">
              <a:spcAft>
                <a:spcPts val="2400"/>
              </a:spcAft>
              <a:buAutoNum type="arabicPeriod"/>
            </a:pPr>
            <a:r>
              <a:rPr lang="nl-BE" sz="1600" dirty="0"/>
              <a:t>ACO patients display a systemic </a:t>
            </a:r>
            <a:r>
              <a:rPr lang="nl-BE" sz="1600" dirty="0" smtClean="0"/>
              <a:t>inflammation</a:t>
            </a:r>
            <a:r>
              <a:rPr lang="nl-BE" sz="1600" baseline="30000" dirty="0" smtClean="0"/>
              <a:t>6</a:t>
            </a:r>
            <a:r>
              <a:rPr lang="nl-BE" sz="1600" dirty="0"/>
              <a:t>.</a:t>
            </a:r>
          </a:p>
          <a:p>
            <a:pPr marL="342900" indent="-342900">
              <a:spcAft>
                <a:spcPts val="2400"/>
              </a:spcAft>
              <a:buAutoNum type="arabicPeriod"/>
            </a:pPr>
            <a:r>
              <a:rPr lang="nl-BE" sz="1600" dirty="0"/>
              <a:t>ACO </a:t>
            </a:r>
            <a:r>
              <a:rPr lang="nl-BE" sz="1600" dirty="0" err="1"/>
              <a:t>patients</a:t>
            </a:r>
            <a:r>
              <a:rPr lang="nl-BE" sz="1600" dirty="0"/>
              <a:t> have a </a:t>
            </a:r>
            <a:r>
              <a:rPr lang="nl-BE" sz="1600" dirty="0" err="1"/>
              <a:t>higher</a:t>
            </a:r>
            <a:r>
              <a:rPr lang="nl-BE" sz="1600" dirty="0"/>
              <a:t> </a:t>
            </a:r>
            <a:r>
              <a:rPr lang="nl-BE" sz="1600" dirty="0" err="1"/>
              <a:t>societal</a:t>
            </a:r>
            <a:r>
              <a:rPr lang="nl-BE" sz="1600" dirty="0"/>
              <a:t> </a:t>
            </a:r>
            <a:r>
              <a:rPr lang="nl-BE" sz="1600" dirty="0" err="1"/>
              <a:t>burden</a:t>
            </a:r>
            <a:r>
              <a:rPr lang="nl-BE" sz="1600" dirty="0"/>
              <a:t> </a:t>
            </a:r>
            <a:r>
              <a:rPr lang="nl-BE" sz="1600" dirty="0" err="1"/>
              <a:t>impacting</a:t>
            </a:r>
            <a:r>
              <a:rPr lang="nl-BE" sz="1600" dirty="0"/>
              <a:t> </a:t>
            </a:r>
            <a:r>
              <a:rPr lang="nl-BE" sz="1600" dirty="0" err="1"/>
              <a:t>daily</a:t>
            </a:r>
            <a:r>
              <a:rPr lang="nl-BE" sz="1600" dirty="0"/>
              <a:t> activities</a:t>
            </a:r>
            <a:r>
              <a:rPr lang="nl-BE" sz="1600" baseline="30000" dirty="0"/>
              <a:t>7</a:t>
            </a:r>
            <a:r>
              <a:rPr lang="nl-BE" sz="1600" dirty="0"/>
              <a:t>.</a:t>
            </a:r>
            <a:endParaRPr lang="en-GB" sz="1600" dirty="0"/>
          </a:p>
        </p:txBody>
      </p:sp>
      <p:sp>
        <p:nvSpPr>
          <p:cNvPr id="23" name="TextBox 22"/>
          <p:cNvSpPr txBox="1"/>
          <p:nvPr/>
        </p:nvSpPr>
        <p:spPr>
          <a:xfrm>
            <a:off x="237060" y="3535528"/>
            <a:ext cx="8734201" cy="1046440"/>
          </a:xfrm>
          <a:prstGeom prst="rect">
            <a:avLst/>
          </a:prstGeom>
          <a:noFill/>
        </p:spPr>
        <p:txBody>
          <a:bodyPr wrap="square" rtlCol="0">
            <a:spAutoFit/>
          </a:bodyPr>
          <a:lstStyle/>
          <a:p>
            <a:pPr marL="228600" indent="-228600">
              <a:buAutoNum type="arabicPeriod"/>
            </a:pPr>
            <a:r>
              <a:rPr lang="nl-BE" sz="600" dirty="0"/>
              <a:t>Cataldo et al., Int J of COPD. 2017: 12; 601-613</a:t>
            </a:r>
          </a:p>
          <a:p>
            <a:pPr marL="228600" indent="-228600">
              <a:buAutoNum type="arabicPeriod"/>
            </a:pPr>
            <a:r>
              <a:rPr lang="nl-BE" sz="600" dirty="0"/>
              <a:t>Andersen et al., </a:t>
            </a:r>
            <a:r>
              <a:rPr lang="nl-BE" sz="600" dirty="0" err="1"/>
              <a:t>Clin</a:t>
            </a:r>
            <a:r>
              <a:rPr lang="nl-BE" sz="600" dirty="0"/>
              <a:t> </a:t>
            </a:r>
            <a:r>
              <a:rPr lang="nl-BE" sz="600" dirty="0" err="1"/>
              <a:t>Respir</a:t>
            </a:r>
            <a:r>
              <a:rPr lang="nl-BE" sz="600" dirty="0"/>
              <a:t> J. 2013; 7(4): 342-346</a:t>
            </a:r>
          </a:p>
          <a:p>
            <a:pPr marL="228600" indent="-228600">
              <a:buAutoNum type="arabicPeriod"/>
            </a:pPr>
            <a:r>
              <a:rPr lang="nl-BE" sz="600" dirty="0" err="1"/>
              <a:t>Brzostek</a:t>
            </a:r>
            <a:r>
              <a:rPr lang="nl-BE" sz="600" dirty="0"/>
              <a:t> et al., </a:t>
            </a:r>
            <a:r>
              <a:rPr lang="nl-BE" sz="600" dirty="0" err="1"/>
              <a:t>Postepy</a:t>
            </a:r>
            <a:r>
              <a:rPr lang="nl-BE" sz="600" dirty="0"/>
              <a:t> </a:t>
            </a:r>
            <a:r>
              <a:rPr lang="nl-BE" sz="600" dirty="0" err="1"/>
              <a:t>Dermatol</a:t>
            </a:r>
            <a:r>
              <a:rPr lang="nl-BE" sz="600" dirty="0"/>
              <a:t> </a:t>
            </a:r>
            <a:r>
              <a:rPr lang="nl-BE" sz="600" dirty="0" err="1"/>
              <a:t>Alergol</a:t>
            </a:r>
            <a:r>
              <a:rPr lang="nl-BE" sz="600" dirty="0"/>
              <a:t>. 2014; 31(6): 372-379</a:t>
            </a:r>
          </a:p>
          <a:p>
            <a:pPr marL="228600" indent="-228600">
              <a:buAutoNum type="arabicPeriod"/>
            </a:pPr>
            <a:r>
              <a:rPr lang="nl-BE" sz="600" dirty="0" err="1"/>
              <a:t>Gerhardsson</a:t>
            </a:r>
            <a:r>
              <a:rPr lang="nl-BE" sz="600" dirty="0"/>
              <a:t> de </a:t>
            </a:r>
            <a:r>
              <a:rPr lang="nl-BE" sz="600" dirty="0" err="1"/>
              <a:t>Verdier</a:t>
            </a:r>
            <a:r>
              <a:rPr lang="nl-BE" sz="600" dirty="0"/>
              <a:t> et al., Value Health. 2015; 18(6): 759-766</a:t>
            </a:r>
          </a:p>
          <a:p>
            <a:pPr marL="228600" indent="-228600">
              <a:buAutoNum type="arabicPeriod"/>
            </a:pPr>
            <a:r>
              <a:rPr lang="nl-BE" sz="600" dirty="0" err="1"/>
              <a:t>Hardin</a:t>
            </a:r>
            <a:r>
              <a:rPr lang="nl-BE" sz="600" dirty="0"/>
              <a:t> et al., </a:t>
            </a:r>
            <a:r>
              <a:rPr lang="nl-BE" sz="600" dirty="0" err="1"/>
              <a:t>Respir</a:t>
            </a:r>
            <a:r>
              <a:rPr lang="nl-BE" sz="600" dirty="0"/>
              <a:t> </a:t>
            </a:r>
            <a:r>
              <a:rPr lang="nl-BE" sz="600" dirty="0" err="1"/>
              <a:t>Res</a:t>
            </a:r>
            <a:r>
              <a:rPr lang="nl-BE" sz="600" dirty="0"/>
              <a:t>. 2011; 12: 127</a:t>
            </a:r>
          </a:p>
          <a:p>
            <a:pPr marL="228600" indent="-228600">
              <a:buAutoNum type="arabicPeriod"/>
            </a:pPr>
            <a:r>
              <a:rPr lang="nl-BE" sz="600" dirty="0" err="1"/>
              <a:t>Harada</a:t>
            </a:r>
            <a:r>
              <a:rPr lang="nl-BE" sz="600" dirty="0"/>
              <a:t> et al., Int J </a:t>
            </a:r>
            <a:r>
              <a:rPr lang="nl-BE" sz="600" dirty="0" err="1"/>
              <a:t>Chron</a:t>
            </a:r>
            <a:r>
              <a:rPr lang="nl-BE" sz="600" dirty="0"/>
              <a:t> </a:t>
            </a:r>
            <a:r>
              <a:rPr lang="nl-BE" sz="600" dirty="0" err="1"/>
              <a:t>Obstruct</a:t>
            </a:r>
            <a:r>
              <a:rPr lang="nl-BE" sz="600" dirty="0"/>
              <a:t> </a:t>
            </a:r>
            <a:r>
              <a:rPr lang="nl-BE" sz="600" dirty="0" err="1"/>
              <a:t>Pulmon</a:t>
            </a:r>
            <a:r>
              <a:rPr lang="nl-BE" sz="600" dirty="0"/>
              <a:t> Dis. 2015; 10: 595-602</a:t>
            </a:r>
          </a:p>
          <a:p>
            <a:pPr marL="228600" indent="-228600">
              <a:buAutoNum type="arabicPeriod"/>
            </a:pPr>
            <a:r>
              <a:rPr lang="nl-BE" sz="600" dirty="0"/>
              <a:t>Ding et al., Expert </a:t>
            </a:r>
            <a:r>
              <a:rPr lang="nl-BE" sz="600" dirty="0" err="1"/>
              <a:t>Rev</a:t>
            </a:r>
            <a:r>
              <a:rPr lang="nl-BE" sz="600" dirty="0"/>
              <a:t> </a:t>
            </a:r>
            <a:r>
              <a:rPr lang="nl-BE" sz="600" dirty="0" err="1"/>
              <a:t>Respir</a:t>
            </a:r>
            <a:r>
              <a:rPr lang="nl-BE" sz="600" dirty="0"/>
              <a:t> </a:t>
            </a:r>
            <a:r>
              <a:rPr lang="nl-BE" sz="600" dirty="0" err="1"/>
              <a:t>Med</a:t>
            </a:r>
            <a:r>
              <a:rPr lang="nl-BE" sz="600" dirty="0"/>
              <a:t>. 2016; 10(3): </a:t>
            </a:r>
            <a:r>
              <a:rPr lang="nl-BE" sz="600" dirty="0" smtClean="0"/>
              <a:t>363-71</a:t>
            </a:r>
          </a:p>
          <a:p>
            <a:pPr marL="228600" indent="-228600">
              <a:buAutoNum type="arabicPeriod"/>
            </a:pPr>
            <a:endParaRPr lang="nl-BE" sz="600" dirty="0"/>
          </a:p>
          <a:p>
            <a:r>
              <a:rPr lang="en-US" sz="600" dirty="0"/>
              <a:t>ACO diagnosed according to criteria used in the different publications; BE criteria were not yet available.</a:t>
            </a:r>
          </a:p>
          <a:p>
            <a:endParaRPr lang="nl-BE" sz="600" dirty="0"/>
          </a:p>
        </p:txBody>
      </p:sp>
      <p:pic>
        <p:nvPicPr>
          <p:cNvPr id="13" name="Picture 12" descr="eu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5" y="2514461"/>
            <a:ext cx="547261" cy="547261"/>
          </a:xfrm>
          <a:prstGeom prst="rect">
            <a:avLst/>
          </a:prstGeom>
        </p:spPr>
      </p:pic>
      <p:pic>
        <p:nvPicPr>
          <p:cNvPr id="14" name="Picture 13" descr="line-graph-down-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20" y="1226210"/>
            <a:ext cx="462594" cy="382457"/>
          </a:xfrm>
          <a:prstGeom prst="rect">
            <a:avLst/>
          </a:prstGeom>
        </p:spPr>
      </p:pic>
      <p:pic>
        <p:nvPicPr>
          <p:cNvPr id="37" name="Picture 36"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grpSp>
        <p:nvGrpSpPr>
          <p:cNvPr id="15" name="Group 14"/>
          <p:cNvGrpSpPr/>
          <p:nvPr/>
        </p:nvGrpSpPr>
        <p:grpSpPr>
          <a:xfrm>
            <a:off x="265201" y="1912145"/>
            <a:ext cx="750802" cy="399948"/>
            <a:chOff x="265201" y="1959180"/>
            <a:chExt cx="750802" cy="399948"/>
          </a:xfrm>
        </p:grpSpPr>
        <p:pic>
          <p:nvPicPr>
            <p:cNvPr id="8" name="Picture 7" descr="lungs.png"/>
            <p:cNvPicPr>
              <a:picLocks noChangeAspect="1"/>
            </p:cNvPicPr>
            <p:nvPr/>
          </p:nvPicPr>
          <p:blipFill rotWithShape="1">
            <a:blip r:embed="rId5">
              <a:extLst>
                <a:ext uri="{28A0092B-C50C-407E-A947-70E740481C1C}">
                  <a14:useLocalDpi xmlns:a14="http://schemas.microsoft.com/office/drawing/2010/main" val="0"/>
                </a:ext>
              </a:extLst>
            </a:blip>
            <a:srcRect t="8954"/>
            <a:stretch/>
          </p:blipFill>
          <p:spPr>
            <a:xfrm>
              <a:off x="408344" y="1959180"/>
              <a:ext cx="501952" cy="399948"/>
            </a:xfrm>
            <a:prstGeom prst="rect">
              <a:avLst/>
            </a:prstGeom>
          </p:spPr>
        </p:pic>
        <p:grpSp>
          <p:nvGrpSpPr>
            <p:cNvPr id="10" name="Group 9"/>
            <p:cNvGrpSpPr/>
            <p:nvPr/>
          </p:nvGrpSpPr>
          <p:grpSpPr>
            <a:xfrm>
              <a:off x="265201" y="2007755"/>
              <a:ext cx="196364" cy="272450"/>
              <a:chOff x="5618840" y="1761170"/>
              <a:chExt cx="257171" cy="368573"/>
            </a:xfrm>
          </p:grpSpPr>
          <p:sp>
            <p:nvSpPr>
              <p:cNvPr id="9" name="Rounded Rectangle 8"/>
              <p:cNvSpPr/>
              <p:nvPr/>
            </p:nvSpPr>
            <p:spPr>
              <a:xfrm rot="1284380">
                <a:off x="5646355" y="1910396"/>
                <a:ext cx="160151" cy="45719"/>
              </a:xfrm>
              <a:prstGeom prst="roundRect">
                <a:avLst/>
              </a:prstGeom>
              <a:solidFill>
                <a:srgbClr val="BA2D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rot="2072448">
                <a:off x="5715860" y="1761170"/>
                <a:ext cx="160151" cy="45719"/>
              </a:xfrm>
              <a:prstGeom prst="roundRect">
                <a:avLst/>
              </a:prstGeom>
              <a:solidFill>
                <a:srgbClr val="BA2D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rot="20910029">
                <a:off x="5618840" y="2084024"/>
                <a:ext cx="160151" cy="45719"/>
              </a:xfrm>
              <a:prstGeom prst="roundRect">
                <a:avLst/>
              </a:prstGeom>
              <a:solidFill>
                <a:srgbClr val="BA2D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flipH="1">
              <a:off x="861139" y="2019606"/>
              <a:ext cx="154864" cy="272450"/>
              <a:chOff x="5618840" y="1761170"/>
              <a:chExt cx="257171" cy="368573"/>
            </a:xfrm>
          </p:grpSpPr>
          <p:sp>
            <p:nvSpPr>
              <p:cNvPr id="40" name="Rounded Rectangle 39"/>
              <p:cNvSpPr/>
              <p:nvPr/>
            </p:nvSpPr>
            <p:spPr>
              <a:xfrm rot="1284380">
                <a:off x="5646355" y="1910396"/>
                <a:ext cx="160151" cy="45719"/>
              </a:xfrm>
              <a:prstGeom prst="roundRect">
                <a:avLst/>
              </a:prstGeom>
              <a:solidFill>
                <a:srgbClr val="BA2D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rot="2072448">
                <a:off x="5715860" y="1761170"/>
                <a:ext cx="160151" cy="45719"/>
              </a:xfrm>
              <a:prstGeom prst="roundRect">
                <a:avLst/>
              </a:prstGeom>
              <a:solidFill>
                <a:srgbClr val="BA2D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rot="20910029">
                <a:off x="5618840" y="2084024"/>
                <a:ext cx="160151" cy="45719"/>
              </a:xfrm>
              <a:prstGeom prst="roundRect">
                <a:avLst/>
              </a:prstGeom>
              <a:solidFill>
                <a:srgbClr val="BA2D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 name="Straight Connector 5"/>
          <p:cNvCxnSpPr/>
          <p:nvPr/>
        </p:nvCxnSpPr>
        <p:spPr>
          <a:xfrm>
            <a:off x="681817" y="1601633"/>
            <a:ext cx="17824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90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noProof="0" dirty="0"/>
              <a:t>ACO patients have more severe and more frequent exacerbations</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24</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23" name="TextBox 22"/>
          <p:cNvSpPr txBox="1"/>
          <p:nvPr/>
        </p:nvSpPr>
        <p:spPr>
          <a:xfrm>
            <a:off x="219299" y="4279251"/>
            <a:ext cx="9142728" cy="184666"/>
          </a:xfrm>
          <a:prstGeom prst="rect">
            <a:avLst/>
          </a:prstGeom>
          <a:noFill/>
        </p:spPr>
        <p:txBody>
          <a:bodyPr wrap="square" rtlCol="0">
            <a:spAutoFit/>
          </a:bodyPr>
          <a:lstStyle/>
          <a:p>
            <a:r>
              <a:rPr lang="nl-BE" sz="600" dirty="0"/>
              <a:t>1. </a:t>
            </a:r>
            <a:r>
              <a:rPr lang="nl-BE" sz="600" dirty="0" err="1"/>
              <a:t>Hardin</a:t>
            </a:r>
            <a:r>
              <a:rPr lang="nl-BE" sz="600" dirty="0"/>
              <a:t> et al., </a:t>
            </a:r>
            <a:r>
              <a:rPr lang="nl-BE" sz="600" dirty="0" err="1"/>
              <a:t>Respir</a:t>
            </a:r>
            <a:r>
              <a:rPr lang="nl-BE" sz="600" dirty="0"/>
              <a:t> </a:t>
            </a:r>
            <a:r>
              <a:rPr lang="nl-BE" sz="600" dirty="0" err="1"/>
              <a:t>Res</a:t>
            </a:r>
            <a:r>
              <a:rPr lang="nl-BE" sz="600" dirty="0"/>
              <a:t>. 2011; 12: 127</a:t>
            </a:r>
          </a:p>
        </p:txBody>
      </p:sp>
      <p:pic>
        <p:nvPicPr>
          <p:cNvPr id="17" name="Picture 16"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106" y="4714609"/>
            <a:ext cx="184418" cy="181241"/>
          </a:xfrm>
          <a:prstGeom prst="rect">
            <a:avLst/>
          </a:prstGeom>
        </p:spPr>
      </p:pic>
      <p:graphicFrame>
        <p:nvGraphicFramePr>
          <p:cNvPr id="5" name="Chart 4"/>
          <p:cNvGraphicFramePr/>
          <p:nvPr>
            <p:extLst>
              <p:ext uri="{D42A27DB-BD31-4B8C-83A1-F6EECF244321}">
                <p14:modId xmlns:p14="http://schemas.microsoft.com/office/powerpoint/2010/main" val="2748334627"/>
              </p:ext>
            </p:extLst>
          </p:nvPr>
        </p:nvGraphicFramePr>
        <p:xfrm>
          <a:off x="1790700" y="1451794"/>
          <a:ext cx="4737100" cy="273110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rot="16200000">
            <a:off x="1049413" y="2220743"/>
            <a:ext cx="1205575" cy="276999"/>
          </a:xfrm>
          <a:prstGeom prst="rect">
            <a:avLst/>
          </a:prstGeom>
          <a:noFill/>
        </p:spPr>
        <p:txBody>
          <a:bodyPr wrap="square" rtlCol="0">
            <a:spAutoFit/>
          </a:bodyPr>
          <a:lstStyle/>
          <a:p>
            <a:r>
              <a:rPr lang="nl-BE" sz="1200" dirty="0">
                <a:latin typeface="Arial" pitchFamily="34" charset="0"/>
                <a:cs typeface="Arial" pitchFamily="34" charset="0"/>
              </a:rPr>
              <a:t>Patients, %</a:t>
            </a:r>
            <a:endParaRPr lang="en-US" sz="1200" dirty="0">
              <a:latin typeface="Arial" pitchFamily="34" charset="0"/>
              <a:cs typeface="Arial" pitchFamily="34" charset="0"/>
            </a:endParaRPr>
          </a:p>
        </p:txBody>
      </p:sp>
      <p:sp>
        <p:nvSpPr>
          <p:cNvPr id="11" name="Rectangle 10"/>
          <p:cNvSpPr/>
          <p:nvPr/>
        </p:nvSpPr>
        <p:spPr>
          <a:xfrm>
            <a:off x="237060" y="1138115"/>
            <a:ext cx="7942089" cy="276999"/>
          </a:xfrm>
          <a:prstGeom prst="rect">
            <a:avLst/>
          </a:prstGeom>
        </p:spPr>
        <p:txBody>
          <a:bodyPr wrap="square">
            <a:spAutoFit/>
          </a:bodyPr>
          <a:lstStyle/>
          <a:p>
            <a:r>
              <a:rPr lang="en-GB" sz="1200" dirty="0">
                <a:solidFill>
                  <a:schemeClr val="tx1">
                    <a:lumMod val="75000"/>
                    <a:lumOff val="25000"/>
                  </a:schemeClr>
                </a:solidFill>
              </a:rPr>
              <a:t>% of frequent and severe exacerbations among subjects with COPD compared to </a:t>
            </a:r>
            <a:r>
              <a:rPr lang="en-GB" sz="1200" dirty="0" smtClean="0">
                <a:solidFill>
                  <a:schemeClr val="tx1">
                    <a:lumMod val="75000"/>
                    <a:lumOff val="25000"/>
                  </a:schemeClr>
                </a:solidFill>
              </a:rPr>
              <a:t>subjects </a:t>
            </a:r>
            <a:r>
              <a:rPr lang="en-GB" sz="1200" dirty="0">
                <a:solidFill>
                  <a:schemeClr val="tx1">
                    <a:lumMod val="75000"/>
                    <a:lumOff val="25000"/>
                  </a:schemeClr>
                </a:solidFill>
              </a:rPr>
              <a:t>with COPD and asthma</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82351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noProof="0" dirty="0"/>
              <a:t>ACO patients have lower </a:t>
            </a:r>
            <a:r>
              <a:rPr lang="en-GB" noProof="0" dirty="0" err="1"/>
              <a:t>QoL</a:t>
            </a:r>
            <a:r>
              <a:rPr lang="en-GB" noProof="0" dirty="0"/>
              <a:t> and more exacerbations</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25</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23" name="TextBox 22"/>
          <p:cNvSpPr txBox="1"/>
          <p:nvPr/>
        </p:nvSpPr>
        <p:spPr>
          <a:xfrm>
            <a:off x="219299" y="4279251"/>
            <a:ext cx="9142728" cy="184666"/>
          </a:xfrm>
          <a:prstGeom prst="rect">
            <a:avLst/>
          </a:prstGeom>
          <a:noFill/>
        </p:spPr>
        <p:txBody>
          <a:bodyPr wrap="square" rtlCol="0">
            <a:spAutoFit/>
          </a:bodyPr>
          <a:lstStyle/>
          <a:p>
            <a:r>
              <a:rPr lang="nl-BE" sz="600" dirty="0"/>
              <a:t>1. </a:t>
            </a:r>
            <a:r>
              <a:rPr lang="nl-BE" sz="600" dirty="0" err="1"/>
              <a:t>Hardin</a:t>
            </a:r>
            <a:r>
              <a:rPr lang="nl-BE" sz="600" dirty="0"/>
              <a:t> et al., </a:t>
            </a:r>
            <a:r>
              <a:rPr lang="nl-BE" sz="600" dirty="0" err="1"/>
              <a:t>Eur</a:t>
            </a:r>
            <a:r>
              <a:rPr lang="nl-BE" sz="600" dirty="0"/>
              <a:t> </a:t>
            </a:r>
            <a:r>
              <a:rPr lang="nl-BE" sz="600" dirty="0" err="1"/>
              <a:t>Respir</a:t>
            </a:r>
            <a:r>
              <a:rPr lang="nl-BE" sz="600" dirty="0"/>
              <a:t> J. 2014; 44: 341-50</a:t>
            </a:r>
          </a:p>
        </p:txBody>
      </p:sp>
      <p:pic>
        <p:nvPicPr>
          <p:cNvPr id="3" name="Picture 2"/>
          <p:cNvPicPr>
            <a:picLocks noChangeAspect="1"/>
          </p:cNvPicPr>
          <p:nvPr/>
        </p:nvPicPr>
        <p:blipFill>
          <a:blip r:embed="rId3"/>
          <a:stretch>
            <a:fillRect/>
          </a:stretch>
        </p:blipFill>
        <p:spPr>
          <a:xfrm>
            <a:off x="1293896" y="1574002"/>
            <a:ext cx="6556208" cy="2714400"/>
          </a:xfrm>
          <a:prstGeom prst="rect">
            <a:avLst/>
          </a:prstGeom>
        </p:spPr>
      </p:pic>
      <p:pic>
        <p:nvPicPr>
          <p:cNvPr id="25" name="Picture 24"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sp>
        <p:nvSpPr>
          <p:cNvPr id="10" name="Rectangle 9"/>
          <p:cNvSpPr/>
          <p:nvPr/>
        </p:nvSpPr>
        <p:spPr>
          <a:xfrm>
            <a:off x="237060" y="1138115"/>
            <a:ext cx="7942089" cy="276999"/>
          </a:xfrm>
          <a:prstGeom prst="rect">
            <a:avLst/>
          </a:prstGeom>
        </p:spPr>
        <p:txBody>
          <a:bodyPr wrap="square">
            <a:spAutoFit/>
          </a:bodyPr>
          <a:lstStyle/>
          <a:p>
            <a:r>
              <a:rPr lang="en-GB" sz="1200" dirty="0">
                <a:solidFill>
                  <a:schemeClr val="tx1">
                    <a:lumMod val="75000"/>
                    <a:lumOff val="25000"/>
                  </a:schemeClr>
                </a:solidFill>
              </a:rPr>
              <a:t>Clinical features of subjects with COPD and asthma compared to those with COPD alone</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748756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noProof="0" dirty="0"/>
              <a:t>ACO patients have a higher hospital burden</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26</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23" name="TextBox 22"/>
          <p:cNvSpPr txBox="1"/>
          <p:nvPr/>
        </p:nvSpPr>
        <p:spPr>
          <a:xfrm>
            <a:off x="219299" y="4279251"/>
            <a:ext cx="9142728" cy="184666"/>
          </a:xfrm>
          <a:prstGeom prst="rect">
            <a:avLst/>
          </a:prstGeom>
          <a:noFill/>
        </p:spPr>
        <p:txBody>
          <a:bodyPr wrap="square" rtlCol="0">
            <a:spAutoFit/>
          </a:bodyPr>
          <a:lstStyle/>
          <a:p>
            <a:r>
              <a:rPr lang="nl-BE" sz="600" dirty="0"/>
              <a:t>1. Andersen et al., </a:t>
            </a:r>
            <a:r>
              <a:rPr lang="nl-BE" sz="600" dirty="0" err="1"/>
              <a:t>Clin</a:t>
            </a:r>
            <a:r>
              <a:rPr lang="nl-BE" sz="600" dirty="0"/>
              <a:t> </a:t>
            </a:r>
            <a:r>
              <a:rPr lang="nl-BE" sz="600" dirty="0" err="1"/>
              <a:t>Respir</a:t>
            </a:r>
            <a:r>
              <a:rPr lang="nl-BE" sz="600" dirty="0"/>
              <a:t> J. 2013; 7(4): 342-346</a:t>
            </a:r>
          </a:p>
        </p:txBody>
      </p:sp>
      <p:pic>
        <p:nvPicPr>
          <p:cNvPr id="16" name="Picture 15"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grpSp>
        <p:nvGrpSpPr>
          <p:cNvPr id="13" name="Group 12"/>
          <p:cNvGrpSpPr/>
          <p:nvPr/>
        </p:nvGrpSpPr>
        <p:grpSpPr>
          <a:xfrm>
            <a:off x="1984178" y="1368476"/>
            <a:ext cx="4781537" cy="2918695"/>
            <a:chOff x="2040314" y="1029001"/>
            <a:chExt cx="5185753" cy="3240253"/>
          </a:xfrm>
        </p:grpSpPr>
        <p:pic>
          <p:nvPicPr>
            <p:cNvPr id="3" name="Picture 2" descr="slide26Bedited.png"/>
            <p:cNvPicPr>
              <a:picLocks noChangeAspect="1"/>
            </p:cNvPicPr>
            <p:nvPr/>
          </p:nvPicPr>
          <p:blipFill rotWithShape="1">
            <a:blip r:embed="rId3">
              <a:extLst>
                <a:ext uri="{28A0092B-C50C-407E-A947-70E740481C1C}">
                  <a14:useLocalDpi xmlns:a14="http://schemas.microsoft.com/office/drawing/2010/main" val="0"/>
                </a:ext>
              </a:extLst>
            </a:blip>
            <a:srcRect l="4119" b="5815"/>
            <a:stretch/>
          </p:blipFill>
          <p:spPr>
            <a:xfrm>
              <a:off x="2040314" y="1029001"/>
              <a:ext cx="4608738" cy="3066796"/>
            </a:xfrm>
            <a:prstGeom prst="rect">
              <a:avLst/>
            </a:prstGeom>
          </p:spPr>
        </p:pic>
        <p:sp>
          <p:nvSpPr>
            <p:cNvPr id="5" name="TextBox 4"/>
            <p:cNvSpPr txBox="1"/>
            <p:nvPr/>
          </p:nvSpPr>
          <p:spPr>
            <a:xfrm>
              <a:off x="2203901" y="4012991"/>
              <a:ext cx="5022166" cy="256263"/>
            </a:xfrm>
            <a:prstGeom prst="rect">
              <a:avLst/>
            </a:prstGeom>
            <a:noFill/>
          </p:spPr>
          <p:txBody>
            <a:bodyPr wrap="square" rtlCol="0">
              <a:spAutoFit/>
            </a:bodyPr>
            <a:lstStyle/>
            <a:p>
              <a:r>
                <a:rPr lang="nl-BE" sz="900" dirty="0"/>
                <a:t>34-44 years  45-54 years  55-64 years  65-74 years  75-84 years   &gt;85 years	</a:t>
              </a:r>
              <a:endParaRPr lang="en-US" sz="900" dirty="0"/>
            </a:p>
          </p:txBody>
        </p:sp>
        <p:grpSp>
          <p:nvGrpSpPr>
            <p:cNvPr id="12" name="Group 11"/>
            <p:cNvGrpSpPr/>
            <p:nvPr/>
          </p:nvGrpSpPr>
          <p:grpSpPr>
            <a:xfrm>
              <a:off x="2293492" y="1281738"/>
              <a:ext cx="1469216" cy="774443"/>
              <a:chOff x="527997" y="1817244"/>
              <a:chExt cx="1469216" cy="774443"/>
            </a:xfrm>
            <a:solidFill>
              <a:schemeClr val="bg1"/>
            </a:solidFill>
          </p:grpSpPr>
          <p:pic>
            <p:nvPicPr>
              <p:cNvPr id="14" name="Picture 13" descr="slide26Bedited.png"/>
              <p:cNvPicPr>
                <a:picLocks noChangeAspect="1"/>
              </p:cNvPicPr>
              <p:nvPr/>
            </p:nvPicPr>
            <p:blipFill rotWithShape="1">
              <a:blip r:embed="rId3">
                <a:extLst>
                  <a:ext uri="{28A0092B-C50C-407E-A947-70E740481C1C}">
                    <a14:useLocalDpi xmlns:a14="http://schemas.microsoft.com/office/drawing/2010/main" val="0"/>
                  </a:ext>
                </a:extLst>
              </a:blip>
              <a:srcRect l="12352" t="14050" r="84510" b="69317"/>
              <a:stretch/>
            </p:blipFill>
            <p:spPr>
              <a:xfrm>
                <a:off x="527997" y="1976489"/>
                <a:ext cx="150846" cy="541607"/>
              </a:xfrm>
              <a:prstGeom prst="rect">
                <a:avLst/>
              </a:prstGeom>
              <a:grpFill/>
            </p:spPr>
          </p:pic>
          <p:sp>
            <p:nvSpPr>
              <p:cNvPr id="7" name="Rectangle 6"/>
              <p:cNvSpPr/>
              <p:nvPr/>
            </p:nvSpPr>
            <p:spPr>
              <a:xfrm>
                <a:off x="590685" y="1885068"/>
                <a:ext cx="88158" cy="84387"/>
              </a:xfrm>
              <a:prstGeom prst="rect">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95451" y="1817244"/>
                <a:ext cx="1301762" cy="338554"/>
              </a:xfrm>
              <a:prstGeom prst="rect">
                <a:avLst/>
              </a:prstGeom>
              <a:grpFill/>
            </p:spPr>
            <p:txBody>
              <a:bodyPr wrap="square" rtlCol="0">
                <a:spAutoFit/>
              </a:bodyPr>
              <a:lstStyle/>
              <a:p>
                <a:r>
                  <a:rPr lang="nl-BE" sz="800" b="1" dirty="0"/>
                  <a:t>Asthma</a:t>
                </a:r>
                <a:br>
                  <a:rPr lang="nl-BE" sz="800" b="1" dirty="0"/>
                </a:br>
                <a:endParaRPr lang="nl-BE" sz="800" b="1" dirty="0"/>
              </a:p>
            </p:txBody>
          </p:sp>
          <p:sp>
            <p:nvSpPr>
              <p:cNvPr id="18" name="TextBox 17"/>
              <p:cNvSpPr txBox="1"/>
              <p:nvPr/>
            </p:nvSpPr>
            <p:spPr>
              <a:xfrm>
                <a:off x="679035" y="2018882"/>
                <a:ext cx="1301762" cy="338554"/>
              </a:xfrm>
              <a:prstGeom prst="rect">
                <a:avLst/>
              </a:prstGeom>
              <a:grpFill/>
            </p:spPr>
            <p:txBody>
              <a:bodyPr wrap="square" rtlCol="0">
                <a:spAutoFit/>
              </a:bodyPr>
              <a:lstStyle/>
              <a:p>
                <a:r>
                  <a:rPr lang="nl-BE" sz="800" b="1" dirty="0"/>
                  <a:t>COPD</a:t>
                </a:r>
                <a:br>
                  <a:rPr lang="nl-BE" sz="800" b="1" dirty="0"/>
                </a:br>
                <a:endParaRPr lang="nl-BE" sz="800" b="1" dirty="0"/>
              </a:p>
            </p:txBody>
          </p:sp>
          <p:sp>
            <p:nvSpPr>
              <p:cNvPr id="21" name="TextBox 20"/>
              <p:cNvSpPr txBox="1"/>
              <p:nvPr/>
            </p:nvSpPr>
            <p:spPr>
              <a:xfrm>
                <a:off x="676968" y="2215834"/>
                <a:ext cx="1301762" cy="375853"/>
              </a:xfrm>
              <a:prstGeom prst="rect">
                <a:avLst/>
              </a:prstGeom>
              <a:grpFill/>
            </p:spPr>
            <p:txBody>
              <a:bodyPr wrap="square" rtlCol="0">
                <a:spAutoFit/>
              </a:bodyPr>
              <a:lstStyle/>
              <a:p>
                <a:r>
                  <a:rPr lang="nl-BE" sz="800" b="1" dirty="0"/>
                  <a:t>ACO</a:t>
                </a:r>
                <a:br>
                  <a:rPr lang="nl-BE" sz="800" b="1" dirty="0"/>
                </a:br>
                <a:endParaRPr lang="nl-BE" sz="800" b="1" dirty="0"/>
              </a:p>
            </p:txBody>
          </p:sp>
        </p:grpSp>
      </p:grpSp>
      <p:sp>
        <p:nvSpPr>
          <p:cNvPr id="22" name="Rectangle 21"/>
          <p:cNvSpPr/>
          <p:nvPr/>
        </p:nvSpPr>
        <p:spPr>
          <a:xfrm>
            <a:off x="237060" y="1138115"/>
            <a:ext cx="7942089" cy="276999"/>
          </a:xfrm>
          <a:prstGeom prst="rect">
            <a:avLst/>
          </a:prstGeom>
        </p:spPr>
        <p:txBody>
          <a:bodyPr wrap="square">
            <a:spAutoFit/>
          </a:bodyPr>
          <a:lstStyle/>
          <a:p>
            <a:r>
              <a:rPr lang="en-GB" sz="1200" dirty="0">
                <a:solidFill>
                  <a:schemeClr val="tx1">
                    <a:lumMod val="75000"/>
                    <a:lumOff val="25000"/>
                  </a:schemeClr>
                </a:solidFill>
              </a:rPr>
              <a:t>Mean number of treatment periods per patient</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3475531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8612" y="1137990"/>
            <a:ext cx="6326775" cy="2867520"/>
          </a:xfrm>
          <a:prstGeom prst="rect">
            <a:avLst/>
          </a:prstGeom>
        </p:spPr>
      </p:pic>
      <p:pic>
        <p:nvPicPr>
          <p:cNvPr id="15" name="Picture 14"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dirty="0"/>
              <a:t>ACO patients have a poorer prognosis</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27</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23" name="TextBox 22"/>
          <p:cNvSpPr txBox="1"/>
          <p:nvPr/>
        </p:nvSpPr>
        <p:spPr>
          <a:xfrm>
            <a:off x="219299" y="4279251"/>
            <a:ext cx="9142728" cy="184666"/>
          </a:xfrm>
          <a:prstGeom prst="rect">
            <a:avLst/>
          </a:prstGeom>
          <a:noFill/>
        </p:spPr>
        <p:txBody>
          <a:bodyPr wrap="square" rtlCol="0">
            <a:spAutoFit/>
          </a:bodyPr>
          <a:lstStyle/>
          <a:p>
            <a:r>
              <a:rPr lang="nl-BE" sz="600" dirty="0"/>
              <a:t>1. Lange et al., Lancet </a:t>
            </a:r>
            <a:r>
              <a:rPr lang="nl-BE" sz="600" dirty="0" err="1"/>
              <a:t>Respi</a:t>
            </a:r>
            <a:r>
              <a:rPr lang="nl-BE" sz="600" dirty="0"/>
              <a:t> </a:t>
            </a:r>
            <a:r>
              <a:rPr lang="nl-BE" sz="600" dirty="0" err="1"/>
              <a:t>Med</a:t>
            </a:r>
            <a:r>
              <a:rPr lang="nl-BE" sz="600" dirty="0"/>
              <a:t>. 2016; 4: 454-62</a:t>
            </a:r>
          </a:p>
        </p:txBody>
      </p:sp>
      <p:pic>
        <p:nvPicPr>
          <p:cNvPr id="9" name="Picture 8" descr="Schermafbeelding 2017-07-10 om 12.22.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20" y="1485378"/>
            <a:ext cx="8013290" cy="2751551"/>
          </a:xfrm>
          <a:prstGeom prst="rect">
            <a:avLst/>
          </a:prstGeom>
        </p:spPr>
      </p:pic>
      <p:pic>
        <p:nvPicPr>
          <p:cNvPr id="16" name="Picture 15"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spTree>
    <p:extLst>
      <p:ext uri="{BB962C8B-B14F-4D97-AF65-F5344CB8AC3E}">
        <p14:creationId xmlns:p14="http://schemas.microsoft.com/office/powerpoint/2010/main" val="3986540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noProof="0" dirty="0"/>
              <a:t>ACO patients have a poorer prognosis</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28</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23" name="TextBox 22"/>
          <p:cNvSpPr txBox="1"/>
          <p:nvPr/>
        </p:nvSpPr>
        <p:spPr>
          <a:xfrm>
            <a:off x="219299" y="4272945"/>
            <a:ext cx="8775476" cy="184666"/>
          </a:xfrm>
          <a:prstGeom prst="rect">
            <a:avLst/>
          </a:prstGeom>
          <a:noFill/>
        </p:spPr>
        <p:txBody>
          <a:bodyPr wrap="square" rtlCol="0">
            <a:spAutoFit/>
          </a:bodyPr>
          <a:lstStyle/>
          <a:p>
            <a:r>
              <a:rPr lang="nl-BE" sz="600" dirty="0"/>
              <a:t>1. Lange et al., Lancet </a:t>
            </a:r>
            <a:r>
              <a:rPr lang="nl-BE" sz="600" dirty="0" err="1"/>
              <a:t>Respi</a:t>
            </a:r>
            <a:r>
              <a:rPr lang="nl-BE" sz="600" dirty="0"/>
              <a:t> </a:t>
            </a:r>
            <a:r>
              <a:rPr lang="nl-BE" sz="600" dirty="0" err="1"/>
              <a:t>Med</a:t>
            </a:r>
            <a:r>
              <a:rPr lang="nl-BE" sz="600" dirty="0"/>
              <a:t>. 2016; 4: 454-62</a:t>
            </a:r>
          </a:p>
        </p:txBody>
      </p:sp>
      <p:pic>
        <p:nvPicPr>
          <p:cNvPr id="3" name="Picture 2"/>
          <p:cNvPicPr>
            <a:picLocks noChangeAspect="1"/>
          </p:cNvPicPr>
          <p:nvPr/>
        </p:nvPicPr>
        <p:blipFill>
          <a:blip r:embed="rId3"/>
          <a:stretch>
            <a:fillRect/>
          </a:stretch>
        </p:blipFill>
        <p:spPr>
          <a:xfrm>
            <a:off x="1408612" y="1137990"/>
            <a:ext cx="6326775" cy="2867520"/>
          </a:xfrm>
          <a:prstGeom prst="rect">
            <a:avLst/>
          </a:prstGeom>
        </p:spPr>
      </p:pic>
      <p:pic>
        <p:nvPicPr>
          <p:cNvPr id="7" name="Picture 6" descr="Schermafbeelding 2017-07-10 om 12.28.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75" y="1093335"/>
            <a:ext cx="7766092" cy="3141773"/>
          </a:xfrm>
          <a:prstGeom prst="rect">
            <a:avLst/>
          </a:prstGeom>
        </p:spPr>
      </p:pic>
      <p:pic>
        <p:nvPicPr>
          <p:cNvPr id="21" name="Picture 20"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spTree>
    <p:extLst>
      <p:ext uri="{BB962C8B-B14F-4D97-AF65-F5344CB8AC3E}">
        <p14:creationId xmlns:p14="http://schemas.microsoft.com/office/powerpoint/2010/main" val="804177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023" y="-25401"/>
            <a:ext cx="2337778" cy="2297498"/>
          </a:xfrm>
          <a:prstGeom prst="rect">
            <a:avLst/>
          </a:prstGeom>
          <a:effectLst>
            <a:outerShdw blurRad="76200" dir="18780000" sy="23000" kx="-1200000" algn="bl" rotWithShape="0">
              <a:prstClr val="black">
                <a:alpha val="11000"/>
              </a:prstClr>
            </a:outerShdw>
          </a:effectLst>
        </p:spPr>
      </p:pic>
      <p:sp>
        <p:nvSpPr>
          <p:cNvPr id="2" name="Title 1"/>
          <p:cNvSpPr>
            <a:spLocks noGrp="1"/>
          </p:cNvSpPr>
          <p:nvPr>
            <p:ph type="title"/>
          </p:nvPr>
        </p:nvSpPr>
        <p:spPr>
          <a:xfrm>
            <a:off x="237060" y="525001"/>
            <a:ext cx="8477093" cy="504000"/>
          </a:xfrm>
        </p:spPr>
        <p:txBody>
          <a:bodyPr/>
          <a:lstStyle/>
          <a:p>
            <a:r>
              <a:rPr lang="en-GB" noProof="0" dirty="0"/>
              <a:t>ACO patients have a higher disease cost than asthma patients</a:t>
            </a:r>
            <a:r>
              <a:rPr lang="en-GB" baseline="30000" noProof="0" dirty="0"/>
              <a:t>1</a:t>
            </a:r>
            <a:endParaRPr lang="en-GB"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29</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sp>
        <p:nvSpPr>
          <p:cNvPr id="23" name="TextBox 22"/>
          <p:cNvSpPr txBox="1"/>
          <p:nvPr/>
        </p:nvSpPr>
        <p:spPr>
          <a:xfrm>
            <a:off x="219299" y="4279251"/>
            <a:ext cx="9142728" cy="184666"/>
          </a:xfrm>
          <a:prstGeom prst="rect">
            <a:avLst/>
          </a:prstGeom>
          <a:noFill/>
        </p:spPr>
        <p:txBody>
          <a:bodyPr wrap="square" rtlCol="0">
            <a:spAutoFit/>
          </a:bodyPr>
          <a:lstStyle/>
          <a:p>
            <a:r>
              <a:rPr lang="nl-BE" sz="600" dirty="0"/>
              <a:t>1. </a:t>
            </a:r>
            <a:r>
              <a:rPr lang="nl-BE" sz="600" dirty="0" err="1"/>
              <a:t>Gerhardsson</a:t>
            </a:r>
            <a:r>
              <a:rPr lang="nl-BE" sz="600" dirty="0"/>
              <a:t> de </a:t>
            </a:r>
            <a:r>
              <a:rPr lang="nl-BE" sz="600" dirty="0" err="1"/>
              <a:t>Verdier</a:t>
            </a:r>
            <a:r>
              <a:rPr lang="nl-BE" sz="600" dirty="0"/>
              <a:t> et al., Value Health. 2015; 18(6): 759-766</a:t>
            </a:r>
          </a:p>
        </p:txBody>
      </p:sp>
      <p:pic>
        <p:nvPicPr>
          <p:cNvPr id="16" name="Picture 15"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106" y="4708259"/>
            <a:ext cx="184418" cy="181241"/>
          </a:xfrm>
          <a:prstGeom prst="rect">
            <a:avLst/>
          </a:prstGeom>
        </p:spPr>
      </p:pic>
      <p:sp>
        <p:nvSpPr>
          <p:cNvPr id="12" name="Rectangle 11"/>
          <p:cNvSpPr/>
          <p:nvPr/>
        </p:nvSpPr>
        <p:spPr>
          <a:xfrm>
            <a:off x="237060" y="999382"/>
            <a:ext cx="7942089" cy="461665"/>
          </a:xfrm>
          <a:prstGeom prst="rect">
            <a:avLst/>
          </a:prstGeom>
        </p:spPr>
        <p:txBody>
          <a:bodyPr wrap="square">
            <a:spAutoFit/>
          </a:bodyPr>
          <a:lstStyle/>
          <a:p>
            <a:r>
              <a:rPr lang="en-GB" sz="1200" dirty="0">
                <a:solidFill>
                  <a:schemeClr val="tx1">
                    <a:lumMod val="75000"/>
                    <a:lumOff val="25000"/>
                  </a:schemeClr>
                </a:solidFill>
              </a:rPr>
              <a:t>Average all-cause and asthma-related costs during the 12-month </a:t>
            </a:r>
            <a:r>
              <a:rPr lang="en-GB" sz="1200" dirty="0" err="1">
                <a:solidFill>
                  <a:schemeClr val="tx1">
                    <a:lumMod val="75000"/>
                    <a:lumOff val="25000"/>
                  </a:schemeClr>
                </a:solidFill>
              </a:rPr>
              <a:t>preindex</a:t>
            </a:r>
            <a:r>
              <a:rPr lang="en-GB" sz="1200" dirty="0">
                <a:solidFill>
                  <a:schemeClr val="tx1">
                    <a:lumMod val="75000"/>
                    <a:lumOff val="25000"/>
                  </a:schemeClr>
                </a:solidFill>
              </a:rPr>
              <a:t> and </a:t>
            </a:r>
            <a:r>
              <a:rPr lang="en-GB" sz="1200" dirty="0" err="1">
                <a:solidFill>
                  <a:schemeClr val="tx1">
                    <a:lumMod val="75000"/>
                    <a:lumOff val="25000"/>
                  </a:schemeClr>
                </a:solidFill>
              </a:rPr>
              <a:t>postindex</a:t>
            </a:r>
            <a:r>
              <a:rPr lang="en-GB" sz="1200" dirty="0">
                <a:solidFill>
                  <a:schemeClr val="tx1">
                    <a:lumMod val="75000"/>
                    <a:lumOff val="25000"/>
                  </a:schemeClr>
                </a:solidFill>
              </a:rPr>
              <a:t> periods for the matched population.</a:t>
            </a:r>
            <a:endParaRPr lang="en-US" sz="1200" dirty="0">
              <a:solidFill>
                <a:schemeClr val="tx1">
                  <a:lumMod val="75000"/>
                  <a:lumOff val="25000"/>
                </a:schemeClr>
              </a:solidFill>
            </a:endParaRPr>
          </a:p>
        </p:txBody>
      </p:sp>
      <p:grpSp>
        <p:nvGrpSpPr>
          <p:cNvPr id="6" name="Group 5"/>
          <p:cNvGrpSpPr/>
          <p:nvPr/>
        </p:nvGrpSpPr>
        <p:grpSpPr>
          <a:xfrm>
            <a:off x="896504" y="1371537"/>
            <a:ext cx="7352014" cy="2765315"/>
            <a:chOff x="896504" y="1371537"/>
            <a:chExt cx="7352014" cy="2765315"/>
          </a:xfrm>
        </p:grpSpPr>
        <p:pic>
          <p:nvPicPr>
            <p:cNvPr id="5" name="Picture 4"/>
            <p:cNvPicPr>
              <a:picLocks noChangeAspect="1"/>
            </p:cNvPicPr>
            <p:nvPr/>
          </p:nvPicPr>
          <p:blipFill>
            <a:blip r:embed="rId3"/>
            <a:stretch>
              <a:fillRect/>
            </a:stretch>
          </p:blipFill>
          <p:spPr>
            <a:xfrm>
              <a:off x="896504" y="1371537"/>
              <a:ext cx="7352014" cy="2765315"/>
            </a:xfrm>
            <a:prstGeom prst="rect">
              <a:avLst/>
            </a:prstGeom>
          </p:spPr>
        </p:pic>
        <p:sp>
          <p:nvSpPr>
            <p:cNvPr id="3" name="Rectangle 2"/>
            <p:cNvSpPr/>
            <p:nvPr/>
          </p:nvSpPr>
          <p:spPr>
            <a:xfrm>
              <a:off x="2471558" y="3599768"/>
              <a:ext cx="45719" cy="1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071758" y="3599768"/>
              <a:ext cx="45719" cy="1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54508" y="3599768"/>
              <a:ext cx="45719" cy="1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348358" y="3599768"/>
              <a:ext cx="45719" cy="1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4451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marL="285750" indent="-285750">
              <a:buClr>
                <a:schemeClr val="bg2"/>
              </a:buClr>
              <a:buSzPct val="100000"/>
              <a:buBlip>
                <a:blip r:embed="rId2"/>
              </a:buBlip>
            </a:pPr>
            <a:endParaRPr lang="en-GB" noProof="0" dirty="0"/>
          </a:p>
          <a:p>
            <a:pPr marL="285750" indent="-285750">
              <a:buClr>
                <a:schemeClr val="bg2"/>
              </a:buClr>
              <a:buSzPct val="100000"/>
              <a:buBlip>
                <a:blip r:embed="rId2"/>
              </a:buBlip>
            </a:pPr>
            <a:r>
              <a:rPr lang="en-GB" dirty="0"/>
              <a:t>Patients with chronic airway disease may present features of both asthma and COPD, commonly referred to as asthma-COPD overlap (ACO)</a:t>
            </a:r>
            <a:r>
              <a:rPr lang="en-GB" baseline="30000" dirty="0"/>
              <a:t>2,3</a:t>
            </a:r>
            <a:r>
              <a:rPr lang="en-GB" dirty="0"/>
              <a:t>. </a:t>
            </a:r>
          </a:p>
          <a:p>
            <a:pPr marL="285750" indent="-285750">
              <a:buClr>
                <a:schemeClr val="bg2"/>
              </a:buClr>
              <a:buSzPct val="100000"/>
              <a:buBlip>
                <a:blip r:embed="rId2"/>
              </a:buBlip>
            </a:pPr>
            <a:endParaRPr lang="en-GB" dirty="0"/>
          </a:p>
          <a:p>
            <a:pPr marL="285750" indent="-285750">
              <a:buClr>
                <a:schemeClr val="bg2"/>
              </a:buClr>
              <a:buSzPct val="100000"/>
              <a:buBlip>
                <a:blip r:embed="rId2"/>
              </a:buBlip>
            </a:pPr>
            <a:r>
              <a:rPr lang="en-GB" dirty="0"/>
              <a:t>The reported frequency of ACO varies widely, ranging between 15% - 55% in studies using the clinical definition of ACO</a:t>
            </a:r>
            <a:r>
              <a:rPr lang="en-GB" baseline="30000" dirty="0"/>
              <a:t>2</a:t>
            </a:r>
            <a:r>
              <a:rPr lang="en-GB" dirty="0"/>
              <a:t>.</a:t>
            </a:r>
          </a:p>
          <a:p>
            <a:pPr marL="285750" indent="-285750">
              <a:buClr>
                <a:schemeClr val="bg2"/>
              </a:buClr>
              <a:buSzPct val="100000"/>
              <a:buBlip>
                <a:blip r:embed="rId2"/>
              </a:buBlip>
            </a:pPr>
            <a:endParaRPr lang="en-GB" dirty="0"/>
          </a:p>
          <a:p>
            <a:pPr marL="285750" indent="-285750">
              <a:buClr>
                <a:schemeClr val="bg2"/>
              </a:buClr>
              <a:buSzPct val="100000"/>
              <a:buBlip>
                <a:blip r:embed="rId2"/>
              </a:buBlip>
            </a:pPr>
            <a:r>
              <a:rPr lang="en-GB" dirty="0"/>
              <a:t>As COPD patients might mostly benefit from bronchodilator therapies, there is a challenge for the clinician to recognize an asthma component that will require ICS prescription</a:t>
            </a:r>
            <a:r>
              <a:rPr lang="en-GB" baseline="30000" dirty="0"/>
              <a:t>2,4</a:t>
            </a:r>
            <a:r>
              <a:rPr lang="en-GB" dirty="0"/>
              <a:t>.</a:t>
            </a:r>
          </a:p>
          <a:p>
            <a:pPr marL="285750" indent="-285750">
              <a:buClr>
                <a:schemeClr val="bg2"/>
              </a:buClr>
              <a:buSzPct val="100000"/>
              <a:buBlip>
                <a:blip r:embed="rId2"/>
              </a:buBlip>
            </a:pPr>
            <a:endParaRPr lang="en-GB" dirty="0"/>
          </a:p>
          <a:p>
            <a:pPr marL="285750" indent="-285750">
              <a:buClr>
                <a:schemeClr val="bg2"/>
              </a:buClr>
              <a:buSzPct val="100000"/>
              <a:buBlip>
                <a:blip r:embed="rId2"/>
              </a:buBlip>
            </a:pPr>
            <a:r>
              <a:rPr lang="en-GB" dirty="0" smtClean="0"/>
              <a:t>Recommendations </a:t>
            </a:r>
            <a:r>
              <a:rPr lang="en-GB" dirty="0"/>
              <a:t>on the diagnosis of ACO are diffuse and inconsistent</a:t>
            </a:r>
            <a:r>
              <a:rPr lang="en-GB" baseline="30000" dirty="0"/>
              <a:t>1,2</a:t>
            </a:r>
            <a:r>
              <a:rPr lang="en-GB" dirty="0"/>
              <a:t>. </a:t>
            </a:r>
          </a:p>
        </p:txBody>
      </p:sp>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5942" y="4005888"/>
            <a:ext cx="8679366" cy="461665"/>
          </a:xfrm>
          <a:prstGeom prst="rect">
            <a:avLst/>
          </a:prstGeom>
          <a:noFill/>
        </p:spPr>
        <p:txBody>
          <a:bodyPr wrap="square" rtlCol="0" anchor="b">
            <a:spAutoFit/>
          </a:bodyPr>
          <a:lstStyle/>
          <a:p>
            <a:pPr marL="228600" indent="-228600">
              <a:buFontTx/>
              <a:buAutoNum type="arabicPeriod"/>
            </a:pPr>
            <a:r>
              <a:rPr lang="en-GB" sz="600" dirty="0"/>
              <a:t>Cataldo et al., </a:t>
            </a:r>
            <a:r>
              <a:rPr lang="en-GB" sz="600" dirty="0" err="1"/>
              <a:t>Int</a:t>
            </a:r>
            <a:r>
              <a:rPr lang="en-GB" sz="600" dirty="0"/>
              <a:t> J of COPD. 2017: 12; 601-613</a:t>
            </a:r>
          </a:p>
          <a:p>
            <a:pPr marL="228600" indent="-228600">
              <a:buFontTx/>
              <a:buAutoNum type="arabicPeriod"/>
            </a:pPr>
            <a:r>
              <a:rPr lang="nl-BE" sz="600" dirty="0">
                <a:solidFill>
                  <a:srgbClr val="000000"/>
                </a:solidFill>
                <a:latin typeface="Arial" charset="0"/>
              </a:rPr>
              <a:t>GINA, 2017</a:t>
            </a:r>
          </a:p>
          <a:p>
            <a:pPr marL="228600" indent="-228600">
              <a:buFontTx/>
              <a:buAutoNum type="arabicPeriod"/>
            </a:pPr>
            <a:r>
              <a:rPr lang="nl-BE" sz="600" dirty="0" err="1">
                <a:solidFill>
                  <a:srgbClr val="000000"/>
                </a:solidFill>
                <a:latin typeface="Arial" charset="0"/>
              </a:rPr>
              <a:t>Soler-Cataluna</a:t>
            </a:r>
            <a:r>
              <a:rPr lang="nl-BE" sz="600" dirty="0">
                <a:solidFill>
                  <a:srgbClr val="000000"/>
                </a:solidFill>
                <a:latin typeface="Arial" charset="0"/>
              </a:rPr>
              <a:t> et al., </a:t>
            </a:r>
            <a:r>
              <a:rPr lang="nl-BE" sz="600" dirty="0" err="1">
                <a:solidFill>
                  <a:srgbClr val="000000"/>
                </a:solidFill>
                <a:latin typeface="Arial" charset="0"/>
              </a:rPr>
              <a:t>Arch</a:t>
            </a:r>
            <a:r>
              <a:rPr lang="nl-BE" sz="600" dirty="0">
                <a:solidFill>
                  <a:srgbClr val="000000"/>
                </a:solidFill>
                <a:latin typeface="Arial" charset="0"/>
              </a:rPr>
              <a:t> </a:t>
            </a:r>
            <a:r>
              <a:rPr lang="nl-BE" sz="600" dirty="0" err="1">
                <a:solidFill>
                  <a:srgbClr val="000000"/>
                </a:solidFill>
                <a:latin typeface="Arial" charset="0"/>
              </a:rPr>
              <a:t>Bronconeumol</a:t>
            </a:r>
            <a:r>
              <a:rPr lang="nl-BE" sz="600" dirty="0">
                <a:solidFill>
                  <a:srgbClr val="000000"/>
                </a:solidFill>
                <a:latin typeface="Arial" charset="0"/>
              </a:rPr>
              <a:t>. 2012; 48(9): 331-337</a:t>
            </a:r>
          </a:p>
          <a:p>
            <a:pPr marL="228600" indent="-228600">
              <a:buFontTx/>
              <a:buAutoNum type="arabicPeriod"/>
            </a:pPr>
            <a:r>
              <a:rPr lang="nl-BE" sz="600" dirty="0">
                <a:solidFill>
                  <a:srgbClr val="000000"/>
                </a:solidFill>
                <a:latin typeface="Arial" charset="0"/>
              </a:rPr>
              <a:t>GOLD, 2017</a:t>
            </a:r>
            <a:endParaRPr lang="en-GB" sz="600" dirty="0">
              <a:solidFill>
                <a:srgbClr val="000000"/>
              </a:solidFill>
              <a:latin typeface="Arial" charset="0"/>
            </a:endParaRPr>
          </a:p>
        </p:txBody>
      </p:sp>
      <p:sp>
        <p:nvSpPr>
          <p:cNvPr id="2" name="Title 1"/>
          <p:cNvSpPr>
            <a:spLocks noGrp="1"/>
          </p:cNvSpPr>
          <p:nvPr>
            <p:ph type="title"/>
          </p:nvPr>
        </p:nvSpPr>
        <p:spPr/>
        <p:txBody>
          <a:bodyPr/>
          <a:lstStyle/>
          <a:p>
            <a:r>
              <a:rPr lang="en-GB" noProof="0" dirty="0"/>
              <a:t>ACO, little is known about </a:t>
            </a:r>
            <a:r>
              <a:rPr lang="en-GB" noProof="0" dirty="0" err="1"/>
              <a:t>thi</a:t>
            </a:r>
            <a:r>
              <a:rPr lang="en-GB" dirty="0"/>
              <a:t>s prevalent disease</a:t>
            </a:r>
            <a:r>
              <a:rPr lang="en-GB" baseline="30000" dirty="0"/>
              <a:t>1</a:t>
            </a:r>
            <a:endParaRPr lang="en-GB" baseline="300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3</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pic>
        <p:nvPicPr>
          <p:cNvPr id="9" name="Picture 8"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421" y="4708259"/>
            <a:ext cx="184418" cy="181241"/>
          </a:xfrm>
          <a:prstGeom prst="rect">
            <a:avLst/>
          </a:prstGeom>
        </p:spPr>
      </p:pic>
    </p:spTree>
    <p:extLst>
      <p:ext uri="{BB962C8B-B14F-4D97-AF65-F5344CB8AC3E}">
        <p14:creationId xmlns:p14="http://schemas.microsoft.com/office/powerpoint/2010/main" val="3186068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Discussion</a:t>
            </a:r>
          </a:p>
          <a:p>
            <a:pPr marL="444500" lvl="0" indent="-444500">
              <a:lnSpc>
                <a:spcPct val="120000"/>
              </a:lnSpc>
              <a:buClr>
                <a:srgbClr val="F0AB00"/>
              </a:buClr>
              <a:buSzPct val="150000"/>
              <a:buBlip>
                <a:blip r:embed="rId3"/>
              </a:buBlip>
            </a:pPr>
            <a:r>
              <a:rPr lang="en-GB" sz="2400" b="1" noProof="0" dirty="0" err="1">
                <a:solidFill>
                  <a:srgbClr val="CB0112"/>
                </a:solidFill>
              </a:rPr>
              <a:t>Symbicort</a:t>
            </a:r>
            <a:endParaRPr lang="en-GB" sz="2400" b="1" noProof="0" dirty="0">
              <a:solidFill>
                <a:srgbClr val="CB0112"/>
              </a:solidFill>
            </a:endParaRP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30</a:t>
            </a:fld>
            <a:endParaRPr lang="en-GB" dirty="0"/>
          </a:p>
        </p:txBody>
      </p:sp>
      <p:pic>
        <p:nvPicPr>
          <p:cNvPr id="5" name="Picture 4"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925" y="4708259"/>
            <a:ext cx="184418" cy="181241"/>
          </a:xfrm>
          <a:prstGeom prst="rect">
            <a:avLst/>
          </a:prstGeom>
        </p:spPr>
      </p:pic>
    </p:spTree>
    <p:extLst>
      <p:ext uri="{BB962C8B-B14F-4D97-AF65-F5344CB8AC3E}">
        <p14:creationId xmlns:p14="http://schemas.microsoft.com/office/powerpoint/2010/main" val="1707786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BD0010"/>
          </a:solidFill>
          <a:ln>
            <a:solidFill>
              <a:srgbClr val="BD001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0623" y="3991255"/>
            <a:ext cx="9142728" cy="461665"/>
          </a:xfrm>
          <a:prstGeom prst="rect">
            <a:avLst/>
          </a:prstGeom>
          <a:noFill/>
        </p:spPr>
        <p:txBody>
          <a:bodyPr wrap="square" rtlCol="0">
            <a:spAutoFit/>
          </a:bodyPr>
          <a:lstStyle/>
          <a:p>
            <a:r>
              <a:rPr lang="en-US" sz="600" dirty="0" err="1" smtClean="0"/>
              <a:t>Symbicort</a:t>
            </a:r>
            <a:r>
              <a:rPr lang="en-US" sz="600" dirty="0" smtClean="0"/>
              <a:t> is indicated as treatment for asthma and COPD, not </a:t>
            </a:r>
            <a:r>
              <a:rPr lang="en-US" sz="600" smtClean="0"/>
              <a:t>for ACO.</a:t>
            </a:r>
            <a:r>
              <a:rPr lang="en-US" sz="600" dirty="0" smtClean="0"/>
              <a:t/>
            </a:r>
            <a:br>
              <a:rPr lang="en-US" sz="600" dirty="0" smtClean="0"/>
            </a:br>
            <a:r>
              <a:rPr lang="nl-BE" sz="600" dirty="0" smtClean="0"/>
              <a:t> </a:t>
            </a:r>
          </a:p>
          <a:p>
            <a:pPr marL="228600" indent="-228600">
              <a:buFont typeface="+mj-lt"/>
              <a:buAutoNum type="arabicPeriod"/>
            </a:pPr>
            <a:r>
              <a:rPr lang="nl-BE" sz="600" dirty="0" smtClean="0"/>
              <a:t>Kuna </a:t>
            </a:r>
            <a:r>
              <a:rPr lang="nl-BE" sz="600" dirty="0"/>
              <a:t>et al., Int J Clin Pract. 2007; 61(5): </a:t>
            </a:r>
            <a:r>
              <a:rPr lang="nl-BE" sz="600" dirty="0" smtClean="0"/>
              <a:t>725-36</a:t>
            </a:r>
          </a:p>
          <a:p>
            <a:r>
              <a:rPr lang="nl-BE" sz="600" dirty="0" smtClean="0"/>
              <a:t>* Vs sal/flu + SABA</a:t>
            </a:r>
            <a:endParaRPr lang="nl-BE" sz="600" dirty="0"/>
          </a:p>
        </p:txBody>
      </p:sp>
      <p:sp>
        <p:nvSpPr>
          <p:cNvPr id="2" name="Title 1"/>
          <p:cNvSpPr>
            <a:spLocks noGrp="1"/>
          </p:cNvSpPr>
          <p:nvPr>
            <p:ph type="title"/>
          </p:nvPr>
        </p:nvSpPr>
        <p:spPr>
          <a:xfrm>
            <a:off x="237060" y="525001"/>
            <a:ext cx="8633401" cy="504000"/>
          </a:xfrm>
        </p:spPr>
        <p:txBody>
          <a:bodyPr/>
          <a:lstStyle/>
          <a:p>
            <a:r>
              <a:rPr lang="en-GB" dirty="0" err="1">
                <a:solidFill>
                  <a:srgbClr val="CB0112"/>
                </a:solidFill>
                <a:ea typeface="+mn-ea"/>
              </a:rPr>
              <a:t>Symbicort</a:t>
            </a:r>
            <a:r>
              <a:rPr lang="en-GB" dirty="0">
                <a:solidFill>
                  <a:srgbClr val="CB0112"/>
                </a:solidFill>
                <a:ea typeface="+mn-ea"/>
              </a:rPr>
              <a:t> in Asthma: Superior efficacy at lower mean ICS dose</a:t>
            </a:r>
            <a:r>
              <a:rPr lang="en-GB" baseline="30000" dirty="0">
                <a:solidFill>
                  <a:srgbClr val="CB0112"/>
                </a:solidFill>
                <a:ea typeface="+mn-ea"/>
              </a:rPr>
              <a:t>1*</a:t>
            </a:r>
            <a:r>
              <a:rPr lang="en-GB" dirty="0">
                <a:solidFill>
                  <a:srgbClr val="CB0112"/>
                </a:solidFill>
                <a:ea typeface="+mn-ea"/>
              </a:rPr>
              <a:t/>
            </a:r>
            <a:br>
              <a:rPr lang="en-GB" dirty="0">
                <a:solidFill>
                  <a:srgbClr val="CB0112"/>
                </a:solidFill>
                <a:ea typeface="+mn-ea"/>
              </a:rPr>
            </a:br>
            <a:endParaRPr lang="en-GB" dirty="0">
              <a:solidFill>
                <a:srgbClr val="CB0112"/>
              </a:solidFill>
              <a:ea typeface="+mn-ea"/>
            </a:endParaRPr>
          </a:p>
        </p:txBody>
      </p:sp>
      <p:sp>
        <p:nvSpPr>
          <p:cNvPr id="4" name="Slide Number Placeholder 3"/>
          <p:cNvSpPr>
            <a:spLocks noGrp="1"/>
          </p:cNvSpPr>
          <p:nvPr>
            <p:ph type="sldNum" sz="quarter" idx="4"/>
          </p:nvPr>
        </p:nvSpPr>
        <p:spPr/>
        <p:txBody>
          <a:bodyPr/>
          <a:lstStyle/>
          <a:p>
            <a:fld id="{3C4F54F3-C349-4609-AFEE-01462D5C7942}" type="slidenum">
              <a:rPr lang="en-GB" smtClean="0"/>
              <a:pPr/>
              <a:t>31</a:t>
            </a:fld>
            <a:endParaRPr lang="en-GB" dirty="0"/>
          </a:p>
        </p:txBody>
      </p:sp>
      <p:sp>
        <p:nvSpPr>
          <p:cNvPr id="17" name="TextBox 16"/>
          <p:cNvSpPr txBox="1"/>
          <p:nvPr/>
        </p:nvSpPr>
        <p:spPr>
          <a:xfrm>
            <a:off x="258227" y="180550"/>
            <a:ext cx="1382190" cy="230832"/>
          </a:xfrm>
          <a:prstGeom prst="rect">
            <a:avLst/>
          </a:prstGeom>
          <a:noFill/>
        </p:spPr>
        <p:txBody>
          <a:bodyPr wrap="square" rtlCol="0">
            <a:spAutoFit/>
          </a:bodyPr>
          <a:lstStyle/>
          <a:p>
            <a:r>
              <a:rPr lang="en-US" sz="900" dirty="0">
                <a:solidFill>
                  <a:srgbClr val="FFFFFF"/>
                </a:solidFill>
              </a:rPr>
              <a:t>SYMBICORT</a:t>
            </a:r>
          </a:p>
        </p:txBody>
      </p:sp>
      <p:pic>
        <p:nvPicPr>
          <p:cNvPr id="10" name="Picture 9"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705" y="4708259"/>
            <a:ext cx="184418" cy="181241"/>
          </a:xfrm>
          <a:prstGeom prst="rect">
            <a:avLst/>
          </a:prstGeom>
        </p:spPr>
      </p:pic>
      <p:pic>
        <p:nvPicPr>
          <p:cNvPr id="6" name="Picture 5" descr="AZ_4252_Symbicort_LeaveBehind_2017_Afbeeld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9" y="1015068"/>
            <a:ext cx="6135867" cy="2907648"/>
          </a:xfrm>
          <a:prstGeom prst="rect">
            <a:avLst/>
          </a:prstGeom>
        </p:spPr>
      </p:pic>
      <p:grpSp>
        <p:nvGrpSpPr>
          <p:cNvPr id="12" name="Group 11"/>
          <p:cNvGrpSpPr/>
          <p:nvPr/>
        </p:nvGrpSpPr>
        <p:grpSpPr>
          <a:xfrm>
            <a:off x="8060267" y="0"/>
            <a:ext cx="1083733" cy="593650"/>
            <a:chOff x="8060267" y="0"/>
            <a:chExt cx="1083733" cy="593650"/>
          </a:xfrm>
        </p:grpSpPr>
        <p:pic>
          <p:nvPicPr>
            <p:cNvPr id="13" name="Picture 12"/>
            <p:cNvPicPr>
              <a:picLocks noChangeAspect="1"/>
            </p:cNvPicPr>
            <p:nvPr/>
          </p:nvPicPr>
          <p:blipFill>
            <a:blip r:embed="rId4"/>
            <a:stretch>
              <a:fillRect/>
            </a:stretch>
          </p:blipFill>
          <p:spPr>
            <a:xfrm>
              <a:off x="8115300" y="0"/>
              <a:ext cx="1028700" cy="593650"/>
            </a:xfrm>
            <a:prstGeom prst="rect">
              <a:avLst/>
            </a:prstGeom>
          </p:spPr>
        </p:pic>
        <p:sp>
          <p:nvSpPr>
            <p:cNvPr id="14" name="Right Triangle 13"/>
            <p:cNvSpPr/>
            <p:nvPr/>
          </p:nvSpPr>
          <p:spPr>
            <a:xfrm>
              <a:off x="8060267" y="211664"/>
              <a:ext cx="347134" cy="381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0866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623" y="4097312"/>
            <a:ext cx="9142728" cy="369332"/>
          </a:xfrm>
          <a:prstGeom prst="rect">
            <a:avLst/>
          </a:prstGeom>
          <a:noFill/>
        </p:spPr>
        <p:txBody>
          <a:bodyPr wrap="square" rtlCol="0">
            <a:spAutoFit/>
          </a:bodyPr>
          <a:lstStyle/>
          <a:p>
            <a:pPr>
              <a:buAutoNum type="arabicPeriod"/>
            </a:pPr>
            <a:r>
              <a:rPr lang="nl-BE" sz="600" dirty="0"/>
              <a:t> SmPC </a:t>
            </a:r>
            <a:r>
              <a:rPr lang="nl-BE" sz="600" dirty="0" err="1"/>
              <a:t>Symbicort</a:t>
            </a:r>
            <a:r>
              <a:rPr lang="nl-BE" sz="600" dirty="0"/>
              <a:t> Turbohaler (160/4,5) &amp; (320/9), </a:t>
            </a:r>
            <a:r>
              <a:rPr lang="nl-BE" sz="600" dirty="0" err="1"/>
              <a:t>latest</a:t>
            </a:r>
            <a:r>
              <a:rPr lang="nl-BE" sz="600" dirty="0"/>
              <a:t> </a:t>
            </a:r>
            <a:r>
              <a:rPr lang="nl-BE" sz="600" dirty="0" err="1"/>
              <a:t>edition</a:t>
            </a:r>
            <a:endParaRPr lang="nl-BE" sz="600" dirty="0"/>
          </a:p>
          <a:p>
            <a:pPr>
              <a:buAutoNum type="arabicPeriod"/>
            </a:pPr>
            <a:r>
              <a:rPr lang="nl-BE" sz="600" dirty="0"/>
              <a:t> SmPC </a:t>
            </a:r>
            <a:r>
              <a:rPr lang="nl-BE" sz="600" dirty="0" err="1"/>
              <a:t>Symbicort</a:t>
            </a:r>
            <a:r>
              <a:rPr lang="nl-BE" sz="600" dirty="0"/>
              <a:t> aerosol (160/4,5), </a:t>
            </a:r>
            <a:r>
              <a:rPr lang="nl-BE" sz="600" dirty="0" err="1"/>
              <a:t>latest</a:t>
            </a:r>
            <a:r>
              <a:rPr lang="nl-BE" sz="600" dirty="0"/>
              <a:t> </a:t>
            </a:r>
            <a:r>
              <a:rPr lang="nl-BE" sz="600" dirty="0" err="1"/>
              <a:t>edition</a:t>
            </a:r>
            <a:endParaRPr lang="nl-BE" sz="600" dirty="0"/>
          </a:p>
          <a:p>
            <a:pPr>
              <a:buAutoNum type="arabicPeriod"/>
            </a:pPr>
            <a:r>
              <a:rPr lang="nl-BE" sz="600" dirty="0"/>
              <a:t> </a:t>
            </a:r>
            <a:r>
              <a:rPr lang="nl-BE" sz="600" dirty="0" err="1"/>
              <a:t>Szafranski</a:t>
            </a:r>
            <a:r>
              <a:rPr lang="nl-BE" sz="600" dirty="0"/>
              <a:t> et al., </a:t>
            </a:r>
            <a:r>
              <a:rPr lang="nl-BE" sz="600" dirty="0" err="1"/>
              <a:t>Eur</a:t>
            </a:r>
            <a:r>
              <a:rPr lang="nl-BE" sz="600" dirty="0"/>
              <a:t> </a:t>
            </a:r>
            <a:r>
              <a:rPr lang="nl-BE" sz="600" dirty="0" err="1"/>
              <a:t>Respir</a:t>
            </a:r>
            <a:r>
              <a:rPr lang="nl-BE" sz="600" dirty="0"/>
              <a:t> J. 2003; 21: 74-81</a:t>
            </a:r>
          </a:p>
        </p:txBody>
      </p:sp>
      <p:sp>
        <p:nvSpPr>
          <p:cNvPr id="2" name="Title 1"/>
          <p:cNvSpPr>
            <a:spLocks noGrp="1"/>
          </p:cNvSpPr>
          <p:nvPr>
            <p:ph type="title"/>
          </p:nvPr>
        </p:nvSpPr>
        <p:spPr>
          <a:xfrm>
            <a:off x="237060" y="525001"/>
            <a:ext cx="8633401" cy="504000"/>
          </a:xfrm>
        </p:spPr>
        <p:txBody>
          <a:bodyPr/>
          <a:lstStyle/>
          <a:p>
            <a:r>
              <a:rPr lang="en-GB" dirty="0" err="1">
                <a:solidFill>
                  <a:srgbClr val="CB0112"/>
                </a:solidFill>
                <a:ea typeface="+mn-ea"/>
              </a:rPr>
              <a:t>Symbicort</a:t>
            </a:r>
            <a:r>
              <a:rPr lang="en-GB" dirty="0">
                <a:solidFill>
                  <a:srgbClr val="CB0112"/>
                </a:solidFill>
                <a:ea typeface="+mn-ea"/>
              </a:rPr>
              <a:t> in COPD: Exacerbation reduction &amp; rapid symptom relief</a:t>
            </a:r>
            <a:r>
              <a:rPr lang="en-GB" baseline="30000" dirty="0">
                <a:solidFill>
                  <a:srgbClr val="CB0112"/>
                </a:solidFill>
                <a:ea typeface="+mn-ea"/>
              </a:rPr>
              <a:t>1,2</a:t>
            </a:r>
            <a:r>
              <a:rPr lang="en-GB" dirty="0">
                <a:solidFill>
                  <a:srgbClr val="CB0112"/>
                </a:solidFill>
                <a:ea typeface="+mn-ea"/>
              </a:rPr>
              <a:t/>
            </a:r>
            <a:br>
              <a:rPr lang="en-GB" dirty="0">
                <a:solidFill>
                  <a:srgbClr val="CB0112"/>
                </a:solidFill>
                <a:ea typeface="+mn-ea"/>
              </a:rPr>
            </a:br>
            <a:endParaRPr lang="en-GB" dirty="0">
              <a:solidFill>
                <a:srgbClr val="CB0112"/>
              </a:solidFill>
              <a:ea typeface="+mn-ea"/>
            </a:endParaRPr>
          </a:p>
        </p:txBody>
      </p:sp>
      <p:sp>
        <p:nvSpPr>
          <p:cNvPr id="4" name="Slide Number Placeholder 3"/>
          <p:cNvSpPr>
            <a:spLocks noGrp="1"/>
          </p:cNvSpPr>
          <p:nvPr>
            <p:ph type="sldNum" sz="quarter" idx="4"/>
          </p:nvPr>
        </p:nvSpPr>
        <p:spPr/>
        <p:txBody>
          <a:bodyPr/>
          <a:lstStyle/>
          <a:p>
            <a:fld id="{3C4F54F3-C349-4609-AFEE-01462D5C7942}" type="slidenum">
              <a:rPr lang="en-GB" smtClean="0"/>
              <a:pPr/>
              <a:t>32</a:t>
            </a:fld>
            <a:endParaRPr lang="en-GB" dirty="0"/>
          </a:p>
        </p:txBody>
      </p:sp>
      <p:pic>
        <p:nvPicPr>
          <p:cNvPr id="10" name="Picture 9"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705" y="4708259"/>
            <a:ext cx="184418" cy="181241"/>
          </a:xfrm>
          <a:prstGeom prst="rect">
            <a:avLst/>
          </a:prstGeom>
        </p:spPr>
      </p:pic>
      <p:sp>
        <p:nvSpPr>
          <p:cNvPr id="12"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BD0010"/>
          </a:solidFill>
          <a:ln>
            <a:solidFill>
              <a:srgbClr val="BD001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8227" y="180550"/>
            <a:ext cx="1382190" cy="230832"/>
          </a:xfrm>
          <a:prstGeom prst="rect">
            <a:avLst/>
          </a:prstGeom>
          <a:noFill/>
        </p:spPr>
        <p:txBody>
          <a:bodyPr wrap="square" rtlCol="0">
            <a:spAutoFit/>
          </a:bodyPr>
          <a:lstStyle/>
          <a:p>
            <a:r>
              <a:rPr lang="en-US" sz="900" dirty="0">
                <a:solidFill>
                  <a:srgbClr val="FFFFFF"/>
                </a:solidFill>
              </a:rPr>
              <a:t>SYMBICORT</a:t>
            </a:r>
          </a:p>
        </p:txBody>
      </p:sp>
      <p:pic>
        <p:nvPicPr>
          <p:cNvPr id="5" name="Picture 4" descr="AZ_4252_Symbicort_LeaveBehind_2017_Afbeeldin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769" y="1214366"/>
            <a:ext cx="6286378" cy="2409102"/>
          </a:xfrm>
          <a:prstGeom prst="rect">
            <a:avLst/>
          </a:prstGeom>
        </p:spPr>
      </p:pic>
      <p:pic>
        <p:nvPicPr>
          <p:cNvPr id="17" name="Picture 16"/>
          <p:cNvPicPr/>
          <p:nvPr/>
        </p:nvPicPr>
        <p:blipFill rotWithShape="1">
          <a:blip r:embed="rId4"/>
          <a:srcRect l="30417" t="48304" r="61685" b="45361"/>
          <a:stretch/>
        </p:blipFill>
        <p:spPr bwMode="auto">
          <a:xfrm>
            <a:off x="8089393" y="27417"/>
            <a:ext cx="1054607" cy="541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1693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623" y="3913554"/>
            <a:ext cx="9142728" cy="553998"/>
          </a:xfrm>
          <a:prstGeom prst="rect">
            <a:avLst/>
          </a:prstGeom>
          <a:noFill/>
        </p:spPr>
        <p:txBody>
          <a:bodyPr wrap="square" rtlCol="0">
            <a:spAutoFit/>
          </a:bodyPr>
          <a:lstStyle/>
          <a:p>
            <a:pPr>
              <a:buAutoNum type="arabicPeriod"/>
            </a:pPr>
            <a:r>
              <a:rPr lang="nl-BE" sz="600" dirty="0"/>
              <a:t> SmPC </a:t>
            </a:r>
            <a:r>
              <a:rPr lang="nl-BE" sz="600" dirty="0" err="1"/>
              <a:t>Symbicort</a:t>
            </a:r>
            <a:r>
              <a:rPr lang="nl-BE" sz="600" dirty="0"/>
              <a:t> Turbohaler (160/4,5) &amp; (320/9), </a:t>
            </a:r>
            <a:r>
              <a:rPr lang="nl-BE" sz="600" dirty="0" err="1"/>
              <a:t>latest</a:t>
            </a:r>
            <a:r>
              <a:rPr lang="nl-BE" sz="600" dirty="0"/>
              <a:t> </a:t>
            </a:r>
            <a:r>
              <a:rPr lang="nl-BE" sz="600" dirty="0" err="1"/>
              <a:t>edition</a:t>
            </a:r>
            <a:endParaRPr lang="nl-BE" sz="600" dirty="0"/>
          </a:p>
          <a:p>
            <a:pPr>
              <a:buAutoNum type="arabicPeriod"/>
            </a:pPr>
            <a:r>
              <a:rPr lang="nl-BE" sz="600" dirty="0"/>
              <a:t> SmPC Symbicort aerosol (160/4,5), latest edition</a:t>
            </a:r>
          </a:p>
          <a:p>
            <a:pPr>
              <a:buAutoNum type="arabicPeriod"/>
            </a:pPr>
            <a:r>
              <a:rPr lang="nl-BE" sz="600" dirty="0"/>
              <a:t> Partridge et al., Ther Adv Respir Dis. 2009; 180: 741-50</a:t>
            </a:r>
          </a:p>
          <a:p>
            <a:pPr>
              <a:buAutoNum type="arabicPeriod"/>
            </a:pPr>
            <a:r>
              <a:rPr lang="nl-BE" sz="600" dirty="0"/>
              <a:t>  Data of File: Symbicort (bud/for) CDLM individual activity variable, April 2017, REF 5449</a:t>
            </a:r>
          </a:p>
          <a:p>
            <a:r>
              <a:rPr lang="en-US" sz="600" dirty="0"/>
              <a:t>*** p=NS, **** p &lt;0.02</a:t>
            </a:r>
            <a:endParaRPr lang="en-GB" sz="600" dirty="0"/>
          </a:p>
        </p:txBody>
      </p:sp>
      <p:sp>
        <p:nvSpPr>
          <p:cNvPr id="2" name="Title 1"/>
          <p:cNvSpPr>
            <a:spLocks noGrp="1"/>
          </p:cNvSpPr>
          <p:nvPr>
            <p:ph type="title"/>
          </p:nvPr>
        </p:nvSpPr>
        <p:spPr>
          <a:xfrm>
            <a:off x="237060" y="525001"/>
            <a:ext cx="8633401" cy="504000"/>
          </a:xfrm>
        </p:spPr>
        <p:txBody>
          <a:bodyPr/>
          <a:lstStyle/>
          <a:p>
            <a:r>
              <a:rPr lang="en-GB" dirty="0" err="1">
                <a:solidFill>
                  <a:srgbClr val="CB0112"/>
                </a:solidFill>
                <a:ea typeface="+mn-ea"/>
              </a:rPr>
              <a:t>Symbicort</a:t>
            </a:r>
            <a:r>
              <a:rPr lang="en-GB" dirty="0">
                <a:solidFill>
                  <a:srgbClr val="CB0112"/>
                </a:solidFill>
                <a:ea typeface="+mn-ea"/>
              </a:rPr>
              <a:t> in COPD: Exacerbation reduction &amp; rapid symptom relief</a:t>
            </a:r>
            <a:r>
              <a:rPr lang="en-GB" baseline="30000" dirty="0">
                <a:solidFill>
                  <a:srgbClr val="CB0112"/>
                </a:solidFill>
                <a:ea typeface="+mn-ea"/>
              </a:rPr>
              <a:t>1,2</a:t>
            </a:r>
            <a:r>
              <a:rPr lang="en-GB" dirty="0">
                <a:solidFill>
                  <a:srgbClr val="CB0112"/>
                </a:solidFill>
                <a:ea typeface="+mn-ea"/>
              </a:rPr>
              <a:t/>
            </a:r>
            <a:br>
              <a:rPr lang="en-GB" dirty="0">
                <a:solidFill>
                  <a:srgbClr val="CB0112"/>
                </a:solidFill>
                <a:ea typeface="+mn-ea"/>
              </a:rPr>
            </a:br>
            <a:endParaRPr lang="en-GB" dirty="0">
              <a:solidFill>
                <a:srgbClr val="CB0112"/>
              </a:solidFill>
              <a:ea typeface="+mn-ea"/>
            </a:endParaRPr>
          </a:p>
        </p:txBody>
      </p:sp>
      <p:sp>
        <p:nvSpPr>
          <p:cNvPr id="4" name="Slide Number Placeholder 3"/>
          <p:cNvSpPr>
            <a:spLocks noGrp="1"/>
          </p:cNvSpPr>
          <p:nvPr>
            <p:ph type="sldNum" sz="quarter" idx="4"/>
          </p:nvPr>
        </p:nvSpPr>
        <p:spPr/>
        <p:txBody>
          <a:bodyPr/>
          <a:lstStyle/>
          <a:p>
            <a:fld id="{3C4F54F3-C349-4609-AFEE-01462D5C7942}" type="slidenum">
              <a:rPr lang="en-GB" smtClean="0"/>
              <a:pPr/>
              <a:t>33</a:t>
            </a:fld>
            <a:endParaRPr lang="en-GB" dirty="0"/>
          </a:p>
        </p:txBody>
      </p:sp>
      <p:pic>
        <p:nvPicPr>
          <p:cNvPr id="10" name="Picture 9" descr="spiraal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705" y="4708259"/>
            <a:ext cx="184418" cy="181241"/>
          </a:xfrm>
          <a:prstGeom prst="rect">
            <a:avLst/>
          </a:prstGeom>
        </p:spPr>
      </p:pic>
      <p:sp>
        <p:nvSpPr>
          <p:cNvPr id="13"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BD0010"/>
          </a:solidFill>
          <a:ln>
            <a:solidFill>
              <a:srgbClr val="BD001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58227" y="180550"/>
            <a:ext cx="1382190" cy="230832"/>
          </a:xfrm>
          <a:prstGeom prst="rect">
            <a:avLst/>
          </a:prstGeom>
          <a:noFill/>
        </p:spPr>
        <p:txBody>
          <a:bodyPr wrap="square" rtlCol="0">
            <a:spAutoFit/>
          </a:bodyPr>
          <a:lstStyle/>
          <a:p>
            <a:r>
              <a:rPr lang="en-US" sz="900" dirty="0">
                <a:solidFill>
                  <a:srgbClr val="FFFFFF"/>
                </a:solidFill>
              </a:rPr>
              <a:t>SYMBICORT</a:t>
            </a:r>
          </a:p>
        </p:txBody>
      </p:sp>
      <p:pic>
        <p:nvPicPr>
          <p:cNvPr id="12" name="Picture 11" descr="slide32_edi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139" y="880533"/>
            <a:ext cx="6159500" cy="2936577"/>
          </a:xfrm>
          <a:prstGeom prst="rect">
            <a:avLst/>
          </a:prstGeom>
        </p:spPr>
      </p:pic>
      <p:pic>
        <p:nvPicPr>
          <p:cNvPr id="16" name="Picture 15"/>
          <p:cNvPicPr/>
          <p:nvPr/>
        </p:nvPicPr>
        <p:blipFill rotWithShape="1">
          <a:blip r:embed="rId4"/>
          <a:srcRect l="30417" t="48304" r="61685" b="45361"/>
          <a:stretch/>
        </p:blipFill>
        <p:spPr bwMode="auto">
          <a:xfrm>
            <a:off x="8089393" y="27417"/>
            <a:ext cx="1054607" cy="541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1009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26" y="255508"/>
            <a:ext cx="6692805" cy="1815882"/>
          </a:xfrm>
          <a:prstGeom prst="rect">
            <a:avLst/>
          </a:prstGeom>
        </p:spPr>
        <p:txBody>
          <a:bodyPr wrap="square">
            <a:spAutoFit/>
          </a:bodyPr>
          <a:lstStyle/>
          <a:p>
            <a:r>
              <a:rPr lang="nl-BE" sz="2000" b="1" dirty="0">
                <a:solidFill>
                  <a:schemeClr val="tx2"/>
                </a:solidFill>
              </a:rPr>
              <a:t>Want to be informed about </a:t>
            </a:r>
          </a:p>
          <a:p>
            <a:r>
              <a:rPr lang="nl-BE" sz="2000" b="1" dirty="0">
                <a:solidFill>
                  <a:schemeClr val="tx2"/>
                </a:solidFill>
              </a:rPr>
              <a:t>the latest scientific publications?</a:t>
            </a:r>
          </a:p>
          <a:p>
            <a:endParaRPr lang="nl-BE" dirty="0"/>
          </a:p>
          <a:p>
            <a:pPr marL="1793875"/>
            <a:r>
              <a:rPr lang="nl-BE" sz="1600" b="1" i="1" dirty="0"/>
              <a:t>Subscribe to AZ Publication Summary</a:t>
            </a:r>
          </a:p>
          <a:p>
            <a:endParaRPr lang="nl-BE" sz="1600" b="1" dirty="0"/>
          </a:p>
          <a:p>
            <a:endParaRPr lang="en-GB" b="1" dirty="0"/>
          </a:p>
        </p:txBody>
      </p:sp>
      <p:sp>
        <p:nvSpPr>
          <p:cNvPr id="5" name="Slide Number Placeholder 4"/>
          <p:cNvSpPr>
            <a:spLocks noGrp="1"/>
          </p:cNvSpPr>
          <p:nvPr>
            <p:ph type="sldNum" sz="quarter" idx="10"/>
          </p:nvPr>
        </p:nvSpPr>
        <p:spPr/>
        <p:txBody>
          <a:bodyPr/>
          <a:lstStyle/>
          <a:p>
            <a:fld id="{3C4F54F3-C349-4609-AFEE-01462D5C7942}" type="slidenum">
              <a:rPr lang="en-GB" smtClean="0"/>
              <a:pPr/>
              <a:t>34</a:t>
            </a:fld>
            <a:endParaRPr lang="en-GB" dirty="0"/>
          </a:p>
        </p:txBody>
      </p:sp>
      <p:sp>
        <p:nvSpPr>
          <p:cNvPr id="7" name="Rectangle 6"/>
          <p:cNvSpPr/>
          <p:nvPr/>
        </p:nvSpPr>
        <p:spPr>
          <a:xfrm>
            <a:off x="601862" y="2766597"/>
            <a:ext cx="3504689" cy="553998"/>
          </a:xfrm>
          <a:prstGeom prst="rect">
            <a:avLst/>
          </a:prstGeom>
        </p:spPr>
        <p:txBody>
          <a:bodyPr wrap="square">
            <a:spAutoFit/>
          </a:bodyPr>
          <a:lstStyle/>
          <a:p>
            <a:pPr defTabSz="-1284288"/>
            <a:r>
              <a:rPr lang="en-US" dirty="0"/>
              <a:t>Ask your rep </a:t>
            </a:r>
            <a:br>
              <a:rPr lang="en-US" dirty="0"/>
            </a:br>
            <a:r>
              <a:rPr lang="en-US" sz="1200" dirty="0"/>
              <a:t>for more information</a:t>
            </a:r>
            <a:endParaRPr lang="nl-BE" sz="1200" b="1" i="1" dirty="0"/>
          </a:p>
        </p:txBody>
      </p:sp>
      <p:sp>
        <p:nvSpPr>
          <p:cNvPr id="13" name="TextBox 12"/>
          <p:cNvSpPr txBox="1"/>
          <p:nvPr/>
        </p:nvSpPr>
        <p:spPr>
          <a:xfrm rot="16200000">
            <a:off x="7822098" y="2906361"/>
            <a:ext cx="2465430" cy="215444"/>
          </a:xfrm>
          <a:prstGeom prst="rect">
            <a:avLst/>
          </a:prstGeom>
          <a:noFill/>
        </p:spPr>
        <p:txBody>
          <a:bodyPr wrap="square" rtlCol="0">
            <a:spAutoFit/>
          </a:bodyPr>
          <a:lstStyle/>
          <a:p>
            <a:r>
              <a:rPr lang="en-US" sz="800" dirty="0"/>
              <a:t>NS ID XL-0090-RD08/2017-VA</a:t>
            </a:r>
            <a:endParaRPr lang="en-US" sz="800"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24" t="37689" r="33366" b="16230"/>
          <a:stretch/>
        </p:blipFill>
        <p:spPr bwMode="auto">
          <a:xfrm>
            <a:off x="2432780" y="1503760"/>
            <a:ext cx="3577875" cy="27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44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nl-BE" sz="1200" dirty="0">
                <a:solidFill>
                  <a:schemeClr val="tx1">
                    <a:lumMod val="75000"/>
                    <a:lumOff val="25000"/>
                  </a:schemeClr>
                </a:solidFill>
              </a:rPr>
              <a:t>Prevalence of ACO diagnosed according to different criteria </a:t>
            </a:r>
            <a:r>
              <a:rPr lang="en-US" sz="1200" dirty="0">
                <a:solidFill>
                  <a:schemeClr val="tx1">
                    <a:lumMod val="75000"/>
                    <a:lumOff val="25000"/>
                  </a:schemeClr>
                </a:solidFill>
              </a:rPr>
              <a:t>(within COPD population)</a:t>
            </a:r>
            <a:endParaRPr lang="nl-BE" sz="1200" dirty="0">
              <a:solidFill>
                <a:schemeClr val="tx1">
                  <a:lumMod val="75000"/>
                  <a:lumOff val="25000"/>
                </a:schemeClr>
              </a:solidFill>
            </a:endParaRPr>
          </a:p>
          <a:p>
            <a:r>
              <a:rPr lang="nl-BE" sz="1100" i="1" dirty="0"/>
              <a:t/>
            </a:r>
            <a:br>
              <a:rPr lang="nl-BE" sz="1100" i="1" dirty="0"/>
            </a:br>
            <a:endParaRPr lang="en-GB" sz="1100" i="1" dirty="0"/>
          </a:p>
        </p:txBody>
      </p:sp>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5942" y="4274106"/>
            <a:ext cx="8679366" cy="184666"/>
          </a:xfrm>
          <a:prstGeom prst="rect">
            <a:avLst/>
          </a:prstGeom>
          <a:noFill/>
        </p:spPr>
        <p:txBody>
          <a:bodyPr wrap="square" rtlCol="0">
            <a:spAutoFit/>
          </a:bodyPr>
          <a:lstStyle/>
          <a:p>
            <a:pPr marL="228600" indent="-228600">
              <a:buAutoNum type="arabicPeriod"/>
            </a:pPr>
            <a:r>
              <a:rPr lang="nl-BE" sz="600" dirty="0" err="1"/>
              <a:t>Yong</a:t>
            </a:r>
            <a:r>
              <a:rPr lang="nl-BE" sz="600" dirty="0"/>
              <a:t> </a:t>
            </a:r>
            <a:r>
              <a:rPr lang="nl-BE" sz="600" dirty="0" err="1"/>
              <a:t>Suk</a:t>
            </a:r>
            <a:r>
              <a:rPr lang="nl-BE" sz="600" dirty="0"/>
              <a:t> et al., Ann </a:t>
            </a:r>
            <a:r>
              <a:rPr lang="nl-BE" sz="600" dirty="0" err="1"/>
              <a:t>Allergy</a:t>
            </a:r>
            <a:r>
              <a:rPr lang="nl-BE" sz="600" dirty="0"/>
              <a:t> </a:t>
            </a:r>
            <a:r>
              <a:rPr lang="nl-BE" sz="600" dirty="0" err="1"/>
              <a:t>Asthma</a:t>
            </a:r>
            <a:r>
              <a:rPr lang="nl-BE" sz="600" dirty="0"/>
              <a:t> </a:t>
            </a:r>
            <a:r>
              <a:rPr lang="nl-BE" sz="600" dirty="0" err="1"/>
              <a:t>Immunol</a:t>
            </a:r>
            <a:r>
              <a:rPr lang="nl-BE" sz="600" dirty="0"/>
              <a:t>. 2017; 118: 696-703 </a:t>
            </a:r>
          </a:p>
        </p:txBody>
      </p:sp>
      <p:sp>
        <p:nvSpPr>
          <p:cNvPr id="2" name="Title 1"/>
          <p:cNvSpPr>
            <a:spLocks noGrp="1"/>
          </p:cNvSpPr>
          <p:nvPr>
            <p:ph type="title"/>
          </p:nvPr>
        </p:nvSpPr>
        <p:spPr/>
        <p:txBody>
          <a:bodyPr/>
          <a:lstStyle/>
          <a:p>
            <a:r>
              <a:rPr lang="en-GB" noProof="0" dirty="0"/>
              <a:t>Prevalence of ACO varies widely</a:t>
            </a:r>
            <a:r>
              <a:rPr lang="en-GB" baseline="30000" noProof="0" dirty="0"/>
              <a:t>1</a:t>
            </a:r>
          </a:p>
        </p:txBody>
      </p:sp>
      <p:sp>
        <p:nvSpPr>
          <p:cNvPr id="6" name="Slide Number Placeholder 5"/>
          <p:cNvSpPr>
            <a:spLocks noGrp="1"/>
          </p:cNvSpPr>
          <p:nvPr>
            <p:ph type="sldNum" sz="quarter" idx="4"/>
          </p:nvPr>
        </p:nvSpPr>
        <p:spPr/>
        <p:txBody>
          <a:bodyPr/>
          <a:lstStyle/>
          <a:p>
            <a:fld id="{3C4F54F3-C349-4609-AFEE-01462D5C7942}" type="slidenum">
              <a:rPr lang="en-GB" smtClean="0"/>
              <a:pPr/>
              <a:t>4</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graphicFrame>
        <p:nvGraphicFramePr>
          <p:cNvPr id="12" name="Grafiek 11"/>
          <p:cNvGraphicFramePr/>
          <p:nvPr>
            <p:extLst>
              <p:ext uri="{D42A27DB-BD31-4B8C-83A1-F6EECF244321}">
                <p14:modId xmlns:p14="http://schemas.microsoft.com/office/powerpoint/2010/main" val="1774797340"/>
              </p:ext>
            </p:extLst>
          </p:nvPr>
        </p:nvGraphicFramePr>
        <p:xfrm>
          <a:off x="1467985" y="1497920"/>
          <a:ext cx="7049075" cy="261853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421" y="4708259"/>
            <a:ext cx="184418" cy="181241"/>
          </a:xfrm>
          <a:prstGeom prst="rect">
            <a:avLst/>
          </a:prstGeom>
        </p:spPr>
      </p:pic>
      <p:sp>
        <p:nvSpPr>
          <p:cNvPr id="3" name="TextBox 2"/>
          <p:cNvSpPr txBox="1"/>
          <p:nvPr/>
        </p:nvSpPr>
        <p:spPr>
          <a:xfrm rot="16200000">
            <a:off x="1040088" y="2574619"/>
            <a:ext cx="1205575" cy="276999"/>
          </a:xfrm>
          <a:prstGeom prst="rect">
            <a:avLst/>
          </a:prstGeom>
          <a:noFill/>
        </p:spPr>
        <p:txBody>
          <a:bodyPr wrap="square" rtlCol="0">
            <a:spAutoFit/>
          </a:bodyPr>
          <a:lstStyle/>
          <a:p>
            <a:r>
              <a:rPr lang="nl-BE" sz="1200" dirty="0">
                <a:latin typeface="Arial" pitchFamily="34" charset="0"/>
                <a:cs typeface="Arial" pitchFamily="34" charset="0"/>
              </a:rPr>
              <a:t>Patients,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39727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768956" y="4281106"/>
            <a:ext cx="1214901" cy="184666"/>
          </a:xfrm>
          <a:prstGeom prst="rect">
            <a:avLst/>
          </a:prstGeom>
          <a:noFill/>
        </p:spPr>
        <p:txBody>
          <a:bodyPr wrap="square" rtlCol="0">
            <a:spAutoFit/>
          </a:bodyPr>
          <a:lstStyle/>
          <a:p>
            <a:pPr marL="228600" indent="-228600">
              <a:buAutoNum type="arabicPeriod"/>
            </a:pPr>
            <a:r>
              <a:rPr lang="nl-BE" sz="600" dirty="0"/>
              <a:t>GOLD, 2017</a:t>
            </a:r>
          </a:p>
        </p:txBody>
      </p:sp>
      <p:sp>
        <p:nvSpPr>
          <p:cNvPr id="2" name="Title 1"/>
          <p:cNvSpPr>
            <a:spLocks noGrp="1"/>
          </p:cNvSpPr>
          <p:nvPr>
            <p:ph type="title"/>
          </p:nvPr>
        </p:nvSpPr>
        <p:spPr/>
        <p:txBody>
          <a:bodyPr/>
          <a:lstStyle/>
          <a:p>
            <a:r>
              <a:rPr lang="nl-BE" dirty="0"/>
              <a:t>COPD </a:t>
            </a:r>
            <a:r>
              <a:rPr lang="nl-BE" dirty="0" err="1"/>
              <a:t>patients</a:t>
            </a:r>
            <a:r>
              <a:rPr lang="nl-BE" dirty="0"/>
              <a:t> </a:t>
            </a:r>
            <a:r>
              <a:rPr lang="nl-BE" dirty="0" err="1"/>
              <a:t>with</a:t>
            </a:r>
            <a:r>
              <a:rPr lang="nl-BE" dirty="0"/>
              <a:t> </a:t>
            </a:r>
            <a:r>
              <a:rPr lang="nl-BE" dirty="0" err="1"/>
              <a:t>asthma</a:t>
            </a:r>
            <a:r>
              <a:rPr lang="nl-BE" dirty="0"/>
              <a:t> features </a:t>
            </a:r>
            <a:r>
              <a:rPr lang="nl-BE" dirty="0" err="1"/>
              <a:t>require</a:t>
            </a:r>
            <a:r>
              <a:rPr lang="nl-BE" dirty="0"/>
              <a:t> ICS treatment</a:t>
            </a:r>
            <a:r>
              <a:rPr lang="nl-BE" baseline="30000" dirty="0"/>
              <a:t>1</a:t>
            </a:r>
            <a:endParaRPr lang="en-GB" baseline="300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5</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956" y="2985368"/>
            <a:ext cx="1214901" cy="121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eperen 15"/>
          <p:cNvGrpSpPr/>
          <p:nvPr/>
        </p:nvGrpSpPr>
        <p:grpSpPr>
          <a:xfrm>
            <a:off x="696274" y="1308099"/>
            <a:ext cx="3595649" cy="3055505"/>
            <a:chOff x="1176722" y="1647484"/>
            <a:chExt cx="4270997" cy="3629401"/>
          </a:xfrm>
        </p:grpSpPr>
        <p:pic>
          <p:nvPicPr>
            <p:cNvPr id="13" name="Picture 2"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58"/>
            <a:stretch/>
          </p:blipFill>
          <p:spPr bwMode="auto">
            <a:xfrm>
              <a:off x="1176722" y="1647484"/>
              <a:ext cx="4270997" cy="36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vak 13"/>
            <p:cNvSpPr txBox="1"/>
            <p:nvPr/>
          </p:nvSpPr>
          <p:spPr>
            <a:xfrm>
              <a:off x="2436748" y="2185261"/>
              <a:ext cx="624167" cy="185980"/>
            </a:xfrm>
            <a:prstGeom prst="rect">
              <a:avLst/>
            </a:prstGeom>
            <a:solidFill>
              <a:srgbClr val="FFFC00"/>
            </a:solidFill>
            <a:ln>
              <a:solidFill>
                <a:schemeClr val="tx1"/>
              </a:solidFill>
            </a:ln>
          </p:spPr>
          <p:txBody>
            <a:bodyPr wrap="square" lIns="0" tIns="0" rIns="0" bIns="0" rtlCol="0" anchor="ctr">
              <a:noAutofit/>
            </a:bodyPr>
            <a:lstStyle>
              <a:defPPr>
                <a:defRPr lang="en-US"/>
              </a:defPPr>
              <a:lvl1pPr algn="ctr">
                <a:defRPr sz="700"/>
              </a:lvl1pPr>
            </a:lstStyle>
            <a:p>
              <a:r>
                <a:rPr lang="nl-NL" sz="600" dirty="0"/>
                <a:t>LABA + ICS</a:t>
              </a:r>
            </a:p>
          </p:txBody>
        </p:sp>
        <p:sp>
          <p:nvSpPr>
            <p:cNvPr id="15" name="Tekstvak 14"/>
            <p:cNvSpPr txBox="1"/>
            <p:nvPr/>
          </p:nvSpPr>
          <p:spPr>
            <a:xfrm>
              <a:off x="4846180" y="3200399"/>
              <a:ext cx="507865" cy="147233"/>
            </a:xfrm>
            <a:prstGeom prst="rect">
              <a:avLst/>
            </a:prstGeom>
            <a:solidFill>
              <a:srgbClr val="FFFC00"/>
            </a:solidFill>
            <a:ln>
              <a:solidFill>
                <a:schemeClr val="tx1"/>
              </a:solidFill>
            </a:ln>
          </p:spPr>
          <p:txBody>
            <a:bodyPr wrap="square" lIns="0" tIns="0" rIns="0" bIns="0" rtlCol="0" anchor="ctr">
              <a:noAutofit/>
            </a:bodyPr>
            <a:lstStyle/>
            <a:p>
              <a:pPr algn="ctr"/>
              <a:r>
                <a:rPr lang="nl-NL" sz="500" dirty="0"/>
                <a:t>LABA + ICS</a:t>
              </a:r>
            </a:p>
          </p:txBody>
        </p:sp>
      </p:grpSp>
      <p:sp>
        <p:nvSpPr>
          <p:cNvPr id="17" name="Rechthoekige toelichting 16"/>
          <p:cNvSpPr/>
          <p:nvPr/>
        </p:nvSpPr>
        <p:spPr>
          <a:xfrm>
            <a:off x="4291923" y="1524336"/>
            <a:ext cx="3549914" cy="905024"/>
          </a:xfrm>
          <a:prstGeom prst="wedgeRectCallout">
            <a:avLst>
              <a:gd name="adj1" fmla="val -53306"/>
              <a:gd name="adj2" fmla="val 8226"/>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5077094" y="1710542"/>
            <a:ext cx="2355742" cy="165053"/>
          </a:xfrm>
          <a:prstGeom prst="rect">
            <a:avLst/>
          </a:prstGeom>
          <a:solidFill>
            <a:srgbClr val="F6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4392585" y="1862942"/>
            <a:ext cx="2583051" cy="169225"/>
          </a:xfrm>
          <a:prstGeom prst="rect">
            <a:avLst/>
          </a:prstGeom>
          <a:solidFill>
            <a:srgbClr val="F6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4323722" y="1524336"/>
            <a:ext cx="3592611" cy="861774"/>
          </a:xfrm>
          <a:prstGeom prst="rect">
            <a:avLst/>
          </a:prstGeom>
          <a:noFill/>
        </p:spPr>
        <p:txBody>
          <a:bodyPr wrap="square" rtlCol="0">
            <a:spAutoFit/>
          </a:bodyPr>
          <a:lstStyle/>
          <a:p>
            <a:r>
              <a:rPr lang="en-GB" sz="1000" i="1" dirty="0"/>
              <a:t>In some patients initial therapy with LABA/ICS may be the first choice. These patients may have a history and/or findings suggestive of asthma-COPD overlap. High blood eosinophil counts may also be considered as a parameter to support the use of </a:t>
            </a:r>
            <a:r>
              <a:rPr lang="en-GB" sz="1000" i="1" dirty="0" smtClean="0"/>
              <a:t>ICS</a:t>
            </a:r>
            <a:r>
              <a:rPr lang="en-GB" sz="1000" i="1" dirty="0"/>
              <a:t>, although this is still under debate. </a:t>
            </a:r>
          </a:p>
        </p:txBody>
      </p:sp>
      <p:pic>
        <p:nvPicPr>
          <p:cNvPr id="20" name="Picture 19"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421" y="4708259"/>
            <a:ext cx="184418" cy="181241"/>
          </a:xfrm>
          <a:prstGeom prst="rect">
            <a:avLst/>
          </a:prstGeom>
        </p:spPr>
      </p:pic>
      <p:sp>
        <p:nvSpPr>
          <p:cNvPr id="3" name="Rectangle 2"/>
          <p:cNvSpPr/>
          <p:nvPr/>
        </p:nvSpPr>
        <p:spPr>
          <a:xfrm>
            <a:off x="253691" y="850726"/>
            <a:ext cx="8489950" cy="430887"/>
          </a:xfrm>
          <a:prstGeom prst="rect">
            <a:avLst/>
          </a:prstGeom>
        </p:spPr>
        <p:txBody>
          <a:bodyPr wrap="square">
            <a:spAutoFit/>
          </a:bodyPr>
          <a:lstStyle/>
          <a:p>
            <a:r>
              <a:rPr lang="en-US" sz="1200" dirty="0">
                <a:solidFill>
                  <a:schemeClr val="tx1">
                    <a:lumMod val="75000"/>
                    <a:lumOff val="25000"/>
                  </a:schemeClr>
                </a:solidFill>
                <a:latin typeface="Arial" pitchFamily="34" charset="0"/>
                <a:cs typeface="Arial" pitchFamily="34" charset="0"/>
              </a:rPr>
              <a:t>Pharmacologic treatment algorithms by GOLD Grade</a:t>
            </a:r>
            <a:r>
              <a:rPr lang="en-US" sz="1400" dirty="0">
                <a:latin typeface="Arial" pitchFamily="34" charset="0"/>
                <a:cs typeface="Arial" pitchFamily="34" charset="0"/>
              </a:rPr>
              <a:t/>
            </a:r>
            <a:br>
              <a:rPr lang="en-US" sz="1400" dirty="0">
                <a:latin typeface="Arial" pitchFamily="34" charset="0"/>
                <a:cs typeface="Arial" pitchFamily="34" charset="0"/>
              </a:rPr>
            </a:br>
            <a:r>
              <a:rPr lang="en-US" sz="1000" dirty="0">
                <a:solidFill>
                  <a:schemeClr val="tx1">
                    <a:lumMod val="75000"/>
                    <a:lumOff val="25000"/>
                  </a:schemeClr>
                </a:solidFill>
                <a:latin typeface="Arial" pitchFamily="34" charset="0"/>
                <a:cs typeface="Arial" pitchFamily="34" charset="0"/>
              </a:rPr>
              <a:t>(Highlighted boxes and arrows indicate preferred treatment pathways) </a:t>
            </a:r>
          </a:p>
        </p:txBody>
      </p:sp>
    </p:spTree>
    <p:extLst>
      <p:ext uri="{BB962C8B-B14F-4D97-AF65-F5344CB8AC3E}">
        <p14:creationId xmlns:p14="http://schemas.microsoft.com/office/powerpoint/2010/main" val="2853978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921056" y="4272023"/>
            <a:ext cx="1125658" cy="184666"/>
          </a:xfrm>
          <a:prstGeom prst="rect">
            <a:avLst/>
          </a:prstGeom>
          <a:noFill/>
        </p:spPr>
        <p:txBody>
          <a:bodyPr wrap="square" rtlCol="0">
            <a:spAutoFit/>
          </a:bodyPr>
          <a:lstStyle/>
          <a:p>
            <a:pPr marL="228600" indent="-228600">
              <a:buAutoNum type="arabicPeriod"/>
            </a:pPr>
            <a:r>
              <a:rPr lang="nl-BE" sz="600" dirty="0"/>
              <a:t>GINA, 2017</a:t>
            </a:r>
          </a:p>
        </p:txBody>
      </p:sp>
      <p:sp>
        <p:nvSpPr>
          <p:cNvPr id="2" name="Title 1"/>
          <p:cNvSpPr>
            <a:spLocks noGrp="1"/>
          </p:cNvSpPr>
          <p:nvPr>
            <p:ph type="title"/>
          </p:nvPr>
        </p:nvSpPr>
        <p:spPr/>
        <p:txBody>
          <a:bodyPr/>
          <a:lstStyle/>
          <a:p>
            <a:r>
              <a:rPr lang="nl-BE" dirty="0" err="1"/>
              <a:t>Recommendations</a:t>
            </a:r>
            <a:r>
              <a:rPr lang="nl-BE" dirty="0"/>
              <a:t> on </a:t>
            </a:r>
            <a:r>
              <a:rPr lang="nl-BE" dirty="0" err="1"/>
              <a:t>the</a:t>
            </a:r>
            <a:r>
              <a:rPr lang="nl-BE" dirty="0"/>
              <a:t> diagnosis of ACO are diffuse </a:t>
            </a:r>
            <a:r>
              <a:rPr lang="nl-BE" dirty="0" err="1"/>
              <a:t>and</a:t>
            </a:r>
            <a:r>
              <a:rPr lang="nl-BE" dirty="0"/>
              <a:t> inconsistent</a:t>
            </a:r>
            <a:r>
              <a:rPr lang="nl-BE" baseline="30000" dirty="0"/>
              <a:t>1</a:t>
            </a:r>
            <a:r>
              <a:rPr lang="nl-BE" dirty="0"/>
              <a:t> </a:t>
            </a:r>
            <a:endParaRPr lang="en-GB" baseline="300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6</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pic>
        <p:nvPicPr>
          <p:cNvPr id="13" name="Picture 12"/>
          <p:cNvPicPr>
            <a:picLocks noChangeAspect="1"/>
          </p:cNvPicPr>
          <p:nvPr/>
        </p:nvPicPr>
        <p:blipFill rotWithShape="1">
          <a:blip r:embed="rId2"/>
          <a:srcRect r="1762"/>
          <a:stretch/>
        </p:blipFill>
        <p:spPr>
          <a:xfrm>
            <a:off x="810638" y="2716819"/>
            <a:ext cx="6545953" cy="1348035"/>
          </a:xfrm>
          <a:prstGeom prst="rect">
            <a:avLst/>
          </a:prstGeom>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251" y="2981945"/>
            <a:ext cx="1278450" cy="13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4" name="Picture 13"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421" y="4708259"/>
            <a:ext cx="184418" cy="181241"/>
          </a:xfrm>
          <a:prstGeom prst="rect">
            <a:avLst/>
          </a:prstGeom>
        </p:spPr>
      </p:pic>
      <p:sp>
        <p:nvSpPr>
          <p:cNvPr id="15" name="Rechthoekige toelichting 16"/>
          <p:cNvSpPr/>
          <p:nvPr/>
        </p:nvSpPr>
        <p:spPr>
          <a:xfrm>
            <a:off x="801232" y="1071034"/>
            <a:ext cx="6682358" cy="1299635"/>
          </a:xfrm>
          <a:prstGeom prst="wedgeRectCallout">
            <a:avLst>
              <a:gd name="adj1" fmla="val -56966"/>
              <a:gd name="adj2" fmla="val 2435"/>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Picture 2" descr="slide6_edited.png"/>
          <p:cNvPicPr>
            <a:picLocks noChangeAspect="1"/>
          </p:cNvPicPr>
          <p:nvPr/>
        </p:nvPicPr>
        <p:blipFill rotWithShape="1">
          <a:blip r:embed="rId5">
            <a:alphaModFix/>
            <a:extLst>
              <a:ext uri="{28A0092B-C50C-407E-A947-70E740481C1C}">
                <a14:useLocalDpi xmlns:a14="http://schemas.microsoft.com/office/drawing/2010/main" val="0"/>
              </a:ext>
            </a:extLst>
          </a:blip>
          <a:srcRect t="-1" r="599" b="5286"/>
          <a:stretch/>
        </p:blipFill>
        <p:spPr>
          <a:xfrm>
            <a:off x="810638" y="1071035"/>
            <a:ext cx="6672951" cy="1214967"/>
          </a:xfrm>
          <a:prstGeom prst="rect">
            <a:avLst/>
          </a:prstGeom>
        </p:spPr>
      </p:pic>
      <p:sp>
        <p:nvSpPr>
          <p:cNvPr id="7" name="Curved Up Arrow 6"/>
          <p:cNvSpPr/>
          <p:nvPr/>
        </p:nvSpPr>
        <p:spPr>
          <a:xfrm rot="5400000">
            <a:off x="258227" y="2441759"/>
            <a:ext cx="635071" cy="323557"/>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6205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indent="-285750">
              <a:buClr>
                <a:schemeClr val="bg2"/>
              </a:buClr>
              <a:buSzPct val="100000"/>
              <a:buBlip>
                <a:blip r:embed="rId2"/>
              </a:buBlip>
            </a:pPr>
            <a:r>
              <a:rPr lang="en-GB" dirty="0"/>
              <a:t>A diagnosis of asthma or COPD is often proposed after a first visit, while ACO is rarely diagnosed at this time because longitudinal follow-up is needed.</a:t>
            </a:r>
          </a:p>
          <a:p>
            <a:pPr>
              <a:buClr>
                <a:schemeClr val="bg2"/>
              </a:buClr>
              <a:buSzPct val="100000"/>
            </a:pPr>
            <a:endParaRPr lang="en-GB" dirty="0"/>
          </a:p>
          <a:p>
            <a:pPr marL="285750" indent="-285750">
              <a:buClr>
                <a:schemeClr val="bg2"/>
              </a:buClr>
              <a:buSzPct val="100000"/>
              <a:buBlip>
                <a:blip r:embed="rId2"/>
              </a:buBlip>
            </a:pPr>
            <a:r>
              <a:rPr lang="en-GB" dirty="0"/>
              <a:t>Therefore, criteria were assessed that could be considered for diagnosing ACO either in an asthma patient or in a COPD </a:t>
            </a:r>
            <a:r>
              <a:rPr lang="en-GB" dirty="0" smtClean="0"/>
              <a:t>patient.</a:t>
            </a:r>
          </a:p>
          <a:p>
            <a:pPr>
              <a:buClr>
                <a:schemeClr val="bg2"/>
              </a:buClr>
              <a:buSzPct val="100000"/>
            </a:pPr>
            <a:endParaRPr lang="en-GB" dirty="0" smtClean="0"/>
          </a:p>
          <a:p>
            <a:pPr marL="285750" indent="-285750">
              <a:buClr>
                <a:schemeClr val="bg2"/>
              </a:buClr>
              <a:buSzPct val="100000"/>
              <a:buBlip>
                <a:blip r:embed="rId2"/>
              </a:buBlip>
            </a:pPr>
            <a:r>
              <a:rPr lang="en-US" dirty="0" smtClean="0"/>
              <a:t>This </a:t>
            </a:r>
            <a:r>
              <a:rPr lang="en-US" dirty="0"/>
              <a:t>survey </a:t>
            </a:r>
            <a:r>
              <a:rPr lang="en-US" dirty="0" smtClean="0"/>
              <a:t>aimed:</a:t>
            </a:r>
          </a:p>
          <a:p>
            <a:pPr marL="742950" lvl="1" indent="-285750">
              <a:buClr>
                <a:schemeClr val="bg2"/>
              </a:buClr>
              <a:buSzPct val="100000"/>
              <a:buBlip>
                <a:blip r:embed="rId2"/>
              </a:buBlip>
            </a:pPr>
            <a:r>
              <a:rPr lang="en-US" sz="1400" dirty="0">
                <a:latin typeface="Arial" pitchFamily="34" charset="0"/>
                <a:cs typeface="Arial" pitchFamily="34" charset="0"/>
              </a:rPr>
              <a:t>to identify consensus on criteria for diagnosing ACO </a:t>
            </a:r>
            <a:r>
              <a:rPr lang="en-US" sz="1400" dirty="0" smtClean="0">
                <a:latin typeface="Arial" pitchFamily="34" charset="0"/>
                <a:cs typeface="Arial" pitchFamily="34" charset="0"/>
              </a:rPr>
              <a:t>and</a:t>
            </a:r>
            <a:endParaRPr lang="en-US" sz="1400" dirty="0">
              <a:latin typeface="Arial" pitchFamily="34" charset="0"/>
              <a:cs typeface="Arial" pitchFamily="34" charset="0"/>
            </a:endParaRPr>
          </a:p>
          <a:p>
            <a:pPr marL="742950" lvl="1" indent="-285750">
              <a:buClr>
                <a:schemeClr val="bg2"/>
              </a:buClr>
              <a:buSzPct val="100000"/>
              <a:buBlip>
                <a:blip r:embed="rId2"/>
              </a:buBlip>
            </a:pPr>
            <a:r>
              <a:rPr lang="en-US" sz="1400" dirty="0">
                <a:latin typeface="Arial" pitchFamily="34" charset="0"/>
                <a:cs typeface="Arial" pitchFamily="34" charset="0"/>
              </a:rPr>
              <a:t>to map criteria for initiating ICS therapy in COPD patients.</a:t>
            </a:r>
            <a:endParaRPr lang="en-GB" sz="1400" dirty="0">
              <a:latin typeface="Arial" pitchFamily="34" charset="0"/>
              <a:cs typeface="Arial" pitchFamily="34" charset="0"/>
            </a:endParaRPr>
          </a:p>
        </p:txBody>
      </p:sp>
      <p:sp>
        <p:nvSpPr>
          <p:cNvPr id="11" name="TextBox 10"/>
          <p:cNvSpPr txBox="1"/>
          <p:nvPr/>
        </p:nvSpPr>
        <p:spPr>
          <a:xfrm>
            <a:off x="205312" y="4279586"/>
            <a:ext cx="9142728" cy="184666"/>
          </a:xfrm>
          <a:prstGeom prst="rect">
            <a:avLst/>
          </a:prstGeom>
          <a:noFill/>
        </p:spPr>
        <p:txBody>
          <a:bodyPr wrap="square" rtlCol="0">
            <a:spAutoFit/>
          </a:bodyPr>
          <a:lstStyle/>
          <a:p>
            <a:r>
              <a:rPr lang="nl-BE" sz="600" dirty="0"/>
              <a:t>1. </a:t>
            </a:r>
            <a:r>
              <a:rPr lang="en-GB" sz="600" dirty="0"/>
              <a:t>Cataldo et al., </a:t>
            </a:r>
            <a:r>
              <a:rPr lang="en-GB" sz="600" dirty="0" err="1"/>
              <a:t>Int</a:t>
            </a:r>
            <a:r>
              <a:rPr lang="en-GB" sz="600" dirty="0"/>
              <a:t> J of COPD. 2017: 12; 601-613</a:t>
            </a:r>
            <a:endParaRPr lang="en-GB" sz="600" dirty="0">
              <a:solidFill>
                <a:srgbClr val="000000"/>
              </a:solidFill>
              <a:latin typeface="Arial" charset="0"/>
            </a:endParaRPr>
          </a:p>
        </p:txBody>
      </p:sp>
      <p:sp>
        <p:nvSpPr>
          <p:cNvPr id="2" name="Title 1"/>
          <p:cNvSpPr>
            <a:spLocks noGrp="1"/>
          </p:cNvSpPr>
          <p:nvPr>
            <p:ph type="title"/>
          </p:nvPr>
        </p:nvSpPr>
        <p:spPr/>
        <p:txBody>
          <a:bodyPr/>
          <a:lstStyle/>
          <a:p>
            <a:r>
              <a:rPr lang="en-GB" noProof="0" dirty="0"/>
              <a:t>Study Objective</a:t>
            </a:r>
            <a:r>
              <a:rPr lang="en-GB" baseline="30000" noProof="0" dirty="0"/>
              <a:t>1</a:t>
            </a:r>
            <a:br>
              <a:rPr lang="en-GB" baseline="30000" noProof="0" dirty="0"/>
            </a:br>
            <a:endParaRPr lang="en-GB" noProof="0"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sp>
        <p:nvSpPr>
          <p:cNvPr id="4" name="Slide Number Placeholder 3"/>
          <p:cNvSpPr>
            <a:spLocks noGrp="1"/>
          </p:cNvSpPr>
          <p:nvPr>
            <p:ph type="sldNum" sz="quarter" idx="4"/>
          </p:nvPr>
        </p:nvSpPr>
        <p:spPr/>
        <p:txBody>
          <a:bodyPr/>
          <a:lstStyle/>
          <a:p>
            <a:fld id="{3C4F54F3-C349-4609-AFEE-01462D5C7942}" type="slidenum">
              <a:rPr lang="en-GB" smtClean="0"/>
              <a:pPr/>
              <a:t>7</a:t>
            </a:fld>
            <a:endParaRPr lang="en-GB" dirty="0"/>
          </a:p>
        </p:txBody>
      </p:sp>
      <p:pic>
        <p:nvPicPr>
          <p:cNvPr id="12" name="Picture 11" descr="spiraal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421" y="4708259"/>
            <a:ext cx="184418" cy="181241"/>
          </a:xfrm>
          <a:prstGeom prst="rect">
            <a:avLst/>
          </a:prstGeom>
        </p:spPr>
      </p:pic>
    </p:spTree>
    <p:extLst>
      <p:ext uri="{BB962C8B-B14F-4D97-AF65-F5344CB8AC3E}">
        <p14:creationId xmlns:p14="http://schemas.microsoft.com/office/powerpoint/2010/main" val="36140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Context</a:t>
            </a:r>
          </a:p>
          <a:p>
            <a:pPr marL="444500" lvl="0" indent="-444500">
              <a:lnSpc>
                <a:spcPct val="120000"/>
              </a:lnSpc>
              <a:buClr>
                <a:srgbClr val="F0AB00"/>
              </a:buClr>
              <a:buSzPct val="150000"/>
              <a:buBlip>
                <a:blip r:embed="rId3"/>
              </a:buBlip>
            </a:pPr>
            <a:r>
              <a:rPr lang="en-GB" sz="2400" b="1" noProof="0" dirty="0">
                <a:solidFill>
                  <a:srgbClr val="830051"/>
                </a:solidFill>
              </a:rPr>
              <a:t>Methods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2"/>
              </a:buBlip>
            </a:pPr>
            <a:r>
              <a:rPr lang="en-GB" sz="1800" noProof="0" dirty="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2"/>
              </a:buBlip>
            </a:pPr>
            <a:r>
              <a:rPr lang="en-GB" sz="1800" dirty="0" err="1">
                <a:solidFill>
                  <a:schemeClr val="tx1">
                    <a:lumMod val="50000"/>
                    <a:lumOff val="50000"/>
                  </a:schemeClr>
                </a:solidFill>
              </a:rPr>
              <a:t>Symbicort</a:t>
            </a: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8</a:t>
            </a:fld>
            <a:endParaRPr lang="en-GB" dirty="0"/>
          </a:p>
        </p:txBody>
      </p:sp>
      <p:pic>
        <p:nvPicPr>
          <p:cNvPr id="5" name="Picture 4"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964" y="4708259"/>
            <a:ext cx="184418" cy="181241"/>
          </a:xfrm>
          <a:prstGeom prst="rect">
            <a:avLst/>
          </a:prstGeom>
        </p:spPr>
      </p:pic>
    </p:spTree>
    <p:extLst>
      <p:ext uri="{BB962C8B-B14F-4D97-AF65-F5344CB8AC3E}">
        <p14:creationId xmlns:p14="http://schemas.microsoft.com/office/powerpoint/2010/main" val="53817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 Belgian survey on the diagnosis of Asthma COPD </a:t>
            </a:r>
            <a:r>
              <a:rPr lang="nl-BE" dirty="0" smtClean="0"/>
              <a:t>Overlap</a:t>
            </a:r>
            <a:r>
              <a:rPr lang="nl-BE" baseline="30000" dirty="0" smtClean="0"/>
              <a:t>1</a:t>
            </a:r>
            <a:endParaRPr lang="en-GB" baseline="30000" noProof="0"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sp>
        <p:nvSpPr>
          <p:cNvPr id="4" name="Slide Number Placeholder 3"/>
          <p:cNvSpPr>
            <a:spLocks noGrp="1"/>
          </p:cNvSpPr>
          <p:nvPr>
            <p:ph type="sldNum" sz="quarter" idx="4"/>
          </p:nvPr>
        </p:nvSpPr>
        <p:spPr/>
        <p:txBody>
          <a:bodyPr/>
          <a:lstStyle/>
          <a:p>
            <a:fld id="{3C4F54F3-C349-4609-AFEE-01462D5C7942}" type="slidenum">
              <a:rPr lang="en-GB" smtClean="0"/>
              <a:pPr/>
              <a:t>9</a:t>
            </a:fld>
            <a:endParaRPr lang="en-GB" dirty="0"/>
          </a:p>
        </p:txBody>
      </p:sp>
      <p:pic>
        <p:nvPicPr>
          <p:cNvPr id="17" name="Picture 4"/>
          <p:cNvPicPr>
            <a:picLocks noChangeAspect="1"/>
          </p:cNvPicPr>
          <p:nvPr/>
        </p:nvPicPr>
        <p:blipFill>
          <a:blip r:embed="rId2"/>
          <a:stretch>
            <a:fillRect/>
          </a:stretch>
        </p:blipFill>
        <p:spPr>
          <a:xfrm rot="708333">
            <a:off x="5549581" y="1329361"/>
            <a:ext cx="2032637" cy="2591987"/>
          </a:xfrm>
          <a:prstGeom prst="rect">
            <a:avLst/>
          </a:prstGeom>
          <a:ln>
            <a:noFill/>
          </a:ln>
          <a:effectLst>
            <a:outerShdw blurRad="50800" dist="38100" dir="2700000" algn="tl" rotWithShape="0">
              <a:prstClr val="black">
                <a:alpha val="40000"/>
              </a:prstClr>
            </a:outerShdw>
          </a:effectLst>
        </p:spPr>
      </p:pic>
      <p:sp>
        <p:nvSpPr>
          <p:cNvPr id="18" name="Text Placeholder 2"/>
          <p:cNvSpPr>
            <a:spLocks noGrp="1"/>
          </p:cNvSpPr>
          <p:nvPr>
            <p:ph type="body" sz="quarter" idx="4294967295"/>
          </p:nvPr>
        </p:nvSpPr>
        <p:spPr>
          <a:xfrm>
            <a:off x="258227" y="916764"/>
            <a:ext cx="5794540" cy="3318680"/>
          </a:xfrm>
          <a:prstGeom prst="rect">
            <a:avLst/>
          </a:prstGeom>
        </p:spPr>
        <p:txBody>
          <a:bodyPr/>
          <a:lstStyle/>
          <a:p>
            <a:pPr marL="285750" indent="-285750">
              <a:lnSpc>
                <a:spcPct val="150000"/>
              </a:lnSpc>
              <a:spcBef>
                <a:spcPts val="0"/>
              </a:spcBef>
              <a:buClr>
                <a:schemeClr val="bg2"/>
              </a:buClr>
              <a:buSzPct val="100000"/>
              <a:buBlip>
                <a:blip r:embed="rId3"/>
              </a:buBlip>
            </a:pPr>
            <a:r>
              <a:rPr lang="en-US" sz="1200" dirty="0" smtClean="0"/>
              <a:t>There </a:t>
            </a:r>
            <a:r>
              <a:rPr lang="en-US" sz="1200" dirty="0"/>
              <a:t>is an urgent need for a better definition of ACO </a:t>
            </a:r>
            <a:r>
              <a:rPr lang="en-US" sz="1200" dirty="0" smtClean="0"/>
              <a:t>patients:</a:t>
            </a:r>
          </a:p>
          <a:p>
            <a:pPr marL="685800" lvl="1">
              <a:lnSpc>
                <a:spcPct val="150000"/>
              </a:lnSpc>
              <a:spcBef>
                <a:spcPts val="0"/>
              </a:spcBef>
              <a:buClr>
                <a:schemeClr val="bg2"/>
              </a:buClr>
              <a:buSzPct val="100000"/>
              <a:buBlip>
                <a:blip r:embed="rId3"/>
              </a:buBlip>
            </a:pPr>
            <a:r>
              <a:rPr lang="en-US" sz="1200" dirty="0"/>
              <a:t>to offer appropriate clinical care</a:t>
            </a:r>
          </a:p>
          <a:p>
            <a:pPr marL="685800" lvl="1">
              <a:lnSpc>
                <a:spcPct val="150000"/>
              </a:lnSpc>
              <a:spcBef>
                <a:spcPts val="0"/>
              </a:spcBef>
              <a:buClr>
                <a:schemeClr val="bg2"/>
              </a:buClr>
              <a:buSzPct val="100000"/>
              <a:buBlip>
                <a:blip r:embed="rId3"/>
              </a:buBlip>
            </a:pPr>
            <a:r>
              <a:rPr lang="en-US" sz="1200" dirty="0" smtClean="0"/>
              <a:t>to </a:t>
            </a:r>
            <a:r>
              <a:rPr lang="en-US" sz="1200" dirty="0"/>
              <a:t>facilitate their inclusion in clinical </a:t>
            </a:r>
            <a:r>
              <a:rPr lang="en-US" sz="1200" dirty="0" smtClean="0"/>
              <a:t>trials</a:t>
            </a:r>
            <a:endParaRPr lang="nl-BE" sz="1200" dirty="0" smtClean="0"/>
          </a:p>
          <a:p>
            <a:pPr marL="285750" indent="-285750">
              <a:lnSpc>
                <a:spcPct val="150000"/>
              </a:lnSpc>
              <a:spcBef>
                <a:spcPts val="0"/>
              </a:spcBef>
              <a:buClr>
                <a:schemeClr val="bg2"/>
              </a:buClr>
              <a:buSzPct val="100000"/>
              <a:buBlip>
                <a:blip r:embed="rId3"/>
              </a:buBlip>
            </a:pPr>
            <a:r>
              <a:rPr lang="nl-BE" sz="1400" dirty="0" smtClean="0">
                <a:sym typeface="Wingdings" panose="05000000000000000000" pitchFamily="2" charset="2"/>
              </a:rPr>
              <a:t>Online </a:t>
            </a:r>
            <a:r>
              <a:rPr lang="nl-BE" sz="1400" dirty="0">
                <a:sym typeface="Wingdings" panose="05000000000000000000" pitchFamily="2" charset="2"/>
              </a:rPr>
              <a:t>survey </a:t>
            </a:r>
            <a:r>
              <a:rPr lang="en-US" sz="1400" dirty="0"/>
              <a:t>developed</a:t>
            </a:r>
            <a:r>
              <a:rPr lang="nl-BE" sz="1400" dirty="0" smtClean="0">
                <a:sym typeface="Wingdings" panose="05000000000000000000" pitchFamily="2" charset="2"/>
              </a:rPr>
              <a:t> </a:t>
            </a:r>
            <a:r>
              <a:rPr lang="nl-BE" sz="1400" dirty="0">
                <a:sym typeface="Wingdings" panose="05000000000000000000" pitchFamily="2" charset="2"/>
              </a:rPr>
              <a:t>by a Belgian expert panel:</a:t>
            </a:r>
          </a:p>
          <a:p>
            <a:pPr marL="0" indent="0">
              <a:spcBef>
                <a:spcPts val="0"/>
              </a:spcBef>
              <a:spcAft>
                <a:spcPts val="450"/>
              </a:spcAft>
              <a:buNone/>
            </a:pPr>
            <a:r>
              <a:rPr lang="nl-BE" sz="1050" dirty="0">
                <a:sym typeface="Wingdings" panose="05000000000000000000" pitchFamily="2" charset="2"/>
              </a:rPr>
              <a:t>	</a:t>
            </a:r>
            <a:r>
              <a:rPr lang="nl-BE" sz="1000" dirty="0">
                <a:sym typeface="Wingdings" panose="05000000000000000000" pitchFamily="2" charset="2"/>
              </a:rPr>
              <a:t>Didier Cataldo			Vincent Ninane</a:t>
            </a:r>
          </a:p>
          <a:p>
            <a:pPr marL="0" indent="0">
              <a:spcBef>
                <a:spcPts val="0"/>
              </a:spcBef>
              <a:spcAft>
                <a:spcPts val="450"/>
              </a:spcAft>
              <a:buNone/>
            </a:pPr>
            <a:r>
              <a:rPr lang="nl-BE" sz="1000" dirty="0">
                <a:sym typeface="Wingdings" panose="05000000000000000000" pitchFamily="2" charset="2"/>
              </a:rPr>
              <a:t>	Jean-Louis Corhay		Rudi Peché</a:t>
            </a:r>
          </a:p>
          <a:p>
            <a:pPr marL="457200" lvl="1" indent="0">
              <a:spcBef>
                <a:spcPts val="0"/>
              </a:spcBef>
              <a:spcAft>
                <a:spcPts val="450"/>
              </a:spcAft>
              <a:buNone/>
            </a:pPr>
            <a:r>
              <a:rPr lang="nl-BE" sz="1000" dirty="0">
                <a:sym typeface="Wingdings" panose="05000000000000000000" pitchFamily="2" charset="2"/>
              </a:rPr>
              <a:t>Eric Derom			Charles Pilette</a:t>
            </a:r>
          </a:p>
          <a:p>
            <a:pPr marL="457200" lvl="1" indent="0">
              <a:spcBef>
                <a:spcPts val="0"/>
              </a:spcBef>
              <a:spcAft>
                <a:spcPts val="450"/>
              </a:spcAft>
              <a:buNone/>
            </a:pPr>
            <a:r>
              <a:rPr lang="nl-BE" sz="1000" dirty="0">
                <a:sym typeface="Wingdings" panose="05000000000000000000" pitchFamily="2" charset="2"/>
              </a:rPr>
              <a:t>Renaud Louis			Walter Vincken</a:t>
            </a:r>
          </a:p>
          <a:p>
            <a:pPr marL="457200" lvl="1" indent="0">
              <a:spcBef>
                <a:spcPts val="0"/>
              </a:spcBef>
              <a:spcAft>
                <a:spcPts val="450"/>
              </a:spcAft>
              <a:buNone/>
            </a:pPr>
            <a:r>
              <a:rPr lang="nl-BE" sz="1000" dirty="0">
                <a:sym typeface="Wingdings" panose="05000000000000000000" pitchFamily="2" charset="2"/>
              </a:rPr>
              <a:t>Eric Marchand			Wim Janssens</a:t>
            </a:r>
          </a:p>
          <a:p>
            <a:pPr marL="457200" lvl="1" indent="0">
              <a:spcBef>
                <a:spcPts val="0"/>
              </a:spcBef>
              <a:spcAft>
                <a:spcPts val="450"/>
              </a:spcAft>
              <a:buNone/>
            </a:pPr>
            <a:r>
              <a:rPr lang="nl-BE" sz="1000" dirty="0">
                <a:sym typeface="Wingdings" panose="05000000000000000000" pitchFamily="2" charset="2"/>
              </a:rPr>
              <a:t>Alain Michils</a:t>
            </a:r>
            <a:endParaRPr lang="en-GB" sz="1000" dirty="0"/>
          </a:p>
          <a:p>
            <a:pPr marL="285750" indent="-285750">
              <a:lnSpc>
                <a:spcPct val="150000"/>
              </a:lnSpc>
              <a:spcBef>
                <a:spcPts val="0"/>
              </a:spcBef>
              <a:buClr>
                <a:schemeClr val="bg2"/>
              </a:buClr>
              <a:buSzPct val="100000"/>
              <a:buBlip>
                <a:blip r:embed="rId3"/>
              </a:buBlip>
            </a:pPr>
            <a:r>
              <a:rPr lang="en-GB" sz="1400" dirty="0"/>
              <a:t>Sponsor: AstraZeneca</a:t>
            </a:r>
          </a:p>
          <a:p>
            <a:pPr marL="285750" indent="-285750">
              <a:lnSpc>
                <a:spcPct val="150000"/>
              </a:lnSpc>
              <a:spcBef>
                <a:spcPts val="0"/>
              </a:spcBef>
              <a:buClr>
                <a:schemeClr val="bg2"/>
              </a:buClr>
              <a:buSzPct val="100000"/>
              <a:buBlip>
                <a:blip r:embed="rId3"/>
              </a:buBlip>
            </a:pPr>
            <a:r>
              <a:rPr lang="en-GB" sz="1400" dirty="0"/>
              <a:t>Support: XPE Pharma</a:t>
            </a:r>
          </a:p>
          <a:p>
            <a:pPr marL="285750" indent="-285750">
              <a:lnSpc>
                <a:spcPct val="150000"/>
              </a:lnSpc>
              <a:buClr>
                <a:schemeClr val="bg2"/>
              </a:buClr>
              <a:buSzPct val="100000"/>
              <a:buBlip>
                <a:blip r:embed="rId3"/>
              </a:buBlip>
            </a:pPr>
            <a:endParaRPr lang="nl-BE" sz="1200" dirty="0">
              <a:sym typeface="Wingdings" panose="05000000000000000000" pitchFamily="2" charset="2"/>
            </a:endParaRPr>
          </a:p>
        </p:txBody>
      </p:sp>
      <p:pic>
        <p:nvPicPr>
          <p:cNvPr id="12" name="Picture 11" descr="spiraal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964" y="4708259"/>
            <a:ext cx="184418" cy="181241"/>
          </a:xfrm>
          <a:prstGeom prst="rect">
            <a:avLst/>
          </a:prstGeom>
        </p:spPr>
      </p:pic>
      <p:sp>
        <p:nvSpPr>
          <p:cNvPr id="10" name="TextBox 9"/>
          <p:cNvSpPr txBox="1"/>
          <p:nvPr/>
        </p:nvSpPr>
        <p:spPr>
          <a:xfrm>
            <a:off x="205312" y="4279850"/>
            <a:ext cx="8789463" cy="184666"/>
          </a:xfrm>
          <a:prstGeom prst="rect">
            <a:avLst/>
          </a:prstGeom>
          <a:noFill/>
        </p:spPr>
        <p:txBody>
          <a:bodyPr wrap="square" rtlCol="0">
            <a:spAutoFit/>
          </a:bodyPr>
          <a:lstStyle/>
          <a:p>
            <a:r>
              <a:rPr lang="nl-BE" sz="600" dirty="0"/>
              <a:t>1. </a:t>
            </a:r>
            <a:r>
              <a:rPr lang="en-GB" sz="600" dirty="0"/>
              <a:t>Cataldo et al., </a:t>
            </a:r>
            <a:r>
              <a:rPr lang="en-GB" sz="600" dirty="0" err="1"/>
              <a:t>Int</a:t>
            </a:r>
            <a:r>
              <a:rPr lang="en-GB" sz="600" dirty="0"/>
              <a:t> J of COPD. 2017: 12; 601-613</a:t>
            </a:r>
            <a:endParaRPr lang="en-GB" sz="600" dirty="0">
              <a:solidFill>
                <a:srgbClr val="000000"/>
              </a:solidFill>
              <a:latin typeface="Arial" charset="0"/>
            </a:endParaRPr>
          </a:p>
        </p:txBody>
      </p:sp>
    </p:spTree>
    <p:extLst>
      <p:ext uri="{BB962C8B-B14F-4D97-AF65-F5344CB8AC3E}">
        <p14:creationId xmlns:p14="http://schemas.microsoft.com/office/powerpoint/2010/main" val="1438273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D4B437A4-A9CF-4D1F-ADCE-993FC96AAEB1}"/>
    </a:ext>
  </a:extLst>
</a:theme>
</file>

<file path=ppt/theme/theme2.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0D6A6422-3D74-455F-BB9F-90AE73CD78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27814</TotalTime>
  <Words>2088</Words>
  <Application>Microsoft Office PowerPoint</Application>
  <PresentationFormat>On-screen Show (16:9)</PresentationFormat>
  <Paragraphs>270</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1_AZ General Master Slide Options</vt:lpstr>
      <vt:lpstr>AZ Divider Slide Options - Colours</vt:lpstr>
      <vt:lpstr>PowerPoint Presentation</vt:lpstr>
      <vt:lpstr>PowerPoint Presentation</vt:lpstr>
      <vt:lpstr>ACO, little is known about this prevalent disease1</vt:lpstr>
      <vt:lpstr>Prevalence of ACO varies widely1</vt:lpstr>
      <vt:lpstr>COPD patients with asthma features require ICS treatment1</vt:lpstr>
      <vt:lpstr>Recommendations on the diagnosis of ACO are diffuse and inconsistent1 </vt:lpstr>
      <vt:lpstr>Study Objective1 </vt:lpstr>
      <vt:lpstr>PowerPoint Presentation</vt:lpstr>
      <vt:lpstr>A Belgian survey on the diagnosis of Asthma COPD Overlap1</vt:lpstr>
      <vt:lpstr>Design of the survey1</vt:lpstr>
      <vt:lpstr>4 questions1</vt:lpstr>
      <vt:lpstr>Participant flow chart1</vt:lpstr>
      <vt:lpstr>Characteristics of the participants (N=87)1 </vt:lpstr>
      <vt:lpstr>PowerPoint Presentation</vt:lpstr>
      <vt:lpstr>‘Reversibility in lung function and/or airway obstruction’ is the most important criterion for ACO1 </vt:lpstr>
      <vt:lpstr>‘Degree of variability of airway obstruction’ and ‘degree of response to bronchodilators’ were considered most relevant criteria1 </vt:lpstr>
      <vt:lpstr>‘Persistence over time of an obstructive disorder’ and ‘smoker (former or active smoker)’ were considered most relevant criteria1 </vt:lpstr>
      <vt:lpstr>Presence of 2 major criteria and at least one minor criterion are required for the diagnosis of ACO1 </vt:lpstr>
      <vt:lpstr>‘Exacerbations’ was the most mentioned criterion to prescribe ICS to a COPD patient1 </vt:lpstr>
      <vt:lpstr>PowerPoint Presentation</vt:lpstr>
      <vt:lpstr>Relevance of this publication1</vt:lpstr>
      <vt:lpstr>PowerPoint Presentation</vt:lpstr>
      <vt:lpstr>Importance of clearly defined criteria for diagnosis of ACO1</vt:lpstr>
      <vt:lpstr>ACO patients have more severe and more frequent exacerbations1</vt:lpstr>
      <vt:lpstr>ACO patients have lower QoL and more exacerbations1</vt:lpstr>
      <vt:lpstr>ACO patients have a higher hospital burden1</vt:lpstr>
      <vt:lpstr>ACO patients have a poorer prognosis1</vt:lpstr>
      <vt:lpstr>ACO patients have a poorer prognosis1</vt:lpstr>
      <vt:lpstr>ACO patients have a higher disease cost than asthma patients1</vt:lpstr>
      <vt:lpstr>PowerPoint Presentation</vt:lpstr>
      <vt:lpstr>Symbicort in Asthma: Superior efficacy at lower mean ICS dose1* </vt:lpstr>
      <vt:lpstr>Symbicort in COPD: Exacerbation reduction &amp; rapid symptom relief1,2 </vt:lpstr>
      <vt:lpstr>Symbicort in COPD: Exacerbation reduction &amp; rapid symptom relief1,2 </vt:lpstr>
      <vt:lpstr>PowerPoint Presentation</vt:lpstr>
    </vt:vector>
  </TitlesOfParts>
  <Company>AstraZeneca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SP Campaign I 2017 Briefing Document</dc:title>
  <dc:creator>Debuysscher, Wouter</dc:creator>
  <cp:keywords>16:9</cp:keywords>
  <dc:description>v1.0</dc:description>
  <cp:lastModifiedBy>gebruiker</cp:lastModifiedBy>
  <cp:revision>278</cp:revision>
  <cp:lastPrinted>2017-03-07T08:37:40Z</cp:lastPrinted>
  <dcterms:created xsi:type="dcterms:W3CDTF">2016-11-13T12:41:32Z</dcterms:created>
  <dcterms:modified xsi:type="dcterms:W3CDTF">2017-08-31T07:18:41Z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