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0" r:id="rId1"/>
    <p:sldMasterId id="2147483800" r:id="rId2"/>
  </p:sldMasterIdLst>
  <p:notesMasterIdLst>
    <p:notesMasterId r:id="rId36"/>
  </p:notesMasterIdLst>
  <p:handoutMasterIdLst>
    <p:handoutMasterId r:id="rId37"/>
  </p:handoutMasterIdLst>
  <p:sldIdLst>
    <p:sldId id="351" r:id="rId3"/>
    <p:sldId id="387" r:id="rId4"/>
    <p:sldId id="361" r:id="rId5"/>
    <p:sldId id="399" r:id="rId6"/>
    <p:sldId id="400" r:id="rId7"/>
    <p:sldId id="355" r:id="rId8"/>
    <p:sldId id="393" r:id="rId9"/>
    <p:sldId id="356" r:id="rId10"/>
    <p:sldId id="357" r:id="rId11"/>
    <p:sldId id="411" r:id="rId12"/>
    <p:sldId id="394" r:id="rId13"/>
    <p:sldId id="360" r:id="rId14"/>
    <p:sldId id="401" r:id="rId15"/>
    <p:sldId id="402" r:id="rId16"/>
    <p:sldId id="403" r:id="rId17"/>
    <p:sldId id="404" r:id="rId18"/>
    <p:sldId id="395" r:id="rId19"/>
    <p:sldId id="368" r:id="rId20"/>
    <p:sldId id="410" r:id="rId21"/>
    <p:sldId id="396" r:id="rId22"/>
    <p:sldId id="370" r:id="rId23"/>
    <p:sldId id="409" r:id="rId24"/>
    <p:sldId id="371" r:id="rId25"/>
    <p:sldId id="405" r:id="rId26"/>
    <p:sldId id="406" r:id="rId27"/>
    <p:sldId id="412" r:id="rId28"/>
    <p:sldId id="397" r:id="rId29"/>
    <p:sldId id="398" r:id="rId30"/>
    <p:sldId id="382" r:id="rId31"/>
    <p:sldId id="383" r:id="rId32"/>
    <p:sldId id="407" r:id="rId33"/>
    <p:sldId id="384" r:id="rId34"/>
    <p:sldId id="385" r:id="rId35"/>
  </p:sldIdLst>
  <p:sldSz cx="9144000" cy="5143500" type="screen16x9"/>
  <p:notesSz cx="6797675" cy="9872663"/>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6" userDrawn="1">
          <p15:clr>
            <a:srgbClr val="A4A3A4"/>
          </p15:clr>
        </p15:guide>
        <p15:guide id="6" pos="816" userDrawn="1">
          <p15:clr>
            <a:srgbClr val="A4A3A4"/>
          </p15:clr>
        </p15:guide>
        <p15:guide id="7" pos="5666">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uysscher, Wouter" initials="DW"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0"/>
    <a:srgbClr val="FF6600"/>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8" autoAdjust="0"/>
    <p:restoredTop sz="97297" autoAdjust="0"/>
  </p:normalViewPr>
  <p:slideViewPr>
    <p:cSldViewPr snapToGrid="0" snapToObjects="1" showGuides="1">
      <p:cViewPr varScale="1">
        <p:scale>
          <a:sx n="121" d="100"/>
          <a:sy n="121" d="100"/>
        </p:scale>
        <p:origin x="744" y="102"/>
      </p:cViewPr>
      <p:guideLst>
        <p:guide orient="horz" pos="1756"/>
        <p:guide pos="816"/>
        <p:guide pos="5666"/>
      </p:guideLst>
    </p:cSldViewPr>
  </p:slideViewPr>
  <p:outlineViewPr>
    <p:cViewPr>
      <p:scale>
        <a:sx n="33" d="100"/>
        <a:sy n="33" d="100"/>
      </p:scale>
      <p:origin x="0" y="1455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2" y="0"/>
            <a:ext cx="2945659" cy="493633"/>
          </a:xfrm>
          <a:prstGeom prst="rect">
            <a:avLst/>
          </a:prstGeom>
        </p:spPr>
        <p:txBody>
          <a:bodyPr vert="horz" lIns="91440" tIns="45720" rIns="91440" bIns="45720" rtlCol="0"/>
          <a:lstStyle>
            <a:lvl1pPr algn="r">
              <a:defRPr sz="1200"/>
            </a:lvl1pPr>
          </a:lstStyle>
          <a:p>
            <a:fld id="{3BBED7E8-0829-F34C-B479-A757805E6C1B}" type="datetimeFigureOut">
              <a:rPr lang="en-US" smtClean="0"/>
              <a:pPr/>
              <a:t>3/7/2017</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2" y="9377316"/>
            <a:ext cx="2945659" cy="493633"/>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2" y="0"/>
            <a:ext cx="2945659" cy="493633"/>
          </a:xfrm>
          <a:prstGeom prst="rect">
            <a:avLst/>
          </a:prstGeom>
        </p:spPr>
        <p:txBody>
          <a:bodyPr vert="horz" lIns="91440" tIns="45720" rIns="91440" bIns="45720" rtlCol="0"/>
          <a:lstStyle>
            <a:lvl1pPr algn="r">
              <a:defRPr sz="1200"/>
            </a:lvl1pPr>
          </a:lstStyle>
          <a:p>
            <a:fld id="{6C7E4F11-7667-5045-A00B-01970EA44BB5}" type="datetimeFigureOut">
              <a:rPr lang="en-US" smtClean="0"/>
              <a:pPr/>
              <a:t>3/7/2017</a:t>
            </a:fld>
            <a:endParaRPr lang="en-US"/>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377316"/>
            <a:ext cx="2945659" cy="493633"/>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_0000_titelslid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18375" y="1920503"/>
            <a:ext cx="8229600" cy="857250"/>
          </a:xfrm>
          <a:prstGeom prst="rect">
            <a:avLst/>
          </a:prstGeom>
        </p:spPr>
        <p:txBody>
          <a:bodyPr vert="horz"/>
          <a:lstStyle>
            <a:lvl1pPr algn="l">
              <a:defRPr sz="3200"/>
            </a:lvl1pPr>
          </a:lstStyle>
          <a:p>
            <a:r>
              <a:rPr lang="nl-BE" dirty="0"/>
              <a:t>Click to edit Master title style</a:t>
            </a:r>
            <a:endParaRPr lang="en-US" dirty="0"/>
          </a:p>
        </p:txBody>
      </p:sp>
      <p:sp>
        <p:nvSpPr>
          <p:cNvPr id="3" name="Slide Number Placeholder 2"/>
          <p:cNvSpPr>
            <a:spLocks noGrp="1"/>
          </p:cNvSpPr>
          <p:nvPr>
            <p:ph type="sldNum" sz="quarter" idx="10"/>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2478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836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356996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4409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59938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8497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20274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44666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985780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58489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843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061" y="525001"/>
            <a:ext cx="8280000" cy="504000"/>
          </a:xfrm>
          <a:prstGeom prst="rect">
            <a:avLst/>
          </a:prstGeom>
        </p:spPr>
        <p:txBody>
          <a:bodyPr vert="horz"/>
          <a:lstStyle>
            <a:lvl1pPr algn="l">
              <a:lnSpc>
                <a:spcPct val="100000"/>
              </a:lnSpc>
              <a:defRPr sz="18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037655"/>
            <a:ext cx="7023713"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3467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66452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9445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87768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501982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63531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049219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96297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759954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496922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0892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5" name="Rectangle 4"/>
          <p:cNvSpPr/>
          <p:nvPr userDrawn="1"/>
        </p:nvSpPr>
        <p:spPr>
          <a:xfrm>
            <a:off x="-7224" y="0"/>
            <a:ext cx="9151224" cy="449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Z-R4D2016-site-evaluatie-02.png"/>
          <p:cNvPicPr>
            <a:picLocks noChangeAspect="1"/>
          </p:cNvPicPr>
          <p:nvPr userDrawn="1"/>
        </p:nvPicPr>
        <p:blipFill rotWithShape="1">
          <a:blip r:embed="rId2" cstate="print">
            <a:extLst>
              <a:ext uri="{28A0092B-C50C-407E-A947-70E740481C1C}">
                <a14:useLocalDpi xmlns:a14="http://schemas.microsoft.com/office/drawing/2010/main"/>
              </a:ext>
            </a:extLst>
          </a:blip>
          <a:srcRect l="12439" t="7950" r="29428" b="50123"/>
          <a:stretch/>
        </p:blipFill>
        <p:spPr>
          <a:xfrm>
            <a:off x="5592081" y="-70159"/>
            <a:ext cx="3551919" cy="4631482"/>
          </a:xfrm>
          <a:prstGeom prst="rect">
            <a:avLst/>
          </a:prstGeom>
          <a:effectLst>
            <a:outerShdw blurRad="95250" dist="965200" dir="19140000" sy="23000" kx="-1200000" algn="bl" rotWithShape="0">
              <a:prstClr val="black">
                <a:alpha val="34000"/>
              </a:prstClr>
            </a:outerShdw>
          </a:effectLst>
        </p:spPr>
      </p:pic>
      <p:sp>
        <p:nvSpPr>
          <p:cNvPr id="6" name="Text Placeholder 3"/>
          <p:cNvSpPr>
            <a:spLocks noGrp="1"/>
          </p:cNvSpPr>
          <p:nvPr>
            <p:ph type="body" sz="quarter" idx="11" hasCustomPrompt="1"/>
          </p:nvPr>
        </p:nvSpPr>
        <p:spPr>
          <a:xfrm>
            <a:off x="980966" y="1037655"/>
            <a:ext cx="6279808"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9402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976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2" name="Rectangle 1"/>
          <p:cNvSpPr/>
          <p:nvPr userDrawn="1"/>
        </p:nvSpPr>
        <p:spPr>
          <a:xfrm>
            <a:off x="6056923" y="0"/>
            <a:ext cx="3087077" cy="4413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8"/>
          <p:cNvSpPr>
            <a:spLocks noGrp="1"/>
          </p:cNvSpPr>
          <p:nvPr>
            <p:ph type="title" hasCustomPrompt="1"/>
          </p:nvPr>
        </p:nvSpPr>
        <p:spPr>
          <a:xfrm>
            <a:off x="237061" y="525001"/>
            <a:ext cx="8280000" cy="504000"/>
          </a:xfrm>
          <a:prstGeom prst="rect">
            <a:avLst/>
          </a:prstGeom>
        </p:spPr>
        <p:txBody>
          <a:bodyPr vert="horz"/>
          <a:lstStyle>
            <a:lvl1pPr algn="l">
              <a:lnSpc>
                <a:spcPct val="100000"/>
              </a:lnSpc>
              <a:defRPr sz="18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037655"/>
            <a:ext cx="7023713"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0821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096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3988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2682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909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5117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_0001_slide.png"/>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lide Number Placeholder 5"/>
          <p:cNvSpPr>
            <a:spLocks noGrp="1"/>
          </p:cNvSpPr>
          <p:nvPr>
            <p:ph type="sldNum" sz="quarter" idx="4"/>
          </p:nvPr>
        </p:nvSpPr>
        <p:spPr>
          <a:xfrm>
            <a:off x="264504" y="4949335"/>
            <a:ext cx="360000" cy="162000"/>
          </a:xfrm>
          <a:prstGeom prst="rect">
            <a:avLst/>
          </a:prstGeom>
        </p:spPr>
        <p:txBody>
          <a:bodyPr vert="horz" lIns="0" tIns="0" rIns="0" bIns="0" rtlCol="0" anchor="t" anchorCtr="0"/>
          <a:lstStyle>
            <a:lvl1pPr algn="l">
              <a:defRPr sz="800" b="0">
                <a:solidFill>
                  <a:schemeClr val="tx1">
                    <a:lumMod val="50000"/>
                    <a:lumOff val="50000"/>
                  </a:schemeClr>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2" name="Picture 1" descr="bulletpoint-spiraal-grijs.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3973792" y="4718184"/>
            <a:ext cx="171574" cy="163631"/>
          </a:xfrm>
          <a:prstGeom prst="rect">
            <a:avLst/>
          </a:prstGeom>
        </p:spPr>
      </p:pic>
      <p:pic>
        <p:nvPicPr>
          <p:cNvPr id="11" name="Picture 10" descr="bulletpoint-spiraal-grijs.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4216164" y="4718184"/>
            <a:ext cx="171574" cy="163631"/>
          </a:xfrm>
          <a:prstGeom prst="rect">
            <a:avLst/>
          </a:prstGeom>
        </p:spPr>
      </p:pic>
      <p:pic>
        <p:nvPicPr>
          <p:cNvPr id="12" name="Picture 11" descr="bulletpoint-spiraal-grijs.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4454351" y="4718184"/>
            <a:ext cx="171574" cy="163631"/>
          </a:xfrm>
          <a:prstGeom prst="rect">
            <a:avLst/>
          </a:prstGeom>
        </p:spPr>
      </p:pic>
      <p:pic>
        <p:nvPicPr>
          <p:cNvPr id="14" name="Picture 13" descr="bulletpoint-spiraal-grijs.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4690034" y="4718184"/>
            <a:ext cx="171574" cy="163631"/>
          </a:xfrm>
          <a:prstGeom prst="rect">
            <a:avLst/>
          </a:prstGeom>
        </p:spPr>
      </p:pic>
      <p:pic>
        <p:nvPicPr>
          <p:cNvPr id="15" name="Picture 14" descr="bulletpoint-spiraal-grijs.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4937683" y="4718184"/>
            <a:ext cx="171574" cy="163631"/>
          </a:xfrm>
          <a:prstGeom prst="rect">
            <a:avLst/>
          </a:prstGeom>
        </p:spPr>
      </p:pic>
      <p:pic>
        <p:nvPicPr>
          <p:cNvPr id="21" name="Picture 20" descr="bulletpoint-spiraal-grijs.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5166101" y="4718184"/>
            <a:ext cx="171574" cy="163631"/>
          </a:xfrm>
          <a:prstGeom prst="rect">
            <a:avLst/>
          </a:prstGeom>
        </p:spPr>
      </p:pic>
    </p:spTree>
    <p:extLst>
      <p:ext uri="{BB962C8B-B14F-4D97-AF65-F5344CB8AC3E}">
        <p14:creationId xmlns:p14="http://schemas.microsoft.com/office/powerpoint/2010/main" val="2346889450"/>
      </p:ext>
    </p:extLst>
  </p:cSld>
  <p:clrMap bg1="lt1" tx1="dk1" bg2="lt2" tx2="dk2" accent1="accent1" accent2="accent2" accent3="accent3" accent4="accent4" accent5="accent5" accent6="accent6" hlink="hlink" folHlink="folHlink"/>
  <p:sldLayoutIdLst>
    <p:sldLayoutId id="2147483858" r:id="rId1"/>
    <p:sldLayoutId id="2147483831" r:id="rId2"/>
    <p:sldLayoutId id="2147483862" r:id="rId3"/>
    <p:sldLayoutId id="214748386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497" y="1351229"/>
            <a:ext cx="6612000" cy="1600438"/>
          </a:xfrm>
          <a:prstGeom prst="rect">
            <a:avLst/>
          </a:prstGeom>
          <a:noFill/>
        </p:spPr>
        <p:txBody>
          <a:bodyPr wrap="square" rtlCol="0">
            <a:spAutoFit/>
          </a:bodyPr>
          <a:lstStyle/>
          <a:p>
            <a:pPr>
              <a:spcAft>
                <a:spcPts val="1200"/>
              </a:spcAft>
            </a:pPr>
            <a:r>
              <a:rPr lang="en-GB" sz="2400" b="1" i="1" dirty="0">
                <a:solidFill>
                  <a:srgbClr val="830051"/>
                </a:solidFill>
              </a:rPr>
              <a:t>Analysis of nocturnal </a:t>
            </a:r>
            <a:r>
              <a:rPr lang="en-GB" sz="2400" b="1" i="1" dirty="0" err="1">
                <a:solidFill>
                  <a:srgbClr val="830051"/>
                </a:solidFill>
              </a:rPr>
              <a:t>actigraphic</a:t>
            </a:r>
            <a:r>
              <a:rPr lang="en-GB" sz="2400" b="1" i="1" dirty="0">
                <a:solidFill>
                  <a:srgbClr val="830051"/>
                </a:solidFill>
              </a:rPr>
              <a:t> sleep measures in patients with COPD and their association with daytime physical activity.</a:t>
            </a:r>
            <a:endParaRPr lang="en-GB" sz="2400" i="1" dirty="0">
              <a:solidFill>
                <a:srgbClr val="830051"/>
              </a:solidFill>
            </a:endParaRPr>
          </a:p>
          <a:p>
            <a:pPr>
              <a:spcAft>
                <a:spcPts val="1200"/>
              </a:spcAft>
            </a:pPr>
            <a:r>
              <a:rPr lang="en-GB" sz="1600" i="1" dirty="0"/>
              <a:t>Spina G et al., Thorax Jan 2017.</a:t>
            </a:r>
          </a:p>
        </p:txBody>
      </p:sp>
      <p:pic>
        <p:nvPicPr>
          <p:cNvPr id="3" name="Picture 2" descr="publication-08.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813" y="17764"/>
            <a:ext cx="1541306" cy="569267"/>
          </a:xfrm>
          <a:prstGeom prst="rect">
            <a:avLst/>
          </a:prstGeom>
        </p:spPr>
      </p:pic>
      <p:sp>
        <p:nvSpPr>
          <p:cNvPr id="9" name="TextBox 8"/>
          <p:cNvSpPr txBox="1"/>
          <p:nvPr/>
        </p:nvSpPr>
        <p:spPr>
          <a:xfrm>
            <a:off x="893626" y="78410"/>
            <a:ext cx="4577879" cy="383173"/>
          </a:xfrm>
          <a:prstGeom prst="rect">
            <a:avLst/>
          </a:prstGeom>
          <a:noFill/>
        </p:spPr>
        <p:txBody>
          <a:bodyPr wrap="square" rtlCol="0">
            <a:spAutoFit/>
          </a:bodyPr>
          <a:lstStyle/>
          <a:p>
            <a:r>
              <a:rPr lang="en-US" dirty="0">
                <a:solidFill>
                  <a:schemeClr val="tx1">
                    <a:lumMod val="65000"/>
                    <a:lumOff val="35000"/>
                  </a:schemeClr>
                </a:solidFill>
              </a:rPr>
              <a:t>Publications</a:t>
            </a:r>
            <a:endParaRPr lang="en-US" dirty="0"/>
          </a:p>
        </p:txBody>
      </p:sp>
      <p:sp>
        <p:nvSpPr>
          <p:cNvPr id="2" name="TextBox 1"/>
          <p:cNvSpPr txBox="1"/>
          <p:nvPr/>
        </p:nvSpPr>
        <p:spPr>
          <a:xfrm rot="16200000">
            <a:off x="7822098" y="2906362"/>
            <a:ext cx="2465430" cy="215444"/>
          </a:xfrm>
          <a:prstGeom prst="rect">
            <a:avLst/>
          </a:prstGeom>
          <a:noFill/>
        </p:spPr>
        <p:txBody>
          <a:bodyPr wrap="square" rtlCol="0">
            <a:spAutoFit/>
          </a:bodyPr>
          <a:lstStyle/>
          <a:p>
            <a:r>
              <a:rPr lang="en-US" sz="800" dirty="0">
                <a:solidFill>
                  <a:srgbClr val="7F7F7F"/>
                </a:solidFill>
              </a:rPr>
              <a:t>NS Approval ID 1033338 Revision Date 02/2017</a:t>
            </a:r>
          </a:p>
        </p:txBody>
      </p:sp>
      <p:sp>
        <p:nvSpPr>
          <p:cNvPr id="4" name="TextBox 3"/>
          <p:cNvSpPr txBox="1"/>
          <p:nvPr/>
        </p:nvSpPr>
        <p:spPr>
          <a:xfrm>
            <a:off x="218774" y="4060272"/>
            <a:ext cx="5194008" cy="215444"/>
          </a:xfrm>
          <a:prstGeom prst="rect">
            <a:avLst/>
          </a:prstGeom>
          <a:noFill/>
        </p:spPr>
        <p:txBody>
          <a:bodyPr wrap="square" rtlCol="0">
            <a:spAutoFit/>
          </a:bodyPr>
          <a:lstStyle/>
          <a:p>
            <a:r>
              <a:rPr lang="nl-BE" sz="800" dirty="0" err="1"/>
              <a:t>Prices</a:t>
            </a:r>
            <a:r>
              <a:rPr lang="nl-BE" sz="800" dirty="0"/>
              <a:t> </a:t>
            </a:r>
            <a:r>
              <a:rPr lang="nl-BE" sz="800" dirty="0" err="1"/>
              <a:t>and</a:t>
            </a:r>
            <a:r>
              <a:rPr lang="nl-BE" sz="800" dirty="0"/>
              <a:t> </a:t>
            </a:r>
            <a:r>
              <a:rPr lang="nl-BE" sz="800" dirty="0" err="1"/>
              <a:t>SmPC</a:t>
            </a:r>
            <a:r>
              <a:rPr lang="nl-BE" sz="800" dirty="0"/>
              <a:t> </a:t>
            </a:r>
            <a:r>
              <a:rPr lang="nl-BE" sz="800" dirty="0" err="1"/>
              <a:t>available</a:t>
            </a:r>
            <a:r>
              <a:rPr lang="nl-BE" sz="800" dirty="0"/>
              <a:t> </a:t>
            </a:r>
            <a:r>
              <a:rPr lang="nl-BE" sz="800" dirty="0" err="1"/>
              <a:t>upon</a:t>
            </a:r>
            <a:r>
              <a:rPr lang="nl-BE" sz="800" dirty="0"/>
              <a:t> </a:t>
            </a:r>
            <a:r>
              <a:rPr lang="nl-BE" sz="800" dirty="0" err="1"/>
              <a:t>request</a:t>
            </a:r>
            <a:r>
              <a:rPr lang="nl-BE" sz="800" dirty="0"/>
              <a:t> via </a:t>
            </a:r>
            <a:r>
              <a:rPr lang="nl-BE" sz="800" dirty="0" err="1"/>
              <a:t>your</a:t>
            </a:r>
            <a:r>
              <a:rPr lang="nl-BE" sz="800" dirty="0"/>
              <a:t> </a:t>
            </a:r>
            <a:r>
              <a:rPr lang="nl-BE" sz="800" dirty="0" err="1"/>
              <a:t>medical</a:t>
            </a:r>
            <a:r>
              <a:rPr lang="nl-BE" sz="800" dirty="0"/>
              <a:t> </a:t>
            </a:r>
            <a:r>
              <a:rPr lang="nl-BE" sz="800" dirty="0" err="1"/>
              <a:t>representative</a:t>
            </a:r>
            <a:endParaRPr lang="en-GB" sz="800" dirty="0"/>
          </a:p>
        </p:txBody>
      </p:sp>
    </p:spTree>
    <p:extLst>
      <p:ext uri="{BB962C8B-B14F-4D97-AF65-F5344CB8AC3E}">
        <p14:creationId xmlns:p14="http://schemas.microsoft.com/office/powerpoint/2010/main" val="179630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919" y="4262984"/>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2" name="Title 1"/>
          <p:cNvSpPr>
            <a:spLocks noGrp="1"/>
          </p:cNvSpPr>
          <p:nvPr>
            <p:ph type="title"/>
          </p:nvPr>
        </p:nvSpPr>
        <p:spPr/>
        <p:txBody>
          <a:bodyPr/>
          <a:lstStyle/>
          <a:p>
            <a:r>
              <a:rPr lang="en-GB" dirty="0"/>
              <a:t>Patient Demographics</a:t>
            </a:r>
            <a:r>
              <a:rPr lang="en-GB" baseline="30000" dirty="0"/>
              <a:t>1</a:t>
            </a:r>
            <a:br>
              <a:rPr lang="en-GB" baseline="30000" dirty="0"/>
            </a:br>
            <a:endParaRPr lang="en-US" dirty="0"/>
          </a:p>
        </p:txBody>
      </p:sp>
      <p:sp>
        <p:nvSpPr>
          <p:cNvPr id="5" name="Slide Number Placeholder 4"/>
          <p:cNvSpPr>
            <a:spLocks noGrp="1"/>
          </p:cNvSpPr>
          <p:nvPr>
            <p:ph type="sldNum" sz="quarter" idx="4"/>
          </p:nvPr>
        </p:nvSpPr>
        <p:spPr/>
        <p:txBody>
          <a:bodyPr/>
          <a:lstStyle/>
          <a:p>
            <a:fld id="{3C4F54F3-C349-4609-AFEE-01462D5C7942}" type="slidenum">
              <a:rPr lang="en-GB" smtClean="0"/>
              <a:pPr/>
              <a:t>10</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sp>
        <p:nvSpPr>
          <p:cNvPr id="3" name="Rectangle 2"/>
          <p:cNvSpPr/>
          <p:nvPr/>
        </p:nvSpPr>
        <p:spPr>
          <a:xfrm>
            <a:off x="264593" y="1650749"/>
            <a:ext cx="417944" cy="1788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06631" y="4710265"/>
            <a:ext cx="197538" cy="188393"/>
          </a:xfrm>
          <a:prstGeom prst="rect">
            <a:avLst/>
          </a:prstGeom>
        </p:spPr>
      </p:pic>
      <p:pic>
        <p:nvPicPr>
          <p:cNvPr id="4" name="Picture 3" descr="demographic and clinical characteristic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1" y="939800"/>
            <a:ext cx="4904232" cy="3255264"/>
          </a:xfrm>
          <a:prstGeom prst="rect">
            <a:avLst/>
          </a:prstGeom>
        </p:spPr>
      </p:pic>
    </p:spTree>
    <p:extLst>
      <p:ext uri="{BB962C8B-B14F-4D97-AF65-F5344CB8AC3E}">
        <p14:creationId xmlns:p14="http://schemas.microsoft.com/office/powerpoint/2010/main" val="344879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Methods</a:t>
            </a:r>
          </a:p>
          <a:p>
            <a:pPr marL="444500" lvl="0" indent="-444500">
              <a:lnSpc>
                <a:spcPct val="120000"/>
              </a:lnSpc>
              <a:buClr>
                <a:srgbClr val="F0AB00"/>
              </a:buClr>
              <a:buSzPct val="150000"/>
              <a:buBlip>
                <a:blip r:embed="rId3"/>
              </a:buBlip>
            </a:pPr>
            <a:r>
              <a:rPr lang="en-GB" sz="2400" b="1" noProof="0">
                <a:solidFill>
                  <a:srgbClr val="830051"/>
                </a:solidFill>
              </a:rPr>
              <a:t>Results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Duaklir Genuair</a:t>
            </a:r>
          </a:p>
          <a:p>
            <a:pPr>
              <a:lnSpc>
                <a:spcPct val="120000"/>
              </a:lnSpc>
              <a:buClr>
                <a:schemeClr val="tx1">
                  <a:lumMod val="50000"/>
                  <a:lumOff val="50000"/>
                </a:schemeClr>
              </a:buClr>
              <a:buSzPct val="100000"/>
            </a:pPr>
            <a:endParaRPr lang="en-GB" sz="1800" noProof="0">
              <a:solidFill>
                <a:schemeClr val="tx1">
                  <a:lumMod val="50000"/>
                  <a:lumOff val="50000"/>
                </a:schemeClr>
              </a:solidFill>
            </a:endParaRPr>
          </a:p>
          <a:p>
            <a:pPr>
              <a:lnSpc>
                <a:spcPct val="120000"/>
              </a:lnSpc>
              <a:buClr>
                <a:schemeClr val="tx1">
                  <a:lumMod val="50000"/>
                  <a:lumOff val="50000"/>
                </a:schemeClr>
              </a:buClr>
              <a:buSzPct val="100000"/>
            </a:pPr>
            <a:endParaRPr lang="en-GB" sz="18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11</a:t>
            </a:fld>
            <a:endParaRPr lang="en-GB" dirty="0"/>
          </a:p>
        </p:txBody>
      </p:sp>
      <p:pic>
        <p:nvPicPr>
          <p:cNvPr id="8" name="Picture 7"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45497" y="4710265"/>
            <a:ext cx="197538" cy="188393"/>
          </a:xfrm>
          <a:prstGeom prst="rect">
            <a:avLst/>
          </a:prstGeom>
        </p:spPr>
      </p:pic>
    </p:spTree>
    <p:extLst>
      <p:ext uri="{BB962C8B-B14F-4D97-AF65-F5344CB8AC3E}">
        <p14:creationId xmlns:p14="http://schemas.microsoft.com/office/powerpoint/2010/main" val="321138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9749" y="1353419"/>
            <a:ext cx="4299827" cy="2414248"/>
            <a:chOff x="1809749" y="1353419"/>
            <a:chExt cx="4299827" cy="2414248"/>
          </a:xfrm>
        </p:grpSpPr>
        <p:pic>
          <p:nvPicPr>
            <p:cNvPr id="4" name="Picture 3" descr="graph-p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49" y="1353419"/>
              <a:ext cx="4299827" cy="2414248"/>
            </a:xfrm>
            <a:prstGeom prst="rect">
              <a:avLst/>
            </a:prstGeom>
          </p:spPr>
        </p:pic>
        <p:sp>
          <p:nvSpPr>
            <p:cNvPr id="5" name="Rectangle 4"/>
            <p:cNvSpPr/>
            <p:nvPr/>
          </p:nvSpPr>
          <p:spPr>
            <a:xfrm>
              <a:off x="2240643" y="3306380"/>
              <a:ext cx="353786" cy="24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277006" y="4284735"/>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3" name="Title 2"/>
          <p:cNvSpPr>
            <a:spLocks noGrp="1"/>
          </p:cNvSpPr>
          <p:nvPr>
            <p:ph type="title"/>
          </p:nvPr>
        </p:nvSpPr>
        <p:spPr>
          <a:xfrm>
            <a:off x="237061" y="525001"/>
            <a:ext cx="8565016" cy="504000"/>
          </a:xfrm>
        </p:spPr>
        <p:txBody>
          <a:bodyPr/>
          <a:lstStyle/>
          <a:p>
            <a:r>
              <a:rPr lang="en-GB" sz="1400" noProof="0" dirty="0"/>
              <a:t>Patients with the most severe airflow limitation &amp; </a:t>
            </a:r>
            <a:r>
              <a:rPr lang="en-GB" sz="1400" noProof="0" dirty="0" err="1"/>
              <a:t>exertional</a:t>
            </a:r>
            <a:r>
              <a:rPr lang="en-GB" sz="1400" noProof="0" dirty="0"/>
              <a:t> dyspnoea have significantly </a:t>
            </a:r>
            <a:r>
              <a:rPr lang="en-GB" sz="1400" u="sng" noProof="0" dirty="0"/>
              <a:t>more fragmented sleep</a:t>
            </a:r>
            <a:r>
              <a:rPr lang="en-GB" sz="1400" noProof="0" dirty="0"/>
              <a:t> than patients with the lowest GOLD grade (p&lt;0.01) and </a:t>
            </a:r>
            <a:r>
              <a:rPr lang="en-GB" sz="1400" noProof="0" dirty="0" err="1"/>
              <a:t>mMRC</a:t>
            </a:r>
            <a:r>
              <a:rPr lang="en-GB" sz="1400" noProof="0" dirty="0"/>
              <a:t> score (p&lt;0.05)</a:t>
            </a:r>
            <a:r>
              <a:rPr lang="en-GB" sz="1400" baseline="30000" noProof="0" dirty="0"/>
              <a:t>1</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12</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pic>
        <p:nvPicPr>
          <p:cNvPr id="8" name="Picture 7"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497" y="4710265"/>
            <a:ext cx="197538" cy="188393"/>
          </a:xfrm>
          <a:prstGeom prst="rect">
            <a:avLst/>
          </a:prstGeom>
        </p:spPr>
      </p:pic>
      <p:sp>
        <p:nvSpPr>
          <p:cNvPr id="9" name="TextBox 8"/>
          <p:cNvSpPr txBox="1"/>
          <p:nvPr/>
        </p:nvSpPr>
        <p:spPr>
          <a:xfrm>
            <a:off x="270273" y="3649932"/>
            <a:ext cx="8281060" cy="507831"/>
          </a:xfrm>
          <a:prstGeom prst="rect">
            <a:avLst/>
          </a:prstGeom>
          <a:noFill/>
        </p:spPr>
        <p:txBody>
          <a:bodyPr wrap="square" rtlCol="0">
            <a:spAutoFit/>
          </a:bodyPr>
          <a:lstStyle/>
          <a:p>
            <a:r>
              <a:rPr lang="en-US" sz="900" dirty="0">
                <a:solidFill>
                  <a:schemeClr val="tx1">
                    <a:lumMod val="50000"/>
                    <a:lumOff val="50000"/>
                  </a:schemeClr>
                </a:solidFill>
              </a:rPr>
              <a:t>Impact of disease severity according to the Global Initiative for Chronic Obstructive Lung Disease (GOLD) grades, daytime </a:t>
            </a:r>
            <a:r>
              <a:rPr lang="en-US" sz="900" dirty="0" err="1">
                <a:solidFill>
                  <a:schemeClr val="tx1">
                    <a:lumMod val="50000"/>
                    <a:lumOff val="50000"/>
                  </a:schemeClr>
                </a:solidFill>
              </a:rPr>
              <a:t>dyspnoea</a:t>
            </a:r>
            <a:r>
              <a:rPr lang="en-US" sz="900" dirty="0">
                <a:solidFill>
                  <a:schemeClr val="tx1">
                    <a:lumMod val="50000"/>
                    <a:lumOff val="50000"/>
                  </a:schemeClr>
                </a:solidFill>
              </a:rPr>
              <a:t> according to the Modified Medical Research Council (MMRC) scale, sex (0=female, 1=male), and parts of the week (</a:t>
            </a:r>
            <a:r>
              <a:rPr lang="en-US" sz="900" dirty="0" err="1">
                <a:solidFill>
                  <a:schemeClr val="tx1">
                    <a:lumMod val="50000"/>
                    <a:lumOff val="50000"/>
                  </a:schemeClr>
                </a:solidFill>
              </a:rPr>
              <a:t>wd</a:t>
            </a:r>
            <a:r>
              <a:rPr lang="en-US" sz="900" dirty="0">
                <a:solidFill>
                  <a:schemeClr val="tx1">
                    <a:lumMod val="50000"/>
                    <a:lumOff val="50000"/>
                  </a:schemeClr>
                </a:solidFill>
              </a:rPr>
              <a:t>=weekdays, we=weekends)on sleep parameters. Data are expressed as least-square </a:t>
            </a:r>
            <a:r>
              <a:rPr lang="en-US" sz="900" dirty="0" err="1">
                <a:solidFill>
                  <a:schemeClr val="tx1">
                    <a:lumMod val="50000"/>
                    <a:lumOff val="50000"/>
                  </a:schemeClr>
                </a:solidFill>
              </a:rPr>
              <a:t>means±SE</a:t>
            </a:r>
            <a:r>
              <a:rPr lang="en-US" sz="900" dirty="0">
                <a:solidFill>
                  <a:schemeClr val="tx1">
                    <a:lumMod val="50000"/>
                    <a:lumOff val="50000"/>
                  </a:schemeClr>
                </a:solidFill>
              </a:rPr>
              <a:t>. Significance levels for pairwise comparisons are indicated as horizontal bars with *p&lt;0.05, **p&lt;0.01 and ***p&lt;0.001.</a:t>
            </a:r>
            <a:endParaRPr lang="en-US" dirty="0">
              <a:solidFill>
                <a:schemeClr val="tx1">
                  <a:lumMod val="50000"/>
                  <a:lumOff val="50000"/>
                </a:schemeClr>
              </a:solidFill>
            </a:endParaRPr>
          </a:p>
        </p:txBody>
      </p:sp>
      <p:sp>
        <p:nvSpPr>
          <p:cNvPr id="13" name="TextBox 12"/>
          <p:cNvSpPr txBox="1"/>
          <p:nvPr/>
        </p:nvSpPr>
        <p:spPr>
          <a:xfrm>
            <a:off x="2734714" y="1189518"/>
            <a:ext cx="2826540" cy="276999"/>
          </a:xfrm>
          <a:prstGeom prst="rect">
            <a:avLst/>
          </a:prstGeom>
          <a:noFill/>
        </p:spPr>
        <p:txBody>
          <a:bodyPr wrap="none" rtlCol="0">
            <a:spAutoFit/>
          </a:bodyPr>
          <a:lstStyle/>
          <a:p>
            <a:r>
              <a:rPr lang="en-US" sz="1200" b="1" dirty="0">
                <a:solidFill>
                  <a:schemeClr val="accent6"/>
                </a:solidFill>
              </a:rPr>
              <a:t>Number of nocturnal sleeping bouts </a:t>
            </a:r>
          </a:p>
        </p:txBody>
      </p:sp>
      <p:sp>
        <p:nvSpPr>
          <p:cNvPr id="14" name="TextBox 13"/>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Sleep measures evaluation in patients with COPD </a:t>
            </a:r>
            <a:endParaRPr lang="en-GB" sz="1400" dirty="0">
              <a:solidFill>
                <a:schemeClr val="bg1"/>
              </a:solidFill>
            </a:endParaRPr>
          </a:p>
        </p:txBody>
      </p:sp>
    </p:spTree>
    <p:extLst>
      <p:ext uri="{BB962C8B-B14F-4D97-AF65-F5344CB8AC3E}">
        <p14:creationId xmlns:p14="http://schemas.microsoft.com/office/powerpoint/2010/main" val="123084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63039" y="1318827"/>
            <a:ext cx="4527689" cy="2523063"/>
            <a:chOff x="1463039" y="1318827"/>
            <a:chExt cx="4527689" cy="2523063"/>
          </a:xfrm>
        </p:grpSpPr>
        <p:pic>
          <p:nvPicPr>
            <p:cNvPr id="4" name="Picture 3" descr="graph-p-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39" y="1318827"/>
              <a:ext cx="4527689" cy="2523063"/>
            </a:xfrm>
            <a:prstGeom prst="rect">
              <a:avLst/>
            </a:prstGeom>
          </p:spPr>
        </p:pic>
        <p:sp>
          <p:nvSpPr>
            <p:cNvPr id="14" name="Rectangle 13"/>
            <p:cNvSpPr/>
            <p:nvPr/>
          </p:nvSpPr>
          <p:spPr>
            <a:xfrm>
              <a:off x="2204359" y="3251954"/>
              <a:ext cx="353786" cy="24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277006" y="4284735"/>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3" name="Title 2"/>
          <p:cNvSpPr>
            <a:spLocks noGrp="1"/>
          </p:cNvSpPr>
          <p:nvPr>
            <p:ph type="title"/>
          </p:nvPr>
        </p:nvSpPr>
        <p:spPr>
          <a:xfrm>
            <a:off x="237061" y="525001"/>
            <a:ext cx="8565016" cy="504000"/>
          </a:xfrm>
        </p:spPr>
        <p:txBody>
          <a:bodyPr/>
          <a:lstStyle/>
          <a:p>
            <a:r>
              <a:rPr lang="en-GB" sz="1400" noProof="0" dirty="0"/>
              <a:t>Patients with the most severe airflow limitation and reporting the highest </a:t>
            </a:r>
            <a:r>
              <a:rPr lang="en-GB" sz="1400" noProof="0" dirty="0" err="1"/>
              <a:t>mMRC</a:t>
            </a:r>
            <a:r>
              <a:rPr lang="en-GB" sz="1400" noProof="0" dirty="0"/>
              <a:t> score have significantly </a:t>
            </a:r>
            <a:r>
              <a:rPr lang="en-GB" sz="1400" u="sng" noProof="0" dirty="0"/>
              <a:t>shorter sleeping bouts</a:t>
            </a:r>
            <a:r>
              <a:rPr lang="en-GB" sz="1400" noProof="0" dirty="0"/>
              <a:t> (p&lt;0.05 for all)</a:t>
            </a:r>
            <a:r>
              <a:rPr lang="en-GB" sz="1400" baseline="30000" noProof="0" dirty="0"/>
              <a:t>1</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13</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pic>
        <p:nvPicPr>
          <p:cNvPr id="8" name="Picture 7"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497" y="4710265"/>
            <a:ext cx="197538" cy="188393"/>
          </a:xfrm>
          <a:prstGeom prst="rect">
            <a:avLst/>
          </a:prstGeom>
        </p:spPr>
      </p:pic>
      <p:sp>
        <p:nvSpPr>
          <p:cNvPr id="15" name="TextBox 14"/>
          <p:cNvSpPr txBox="1"/>
          <p:nvPr/>
        </p:nvSpPr>
        <p:spPr>
          <a:xfrm>
            <a:off x="237061" y="3576905"/>
            <a:ext cx="8743902" cy="646331"/>
          </a:xfrm>
          <a:prstGeom prst="rect">
            <a:avLst/>
          </a:prstGeom>
          <a:noFill/>
        </p:spPr>
        <p:txBody>
          <a:bodyPr wrap="square" rtlCol="0">
            <a:spAutoFit/>
          </a:bodyPr>
          <a:lstStyle/>
          <a:p>
            <a:r>
              <a:rPr lang="en-US" sz="900" dirty="0">
                <a:solidFill>
                  <a:schemeClr val="tx1">
                    <a:lumMod val="50000"/>
                    <a:lumOff val="50000"/>
                  </a:schemeClr>
                </a:solidFill>
              </a:rPr>
              <a:t>Impact of disease severity according to the Global Initiative for Chronic Obstructive Lung Disease (GOLD) grades, daytime </a:t>
            </a:r>
            <a:r>
              <a:rPr lang="en-US" sz="900" dirty="0" err="1">
                <a:solidFill>
                  <a:schemeClr val="tx1">
                    <a:lumMod val="50000"/>
                    <a:lumOff val="50000"/>
                  </a:schemeClr>
                </a:solidFill>
              </a:rPr>
              <a:t>dyspnoea</a:t>
            </a:r>
            <a:endParaRPr lang="en-US" sz="900" dirty="0">
              <a:solidFill>
                <a:schemeClr val="tx1">
                  <a:lumMod val="50000"/>
                  <a:lumOff val="50000"/>
                </a:schemeClr>
              </a:solidFill>
            </a:endParaRPr>
          </a:p>
          <a:p>
            <a:r>
              <a:rPr lang="en-US" sz="900" dirty="0">
                <a:solidFill>
                  <a:schemeClr val="tx1">
                    <a:lumMod val="50000"/>
                    <a:lumOff val="50000"/>
                  </a:schemeClr>
                </a:solidFill>
              </a:rPr>
              <a:t>according to the Modified Medical Research Council (MMRC) scale, sex (0=female, 1=male), and parts of the week (</a:t>
            </a:r>
            <a:r>
              <a:rPr lang="en-US" sz="900" dirty="0" err="1">
                <a:solidFill>
                  <a:schemeClr val="tx1">
                    <a:lumMod val="50000"/>
                    <a:lumOff val="50000"/>
                  </a:schemeClr>
                </a:solidFill>
              </a:rPr>
              <a:t>wd</a:t>
            </a:r>
            <a:r>
              <a:rPr lang="en-US" sz="900" dirty="0">
                <a:solidFill>
                  <a:schemeClr val="tx1">
                    <a:lumMod val="50000"/>
                    <a:lumOff val="50000"/>
                  </a:schemeClr>
                </a:solidFill>
              </a:rPr>
              <a:t>=weekdays, we=weekends)</a:t>
            </a:r>
          </a:p>
          <a:p>
            <a:r>
              <a:rPr lang="en-US" sz="900" dirty="0">
                <a:solidFill>
                  <a:schemeClr val="tx1">
                    <a:lumMod val="50000"/>
                    <a:lumOff val="50000"/>
                  </a:schemeClr>
                </a:solidFill>
              </a:rPr>
              <a:t>on sleep parameters. Data are expressed as least-square </a:t>
            </a:r>
            <a:r>
              <a:rPr lang="en-US" sz="900" dirty="0" err="1">
                <a:solidFill>
                  <a:schemeClr val="tx1">
                    <a:lumMod val="50000"/>
                    <a:lumOff val="50000"/>
                  </a:schemeClr>
                </a:solidFill>
              </a:rPr>
              <a:t>means±SE</a:t>
            </a:r>
            <a:r>
              <a:rPr lang="en-US" sz="900" dirty="0">
                <a:solidFill>
                  <a:schemeClr val="tx1">
                    <a:lumMod val="50000"/>
                    <a:lumOff val="50000"/>
                  </a:schemeClr>
                </a:solidFill>
              </a:rPr>
              <a:t>. Significance levels for pairwise comparisons are indicated as horizontal bars</a:t>
            </a:r>
          </a:p>
          <a:p>
            <a:r>
              <a:rPr lang="en-US" sz="900" dirty="0">
                <a:solidFill>
                  <a:schemeClr val="tx1">
                    <a:lumMod val="50000"/>
                    <a:lumOff val="50000"/>
                  </a:schemeClr>
                </a:solidFill>
              </a:rPr>
              <a:t>with *p&lt;0.05, **p&lt;0.01 and ***p&lt;0.001.</a:t>
            </a:r>
            <a:endParaRPr lang="en-US" sz="1600" dirty="0">
              <a:solidFill>
                <a:schemeClr val="tx1">
                  <a:lumMod val="50000"/>
                  <a:lumOff val="50000"/>
                </a:schemeClr>
              </a:solidFill>
            </a:endParaRPr>
          </a:p>
        </p:txBody>
      </p:sp>
      <p:sp>
        <p:nvSpPr>
          <p:cNvPr id="2" name="TextBox 1"/>
          <p:cNvSpPr txBox="1"/>
          <p:nvPr/>
        </p:nvSpPr>
        <p:spPr>
          <a:xfrm>
            <a:off x="2371245" y="1218716"/>
            <a:ext cx="5305591" cy="368686"/>
          </a:xfrm>
          <a:prstGeom prst="rect">
            <a:avLst/>
          </a:prstGeom>
          <a:noFill/>
        </p:spPr>
        <p:txBody>
          <a:bodyPr wrap="square" rtlCol="0">
            <a:spAutoFit/>
          </a:bodyPr>
          <a:lstStyle/>
          <a:p>
            <a:r>
              <a:rPr lang="en-US" sz="1200" b="1" dirty="0">
                <a:solidFill>
                  <a:schemeClr val="accent6"/>
                </a:solidFill>
              </a:rPr>
              <a:t>Average duration of nocturnal sleeping bouts</a:t>
            </a:r>
          </a:p>
        </p:txBody>
      </p:sp>
      <p:sp>
        <p:nvSpPr>
          <p:cNvPr id="13" name="TextBox 12"/>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Sleep measures evaluation in patients with COPD </a:t>
            </a:r>
            <a:endParaRPr lang="en-GB" sz="1400" dirty="0">
              <a:solidFill>
                <a:schemeClr val="bg1"/>
              </a:solidFill>
            </a:endParaRPr>
          </a:p>
        </p:txBody>
      </p:sp>
    </p:spTree>
    <p:extLst>
      <p:ext uri="{BB962C8B-B14F-4D97-AF65-F5344CB8AC3E}">
        <p14:creationId xmlns:p14="http://schemas.microsoft.com/office/powerpoint/2010/main" val="189981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38960" y="1361440"/>
            <a:ext cx="4179048" cy="2417348"/>
            <a:chOff x="1838960" y="1361440"/>
            <a:chExt cx="4179048" cy="2417348"/>
          </a:xfrm>
        </p:grpSpPr>
        <p:pic>
          <p:nvPicPr>
            <p:cNvPr id="5" name="Picture 4" descr="graph-p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960" y="1361440"/>
              <a:ext cx="4179048" cy="2417348"/>
            </a:xfrm>
            <a:prstGeom prst="rect">
              <a:avLst/>
            </a:prstGeom>
          </p:spPr>
        </p:pic>
        <p:sp>
          <p:nvSpPr>
            <p:cNvPr id="14" name="Rectangle 13"/>
            <p:cNvSpPr/>
            <p:nvPr/>
          </p:nvSpPr>
          <p:spPr>
            <a:xfrm>
              <a:off x="2186217" y="3251954"/>
              <a:ext cx="353786" cy="24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277006" y="4284735"/>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3" name="Title 2"/>
          <p:cNvSpPr>
            <a:spLocks noGrp="1"/>
          </p:cNvSpPr>
          <p:nvPr>
            <p:ph type="title"/>
          </p:nvPr>
        </p:nvSpPr>
        <p:spPr>
          <a:xfrm>
            <a:off x="237061" y="525001"/>
            <a:ext cx="8565016" cy="504000"/>
          </a:xfrm>
        </p:spPr>
        <p:txBody>
          <a:bodyPr/>
          <a:lstStyle/>
          <a:p>
            <a:r>
              <a:rPr lang="en-GB" sz="1400" noProof="0" dirty="0"/>
              <a:t>Patients with the most severe airflow limitation and reporting the highest </a:t>
            </a:r>
            <a:r>
              <a:rPr lang="en-GB" sz="1400" noProof="0" dirty="0" err="1"/>
              <a:t>mMRC</a:t>
            </a:r>
            <a:r>
              <a:rPr lang="en-GB" sz="1400" noProof="0" dirty="0"/>
              <a:t> score have significantly </a:t>
            </a:r>
            <a:r>
              <a:rPr lang="en-GB" sz="1400" u="sng" noProof="0" dirty="0"/>
              <a:t>lower sleep efficiency</a:t>
            </a:r>
            <a:r>
              <a:rPr lang="en-GB" sz="1400" noProof="0" dirty="0"/>
              <a:t> (p&lt;0.01 for all)</a:t>
            </a:r>
            <a:r>
              <a:rPr lang="en-GB" sz="1400" baseline="30000" noProof="0" dirty="0"/>
              <a:t>1</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14</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pic>
        <p:nvPicPr>
          <p:cNvPr id="8" name="Picture 7"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497" y="4710265"/>
            <a:ext cx="197538" cy="188393"/>
          </a:xfrm>
          <a:prstGeom prst="rect">
            <a:avLst/>
          </a:prstGeom>
        </p:spPr>
      </p:pic>
      <p:sp>
        <p:nvSpPr>
          <p:cNvPr id="15" name="TextBox 14"/>
          <p:cNvSpPr txBox="1"/>
          <p:nvPr/>
        </p:nvSpPr>
        <p:spPr>
          <a:xfrm>
            <a:off x="277007" y="3638404"/>
            <a:ext cx="8037260" cy="646331"/>
          </a:xfrm>
          <a:prstGeom prst="rect">
            <a:avLst/>
          </a:prstGeom>
          <a:noFill/>
        </p:spPr>
        <p:txBody>
          <a:bodyPr wrap="square" rtlCol="0">
            <a:spAutoFit/>
          </a:bodyPr>
          <a:lstStyle/>
          <a:p>
            <a:r>
              <a:rPr lang="en-US" sz="900" dirty="0">
                <a:solidFill>
                  <a:srgbClr val="7F7F7F"/>
                </a:solidFill>
              </a:rPr>
              <a:t>Impact of disease severity according to the Global Initiative for Chronic Obstructive Lung Disease (GOLD) grades, daytime </a:t>
            </a:r>
            <a:r>
              <a:rPr lang="en-US" sz="900" dirty="0" err="1">
                <a:solidFill>
                  <a:srgbClr val="7F7F7F"/>
                </a:solidFill>
              </a:rPr>
              <a:t>dyspnoea</a:t>
            </a:r>
            <a:endParaRPr lang="en-US" sz="900" dirty="0">
              <a:solidFill>
                <a:srgbClr val="7F7F7F"/>
              </a:solidFill>
            </a:endParaRPr>
          </a:p>
          <a:p>
            <a:r>
              <a:rPr lang="en-US" sz="900" dirty="0">
                <a:solidFill>
                  <a:srgbClr val="7F7F7F"/>
                </a:solidFill>
              </a:rPr>
              <a:t>according to the Modified Medical Research Council (MMRC) scale, sex (0=female, 1=male), and parts of the week (</a:t>
            </a:r>
            <a:r>
              <a:rPr lang="en-US" sz="900" dirty="0" err="1">
                <a:solidFill>
                  <a:srgbClr val="7F7F7F"/>
                </a:solidFill>
              </a:rPr>
              <a:t>wd</a:t>
            </a:r>
            <a:r>
              <a:rPr lang="en-US" sz="900" dirty="0">
                <a:solidFill>
                  <a:srgbClr val="7F7F7F"/>
                </a:solidFill>
              </a:rPr>
              <a:t>=weekdays, we=weekends)</a:t>
            </a:r>
          </a:p>
          <a:p>
            <a:r>
              <a:rPr lang="en-US" sz="900" dirty="0">
                <a:solidFill>
                  <a:srgbClr val="7F7F7F"/>
                </a:solidFill>
              </a:rPr>
              <a:t>on sleep parameters. Data are expressed as least-square </a:t>
            </a:r>
            <a:r>
              <a:rPr lang="en-US" sz="900" dirty="0" err="1">
                <a:solidFill>
                  <a:srgbClr val="7F7F7F"/>
                </a:solidFill>
              </a:rPr>
              <a:t>means±SE</a:t>
            </a:r>
            <a:r>
              <a:rPr lang="en-US" sz="900" dirty="0">
                <a:solidFill>
                  <a:srgbClr val="7F7F7F"/>
                </a:solidFill>
              </a:rPr>
              <a:t>. Significance levels for pairwise comparisons are indicated as horizontal bars</a:t>
            </a:r>
          </a:p>
          <a:p>
            <a:r>
              <a:rPr lang="en-US" sz="900" dirty="0">
                <a:solidFill>
                  <a:srgbClr val="7F7F7F"/>
                </a:solidFill>
              </a:rPr>
              <a:t>with *p&lt;0.05, **p&lt;0.01 and ***p&lt;0.001.</a:t>
            </a:r>
            <a:endParaRPr lang="en-US" sz="1600" dirty="0">
              <a:solidFill>
                <a:srgbClr val="7F7F7F"/>
              </a:solidFill>
            </a:endParaRPr>
          </a:p>
        </p:txBody>
      </p:sp>
      <p:sp>
        <p:nvSpPr>
          <p:cNvPr id="4" name="TextBox 3"/>
          <p:cNvSpPr txBox="1"/>
          <p:nvPr/>
        </p:nvSpPr>
        <p:spPr>
          <a:xfrm>
            <a:off x="3328874" y="1210467"/>
            <a:ext cx="2233246" cy="307777"/>
          </a:xfrm>
          <a:prstGeom prst="rect">
            <a:avLst/>
          </a:prstGeom>
          <a:noFill/>
        </p:spPr>
        <p:txBody>
          <a:bodyPr wrap="square" rtlCol="0">
            <a:spAutoFit/>
          </a:bodyPr>
          <a:lstStyle/>
          <a:p>
            <a:r>
              <a:rPr lang="en-US" sz="1400" b="1" dirty="0">
                <a:solidFill>
                  <a:schemeClr val="accent6"/>
                </a:solidFill>
              </a:rPr>
              <a:t>Sleep efficiency</a:t>
            </a:r>
          </a:p>
        </p:txBody>
      </p:sp>
      <p:sp>
        <p:nvSpPr>
          <p:cNvPr id="16" name="TextBox 15"/>
          <p:cNvSpPr txBox="1"/>
          <p:nvPr/>
        </p:nvSpPr>
        <p:spPr>
          <a:xfrm>
            <a:off x="1768300" y="142261"/>
            <a:ext cx="6664500"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Sleep measures evaluation in patients with COPD </a:t>
            </a:r>
            <a:endParaRPr lang="en-GB" sz="1400" dirty="0">
              <a:solidFill>
                <a:schemeClr val="bg1"/>
              </a:solidFill>
            </a:endParaRPr>
          </a:p>
        </p:txBody>
      </p:sp>
      <p:sp>
        <p:nvSpPr>
          <p:cNvPr id="13" name="TextBox 12"/>
          <p:cNvSpPr txBox="1"/>
          <p:nvPr/>
        </p:nvSpPr>
        <p:spPr>
          <a:xfrm>
            <a:off x="5861087" y="2018061"/>
            <a:ext cx="1234525" cy="784830"/>
          </a:xfrm>
          <a:prstGeom prst="rect">
            <a:avLst/>
          </a:prstGeom>
          <a:noFill/>
        </p:spPr>
        <p:txBody>
          <a:bodyPr wrap="square" rtlCol="0">
            <a:spAutoFit/>
          </a:bodyPr>
          <a:lstStyle/>
          <a:p>
            <a:r>
              <a:rPr lang="nl-BE" sz="900" i="1" dirty="0">
                <a:solidFill>
                  <a:srgbClr val="000000"/>
                </a:solidFill>
              </a:rPr>
              <a:t>Sleep efficiency</a:t>
            </a:r>
            <a:br>
              <a:rPr lang="nl-BE" sz="900" i="1" dirty="0">
                <a:solidFill>
                  <a:srgbClr val="000000"/>
                </a:solidFill>
              </a:rPr>
            </a:br>
            <a:r>
              <a:rPr lang="nl-BE" sz="900" i="1" dirty="0">
                <a:solidFill>
                  <a:srgbClr val="000000"/>
                </a:solidFill>
              </a:rPr>
              <a:t>is defined as </a:t>
            </a:r>
          </a:p>
          <a:p>
            <a:r>
              <a:rPr lang="nl-BE" sz="900" b="1" i="1" dirty="0">
                <a:solidFill>
                  <a:srgbClr val="000000"/>
                </a:solidFill>
              </a:rPr>
              <a:t>the ratio of total night sleeping time </a:t>
            </a:r>
            <a:r>
              <a:rPr lang="nl-BE" sz="900" i="1" dirty="0">
                <a:solidFill>
                  <a:srgbClr val="000000"/>
                </a:solidFill>
              </a:rPr>
              <a:t>and</a:t>
            </a:r>
            <a:r>
              <a:rPr lang="nl-BE" sz="900" b="1" i="1" dirty="0">
                <a:solidFill>
                  <a:srgbClr val="000000"/>
                </a:solidFill>
              </a:rPr>
              <a:t> time in bed</a:t>
            </a:r>
          </a:p>
        </p:txBody>
      </p:sp>
    </p:spTree>
    <p:extLst>
      <p:ext uri="{BB962C8B-B14F-4D97-AF65-F5344CB8AC3E}">
        <p14:creationId xmlns:p14="http://schemas.microsoft.com/office/powerpoint/2010/main" val="24693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p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43" y="1422934"/>
            <a:ext cx="6660415" cy="2004292"/>
          </a:xfrm>
          <a:prstGeom prst="rect">
            <a:avLst/>
          </a:prstGeom>
        </p:spPr>
      </p:pic>
      <p:sp>
        <p:nvSpPr>
          <p:cNvPr id="15" name="Rectangle 14"/>
          <p:cNvSpPr/>
          <p:nvPr/>
        </p:nvSpPr>
        <p:spPr>
          <a:xfrm>
            <a:off x="1359660" y="2780546"/>
            <a:ext cx="353786" cy="24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7006" y="4284735"/>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3" name="Title 2"/>
          <p:cNvSpPr>
            <a:spLocks noGrp="1"/>
          </p:cNvSpPr>
          <p:nvPr>
            <p:ph type="title"/>
          </p:nvPr>
        </p:nvSpPr>
        <p:spPr/>
        <p:txBody>
          <a:bodyPr/>
          <a:lstStyle/>
          <a:p>
            <a:r>
              <a:rPr lang="en-GB" sz="1400" dirty="0">
                <a:solidFill>
                  <a:srgbClr val="830051"/>
                </a:solidFill>
              </a:rPr>
              <a:t>The </a:t>
            </a:r>
            <a:r>
              <a:rPr lang="en-GB" sz="1400" u="sng" dirty="0">
                <a:solidFill>
                  <a:srgbClr val="830051"/>
                </a:solidFill>
              </a:rPr>
              <a:t>number of steps performed during the day</a:t>
            </a:r>
            <a:r>
              <a:rPr lang="en-GB" sz="1400" dirty="0">
                <a:solidFill>
                  <a:srgbClr val="830051"/>
                </a:solidFill>
              </a:rPr>
              <a:t> increased as the duration of sleeping bouts and the sleep efficiency increased.</a:t>
            </a:r>
            <a:r>
              <a:rPr lang="en-GB" sz="1400" baseline="30000" dirty="0">
                <a:solidFill>
                  <a:srgbClr val="830051"/>
                </a:solidFill>
              </a:rPr>
              <a:t>1</a:t>
            </a:r>
            <a:br>
              <a:rPr lang="en-GB" sz="1400" baseline="30000" noProof="0" dirty="0">
                <a:solidFill>
                  <a:srgbClr val="830051"/>
                </a:solidFill>
              </a:rPr>
            </a:br>
            <a:endParaRPr lang="en-GB" sz="1400" noProof="0" dirty="0">
              <a:solidFill>
                <a:srgbClr val="830051"/>
              </a:solidFill>
            </a:endParaRPr>
          </a:p>
        </p:txBody>
      </p:sp>
      <p:sp>
        <p:nvSpPr>
          <p:cNvPr id="6" name="Slide Number Placeholder 5"/>
          <p:cNvSpPr>
            <a:spLocks noGrp="1"/>
          </p:cNvSpPr>
          <p:nvPr>
            <p:ph type="sldNum" sz="quarter" idx="4"/>
          </p:nvPr>
        </p:nvSpPr>
        <p:spPr/>
        <p:txBody>
          <a:bodyPr/>
          <a:lstStyle/>
          <a:p>
            <a:fld id="{3C4F54F3-C349-4609-AFEE-01462D5C7942}" type="slidenum">
              <a:rPr lang="en-GB" smtClean="0"/>
              <a:pPr/>
              <a:t>15</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pic>
        <p:nvPicPr>
          <p:cNvPr id="8" name="Picture 7"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497" y="4710265"/>
            <a:ext cx="197538" cy="188393"/>
          </a:xfrm>
          <a:prstGeom prst="rect">
            <a:avLst/>
          </a:prstGeom>
        </p:spPr>
      </p:pic>
      <p:sp>
        <p:nvSpPr>
          <p:cNvPr id="2" name="TextBox 1"/>
          <p:cNvSpPr txBox="1"/>
          <p:nvPr/>
        </p:nvSpPr>
        <p:spPr>
          <a:xfrm>
            <a:off x="304797" y="3646871"/>
            <a:ext cx="8153403" cy="646331"/>
          </a:xfrm>
          <a:prstGeom prst="rect">
            <a:avLst/>
          </a:prstGeom>
          <a:noFill/>
        </p:spPr>
        <p:txBody>
          <a:bodyPr wrap="square" rtlCol="0">
            <a:spAutoFit/>
          </a:bodyPr>
          <a:lstStyle/>
          <a:p>
            <a:r>
              <a:rPr lang="en-US" sz="900" dirty="0">
                <a:solidFill>
                  <a:srgbClr val="7F7F7F"/>
                </a:solidFill>
              </a:rPr>
              <a:t>Association between nocturnal sleep parameters (total night sleeping time; number of nocturnal sleeping bouts; average duration of nocturnal sleep bouts; sleep efficiency; time awake after the first sleep onset) and daytime physical activity: STEP=steps performed. Data are expressed as least-square </a:t>
            </a:r>
            <a:r>
              <a:rPr lang="en-US" sz="900" dirty="0" err="1">
                <a:solidFill>
                  <a:srgbClr val="7F7F7F"/>
                </a:solidFill>
              </a:rPr>
              <a:t>means±SE</a:t>
            </a:r>
            <a:r>
              <a:rPr lang="en-US" sz="900" dirty="0">
                <a:solidFill>
                  <a:srgbClr val="7F7F7F"/>
                </a:solidFill>
              </a:rPr>
              <a:t>. Significance levels for pairwise comparisons are indicated as horizontal bars with *p&lt;0.05, **p&lt;0.01 and ***p&lt;0.001. TIME VL, TIME L and TIME MV are presented in % of the out of bed time.</a:t>
            </a:r>
            <a:endParaRPr lang="en-US" dirty="0">
              <a:solidFill>
                <a:srgbClr val="7F7F7F"/>
              </a:solidFill>
            </a:endParaRPr>
          </a:p>
        </p:txBody>
      </p:sp>
      <p:sp>
        <p:nvSpPr>
          <p:cNvPr id="13" name="TextBox 12"/>
          <p:cNvSpPr txBox="1"/>
          <p:nvPr/>
        </p:nvSpPr>
        <p:spPr>
          <a:xfrm>
            <a:off x="7161857" y="1718717"/>
            <a:ext cx="1355203" cy="784830"/>
          </a:xfrm>
          <a:prstGeom prst="rect">
            <a:avLst/>
          </a:prstGeom>
          <a:noFill/>
        </p:spPr>
        <p:txBody>
          <a:bodyPr wrap="square" rtlCol="0">
            <a:spAutoFit/>
          </a:bodyPr>
          <a:lstStyle/>
          <a:p>
            <a:r>
              <a:rPr lang="nl-BE" sz="900" b="1" i="1" dirty="0">
                <a:solidFill>
                  <a:srgbClr val="000000"/>
                </a:solidFill>
              </a:rPr>
              <a:t>Nocturnal sleep measures were divided into quartiles</a:t>
            </a:r>
          </a:p>
          <a:p>
            <a:r>
              <a:rPr lang="nl-BE" sz="900" i="1" dirty="0">
                <a:solidFill>
                  <a:srgbClr val="000000"/>
                </a:solidFill>
              </a:rPr>
              <a:t>(Q1 = shortest/lowest Q4 = longest/highest)</a:t>
            </a:r>
          </a:p>
        </p:txBody>
      </p:sp>
      <p:sp>
        <p:nvSpPr>
          <p:cNvPr id="16" name="TextBox 15"/>
          <p:cNvSpPr txBox="1"/>
          <p:nvPr/>
        </p:nvSpPr>
        <p:spPr>
          <a:xfrm>
            <a:off x="1768300" y="144918"/>
            <a:ext cx="6689900" cy="307777"/>
          </a:xfrm>
          <a:prstGeom prst="rect">
            <a:avLst/>
          </a:prstGeom>
          <a:solidFill>
            <a:srgbClr val="7F7F7F"/>
          </a:solidFill>
        </p:spPr>
        <p:txBody>
          <a:bodyPr wrap="square" rtlCol="0">
            <a:spAutoFit/>
          </a:bodyPr>
          <a:lstStyle/>
          <a:p>
            <a:pPr algn="r"/>
            <a:r>
              <a:rPr lang="nl-BE" sz="1400" dirty="0">
                <a:solidFill>
                  <a:srgbClr val="FFFFFF"/>
                </a:solidFill>
              </a:rPr>
              <a:t>Association </a:t>
            </a:r>
            <a:r>
              <a:rPr lang="nl-BE" sz="1400" dirty="0" err="1">
                <a:solidFill>
                  <a:srgbClr val="FFFFFF"/>
                </a:solidFill>
              </a:rPr>
              <a:t>between</a:t>
            </a:r>
            <a:r>
              <a:rPr lang="nl-BE" sz="1400" dirty="0">
                <a:solidFill>
                  <a:srgbClr val="FFFFFF"/>
                </a:solidFill>
              </a:rPr>
              <a:t> sleep </a:t>
            </a:r>
            <a:r>
              <a:rPr lang="nl-BE" sz="1400" dirty="0" err="1">
                <a:solidFill>
                  <a:srgbClr val="FFFFFF"/>
                </a:solidFill>
              </a:rPr>
              <a:t>measures</a:t>
            </a:r>
            <a:r>
              <a:rPr lang="nl-BE" sz="1400" dirty="0">
                <a:solidFill>
                  <a:srgbClr val="FFFFFF"/>
                </a:solidFill>
              </a:rPr>
              <a:t> &amp; </a:t>
            </a:r>
            <a:r>
              <a:rPr lang="nl-BE" sz="1400" dirty="0" err="1">
                <a:solidFill>
                  <a:srgbClr val="FFFFFF"/>
                </a:solidFill>
              </a:rPr>
              <a:t>daytime</a:t>
            </a:r>
            <a:r>
              <a:rPr lang="nl-BE" sz="1400" dirty="0">
                <a:solidFill>
                  <a:srgbClr val="FFFFFF"/>
                </a:solidFill>
              </a:rPr>
              <a:t> </a:t>
            </a:r>
            <a:r>
              <a:rPr lang="nl-BE" sz="1400" dirty="0" err="1">
                <a:solidFill>
                  <a:srgbClr val="FFFFFF"/>
                </a:solidFill>
              </a:rPr>
              <a:t>physical</a:t>
            </a:r>
            <a:r>
              <a:rPr lang="nl-BE" sz="1400" dirty="0">
                <a:solidFill>
                  <a:srgbClr val="FFFFFF"/>
                </a:solidFill>
              </a:rPr>
              <a:t> </a:t>
            </a:r>
            <a:r>
              <a:rPr lang="nl-BE" sz="1400" dirty="0" err="1">
                <a:solidFill>
                  <a:srgbClr val="FFFFFF"/>
                </a:solidFill>
              </a:rPr>
              <a:t>activity</a:t>
            </a:r>
            <a:endParaRPr lang="en-GB" sz="1400" dirty="0">
              <a:solidFill>
                <a:srgbClr val="FFFFFF"/>
              </a:solidFill>
            </a:endParaRPr>
          </a:p>
        </p:txBody>
      </p:sp>
    </p:spTree>
    <p:extLst>
      <p:ext uri="{BB962C8B-B14F-4D97-AF65-F5344CB8AC3E}">
        <p14:creationId xmlns:p14="http://schemas.microsoft.com/office/powerpoint/2010/main" val="115042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7006" y="4284735"/>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3" name="Title 2"/>
          <p:cNvSpPr>
            <a:spLocks noGrp="1"/>
          </p:cNvSpPr>
          <p:nvPr>
            <p:ph type="title"/>
          </p:nvPr>
        </p:nvSpPr>
        <p:spPr/>
        <p:txBody>
          <a:bodyPr/>
          <a:lstStyle/>
          <a:p>
            <a:r>
              <a:rPr lang="en-GB" sz="1400" dirty="0">
                <a:solidFill>
                  <a:srgbClr val="830051"/>
                </a:solidFill>
              </a:rPr>
              <a:t>Patients with the smallest number of sleeping bouts, longest sleeping bouts and highest sleep efficiency spent more </a:t>
            </a:r>
            <a:r>
              <a:rPr lang="en-GB" sz="1400" u="sng" dirty="0">
                <a:solidFill>
                  <a:srgbClr val="830051"/>
                </a:solidFill>
              </a:rPr>
              <a:t>time in moderate-to-vigorous activities</a:t>
            </a:r>
            <a:r>
              <a:rPr lang="en-GB" sz="1400" dirty="0">
                <a:solidFill>
                  <a:srgbClr val="830051"/>
                </a:solidFill>
              </a:rPr>
              <a:t> on the following day</a:t>
            </a:r>
            <a:r>
              <a:rPr lang="en-GB" sz="1400" baseline="30000" dirty="0">
                <a:solidFill>
                  <a:srgbClr val="830051"/>
                </a:solidFill>
              </a:rPr>
              <a:t>1</a:t>
            </a:r>
            <a:br>
              <a:rPr lang="en-GB" sz="1400" baseline="30000" noProof="0" dirty="0">
                <a:solidFill>
                  <a:srgbClr val="830051"/>
                </a:solidFill>
              </a:rPr>
            </a:br>
            <a:endParaRPr lang="en-GB" sz="1400" noProof="0" dirty="0">
              <a:solidFill>
                <a:srgbClr val="830051"/>
              </a:solidFill>
            </a:endParaRPr>
          </a:p>
        </p:txBody>
      </p:sp>
      <p:sp>
        <p:nvSpPr>
          <p:cNvPr id="6" name="Slide Number Placeholder 5"/>
          <p:cNvSpPr>
            <a:spLocks noGrp="1"/>
          </p:cNvSpPr>
          <p:nvPr>
            <p:ph type="sldNum" sz="quarter" idx="4"/>
          </p:nvPr>
        </p:nvSpPr>
        <p:spPr/>
        <p:txBody>
          <a:bodyPr/>
          <a:lstStyle/>
          <a:p>
            <a:fld id="{3C4F54F3-C349-4609-AFEE-01462D5C7942}" type="slidenum">
              <a:rPr lang="en-GB" smtClean="0"/>
              <a:pPr/>
              <a:t>16</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RESULTS</a:t>
            </a:r>
          </a:p>
        </p:txBody>
      </p:sp>
      <p:pic>
        <p:nvPicPr>
          <p:cNvPr id="8" name="Picture 7"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497" y="4710265"/>
            <a:ext cx="197538" cy="188393"/>
          </a:xfrm>
          <a:prstGeom prst="rect">
            <a:avLst/>
          </a:prstGeom>
        </p:spPr>
      </p:pic>
      <p:sp>
        <p:nvSpPr>
          <p:cNvPr id="4" name="TextBox 3"/>
          <p:cNvSpPr txBox="1"/>
          <p:nvPr/>
        </p:nvSpPr>
        <p:spPr>
          <a:xfrm>
            <a:off x="307576" y="3623427"/>
            <a:ext cx="8258907" cy="646331"/>
          </a:xfrm>
          <a:prstGeom prst="rect">
            <a:avLst/>
          </a:prstGeom>
          <a:noFill/>
        </p:spPr>
        <p:txBody>
          <a:bodyPr wrap="square" rtlCol="0">
            <a:spAutoFit/>
          </a:bodyPr>
          <a:lstStyle/>
          <a:p>
            <a:r>
              <a:rPr lang="en-US" sz="900" dirty="0">
                <a:solidFill>
                  <a:schemeClr val="tx1">
                    <a:lumMod val="50000"/>
                    <a:lumOff val="50000"/>
                  </a:schemeClr>
                </a:solidFill>
              </a:rPr>
              <a:t>Association between nocturnal sleep parameters (total night sleeping time; number of nocturnal sleeping bouts; average duration of</a:t>
            </a:r>
          </a:p>
          <a:p>
            <a:r>
              <a:rPr lang="en-US" sz="900" dirty="0">
                <a:solidFill>
                  <a:schemeClr val="tx1">
                    <a:lumMod val="50000"/>
                    <a:lumOff val="50000"/>
                  </a:schemeClr>
                </a:solidFill>
              </a:rPr>
              <a:t>nocturnal sleep bouts; sleep efficiency; time awake after the first sleep onset) and daytime physical activity: TIME MV=time spent in moderate-to-vigorous activity. Data are expressed as least-square </a:t>
            </a:r>
            <a:r>
              <a:rPr lang="en-US" sz="900" dirty="0" err="1">
                <a:solidFill>
                  <a:schemeClr val="tx1">
                    <a:lumMod val="50000"/>
                    <a:lumOff val="50000"/>
                  </a:schemeClr>
                </a:solidFill>
              </a:rPr>
              <a:t>means±SE</a:t>
            </a:r>
            <a:r>
              <a:rPr lang="en-US" sz="900" dirty="0">
                <a:solidFill>
                  <a:schemeClr val="tx1">
                    <a:lumMod val="50000"/>
                    <a:lumOff val="50000"/>
                  </a:schemeClr>
                </a:solidFill>
              </a:rPr>
              <a:t>. Significance levels for pairwise comparisons are indicated as horizontal bars with *p&lt;0.05, **p&lt;0.01 and ***p&lt;0.001. TIME VL, TIME L and TIME MV are presented in % of the out of bed time.</a:t>
            </a:r>
          </a:p>
        </p:txBody>
      </p:sp>
      <p:pic>
        <p:nvPicPr>
          <p:cNvPr id="5" name="Picture 4" descr="graph-p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33" y="1348512"/>
            <a:ext cx="7233920" cy="2163539"/>
          </a:xfrm>
          <a:prstGeom prst="rect">
            <a:avLst/>
          </a:prstGeom>
        </p:spPr>
      </p:pic>
      <p:sp>
        <p:nvSpPr>
          <p:cNvPr id="15" name="TextBox 14"/>
          <p:cNvSpPr txBox="1"/>
          <p:nvPr/>
        </p:nvSpPr>
        <p:spPr>
          <a:xfrm>
            <a:off x="1768300" y="152175"/>
            <a:ext cx="6689900" cy="307777"/>
          </a:xfrm>
          <a:prstGeom prst="rect">
            <a:avLst/>
          </a:prstGeom>
          <a:solidFill>
            <a:srgbClr val="7F7F7F"/>
          </a:solidFill>
        </p:spPr>
        <p:txBody>
          <a:bodyPr wrap="square" rtlCol="0">
            <a:spAutoFit/>
          </a:bodyPr>
          <a:lstStyle/>
          <a:p>
            <a:pPr algn="r"/>
            <a:r>
              <a:rPr lang="nl-BE" sz="1400" dirty="0">
                <a:solidFill>
                  <a:srgbClr val="FFFFFF"/>
                </a:solidFill>
              </a:rPr>
              <a:t>Association </a:t>
            </a:r>
            <a:r>
              <a:rPr lang="nl-BE" sz="1400" dirty="0" err="1">
                <a:solidFill>
                  <a:srgbClr val="FFFFFF"/>
                </a:solidFill>
              </a:rPr>
              <a:t>between</a:t>
            </a:r>
            <a:r>
              <a:rPr lang="nl-BE" sz="1400" dirty="0">
                <a:solidFill>
                  <a:srgbClr val="FFFFFF"/>
                </a:solidFill>
              </a:rPr>
              <a:t> sleep </a:t>
            </a:r>
            <a:r>
              <a:rPr lang="nl-BE" sz="1400" dirty="0" err="1">
                <a:solidFill>
                  <a:srgbClr val="FFFFFF"/>
                </a:solidFill>
              </a:rPr>
              <a:t>measures</a:t>
            </a:r>
            <a:r>
              <a:rPr lang="nl-BE" sz="1400" dirty="0">
                <a:solidFill>
                  <a:srgbClr val="FFFFFF"/>
                </a:solidFill>
              </a:rPr>
              <a:t> &amp; </a:t>
            </a:r>
            <a:r>
              <a:rPr lang="nl-BE" sz="1400" dirty="0" err="1">
                <a:solidFill>
                  <a:srgbClr val="FFFFFF"/>
                </a:solidFill>
              </a:rPr>
              <a:t>daytime</a:t>
            </a:r>
            <a:r>
              <a:rPr lang="nl-BE" sz="1400" dirty="0">
                <a:solidFill>
                  <a:srgbClr val="FFFFFF"/>
                </a:solidFill>
              </a:rPr>
              <a:t> </a:t>
            </a:r>
            <a:r>
              <a:rPr lang="nl-BE" sz="1400" dirty="0" err="1">
                <a:solidFill>
                  <a:srgbClr val="FFFFFF"/>
                </a:solidFill>
              </a:rPr>
              <a:t>physical</a:t>
            </a:r>
            <a:r>
              <a:rPr lang="nl-BE" sz="1400" dirty="0">
                <a:solidFill>
                  <a:srgbClr val="FFFFFF"/>
                </a:solidFill>
              </a:rPr>
              <a:t> </a:t>
            </a:r>
            <a:r>
              <a:rPr lang="nl-BE" sz="1400" dirty="0" err="1">
                <a:solidFill>
                  <a:srgbClr val="FFFFFF"/>
                </a:solidFill>
              </a:rPr>
              <a:t>activity</a:t>
            </a:r>
            <a:endParaRPr lang="en-GB" sz="1400" dirty="0">
              <a:solidFill>
                <a:srgbClr val="FFFFFF"/>
              </a:solidFill>
            </a:endParaRPr>
          </a:p>
        </p:txBody>
      </p:sp>
      <p:sp>
        <p:nvSpPr>
          <p:cNvPr id="13" name="TextBox 12"/>
          <p:cNvSpPr txBox="1"/>
          <p:nvPr/>
        </p:nvSpPr>
        <p:spPr>
          <a:xfrm>
            <a:off x="7366696" y="1718717"/>
            <a:ext cx="1355203" cy="784830"/>
          </a:xfrm>
          <a:prstGeom prst="rect">
            <a:avLst/>
          </a:prstGeom>
          <a:noFill/>
        </p:spPr>
        <p:txBody>
          <a:bodyPr wrap="square" rtlCol="0">
            <a:spAutoFit/>
          </a:bodyPr>
          <a:lstStyle/>
          <a:p>
            <a:r>
              <a:rPr lang="nl-BE" sz="900" b="1" i="1" dirty="0">
                <a:solidFill>
                  <a:srgbClr val="000000"/>
                </a:solidFill>
              </a:rPr>
              <a:t>Nocturnal sleep measures were divided into quartiles</a:t>
            </a:r>
          </a:p>
          <a:p>
            <a:r>
              <a:rPr lang="nl-BE" sz="900" i="1" dirty="0">
                <a:solidFill>
                  <a:srgbClr val="000000"/>
                </a:solidFill>
              </a:rPr>
              <a:t>(Q1 = shortest/lowest Q4 = longest/highest)</a:t>
            </a:r>
          </a:p>
        </p:txBody>
      </p:sp>
    </p:spTree>
    <p:extLst>
      <p:ext uri="{BB962C8B-B14F-4D97-AF65-F5344CB8AC3E}">
        <p14:creationId xmlns:p14="http://schemas.microsoft.com/office/powerpoint/2010/main" val="16771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Results</a:t>
            </a:r>
          </a:p>
          <a:p>
            <a:pPr marL="444500" lvl="0" indent="-444500">
              <a:lnSpc>
                <a:spcPct val="120000"/>
              </a:lnSpc>
              <a:buClr>
                <a:srgbClr val="F0AB00"/>
              </a:buClr>
              <a:buSzPct val="150000"/>
              <a:buBlip>
                <a:blip r:embed="rId3"/>
              </a:buBlip>
            </a:pPr>
            <a:r>
              <a:rPr lang="en-GB" sz="2400" b="1" noProof="0">
                <a:solidFill>
                  <a:srgbClr val="830051"/>
                </a:solidFill>
              </a:rPr>
              <a:t>Conclusion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Duaklir Genuair</a:t>
            </a:r>
          </a:p>
          <a:p>
            <a:pPr>
              <a:lnSpc>
                <a:spcPct val="120000"/>
              </a:lnSpc>
              <a:buClr>
                <a:schemeClr val="tx1">
                  <a:lumMod val="50000"/>
                  <a:lumOff val="50000"/>
                </a:schemeClr>
              </a:buClr>
              <a:buSzPct val="100000"/>
            </a:pPr>
            <a:endParaRPr lang="en-GB" sz="18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17</a:t>
            </a:fld>
            <a:endParaRPr lang="en-GB" dirty="0"/>
          </a:p>
        </p:txBody>
      </p:sp>
      <p:pic>
        <p:nvPicPr>
          <p:cNvPr id="8" name="Picture 7"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78537" y="4710265"/>
            <a:ext cx="197538" cy="188393"/>
          </a:xfrm>
          <a:prstGeom prst="rect">
            <a:avLst/>
          </a:prstGeom>
        </p:spPr>
      </p:pic>
    </p:spTree>
    <p:extLst>
      <p:ext uri="{BB962C8B-B14F-4D97-AF65-F5344CB8AC3E}">
        <p14:creationId xmlns:p14="http://schemas.microsoft.com/office/powerpoint/2010/main" val="424178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indent="-285750">
              <a:spcBef>
                <a:spcPts val="1200"/>
              </a:spcBef>
              <a:buSzPct val="100000"/>
              <a:buBlip>
                <a:blip r:embed="rId2"/>
              </a:buBlip>
            </a:pPr>
            <a:r>
              <a:rPr lang="en-GB" sz="1400" noProof="0" dirty="0"/>
              <a:t>Sleep impairment in COPD patients tends to be more pronounced in patients with severe airflow limitation and with worse exertional dyspnoea. </a:t>
            </a:r>
          </a:p>
          <a:p>
            <a:pPr marL="285750" indent="-285750">
              <a:spcBef>
                <a:spcPts val="1200"/>
              </a:spcBef>
              <a:buSzPct val="100000"/>
              <a:buBlip>
                <a:blip r:embed="rId2"/>
              </a:buBlip>
            </a:pPr>
            <a:r>
              <a:rPr lang="en-GB" sz="1400" noProof="0" dirty="0"/>
              <a:t>Moreover, nocturnal sleep impairment appears to be an important factor associated with the capability to engage in physical activity on a day-to-day basis. </a:t>
            </a:r>
          </a:p>
          <a:p>
            <a:pPr marL="285750" indent="-285750">
              <a:spcBef>
                <a:spcPts val="1200"/>
              </a:spcBef>
              <a:buSzPct val="100000"/>
              <a:buBlip>
                <a:blip r:embed="rId2"/>
              </a:buBlip>
            </a:pPr>
            <a:r>
              <a:rPr lang="en-GB" noProof="0" dirty="0"/>
              <a:t>The fact that poor sleep quality was associated with reduced physical activity levels may have important consequences with regard to current clinical practice.</a:t>
            </a:r>
          </a:p>
          <a:p>
            <a:pPr>
              <a:spcBef>
                <a:spcPts val="1200"/>
              </a:spcBef>
            </a:pPr>
            <a:endParaRPr lang="en-GB" sz="1400" noProof="0" dirty="0"/>
          </a:p>
        </p:txBody>
      </p:sp>
      <p:sp>
        <p:nvSpPr>
          <p:cNvPr id="11" name="TextBox 10"/>
          <p:cNvSpPr txBox="1"/>
          <p:nvPr/>
        </p:nvSpPr>
        <p:spPr>
          <a:xfrm>
            <a:off x="219299" y="4235109"/>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2" name="Title 1"/>
          <p:cNvSpPr>
            <a:spLocks noGrp="1"/>
          </p:cNvSpPr>
          <p:nvPr>
            <p:ph type="title"/>
          </p:nvPr>
        </p:nvSpPr>
        <p:spPr/>
        <p:txBody>
          <a:bodyPr/>
          <a:lstStyle/>
          <a:p>
            <a:r>
              <a:rPr lang="en-GB" sz="1600" noProof="0"/>
              <a:t>Poor sleep may hamper efforts of COPD patients to be physically active</a:t>
            </a:r>
            <a:r>
              <a:rPr lang="en-GB" sz="1600" baseline="30000" noProof="0"/>
              <a:t>1</a:t>
            </a:r>
          </a:p>
        </p:txBody>
      </p:sp>
      <p:sp>
        <p:nvSpPr>
          <p:cNvPr id="4" name="Slide Number Placeholder 3"/>
          <p:cNvSpPr>
            <a:spLocks noGrp="1"/>
          </p:cNvSpPr>
          <p:nvPr>
            <p:ph type="sldNum" sz="quarter" idx="4"/>
          </p:nvPr>
        </p:nvSpPr>
        <p:spPr/>
        <p:txBody>
          <a:bodyPr/>
          <a:lstStyle/>
          <a:p>
            <a:fld id="{3C4F54F3-C349-4609-AFEE-01462D5C7942}" type="slidenum">
              <a:rPr lang="en-GB" smtClean="0"/>
              <a:pPr/>
              <a:t>18</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CONCLUSION</a:t>
            </a:r>
          </a:p>
        </p:txBody>
      </p:sp>
      <p:pic>
        <p:nvPicPr>
          <p:cNvPr id="10" name="Picture 9"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8537" y="4710265"/>
            <a:ext cx="197538" cy="188393"/>
          </a:xfrm>
          <a:prstGeom prst="rect">
            <a:avLst/>
          </a:prstGeom>
        </p:spPr>
      </p:pic>
    </p:spTree>
    <p:extLst>
      <p:ext uri="{BB962C8B-B14F-4D97-AF65-F5344CB8AC3E}">
        <p14:creationId xmlns:p14="http://schemas.microsoft.com/office/powerpoint/2010/main" val="117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indent="-285750">
              <a:spcBef>
                <a:spcPts val="1200"/>
              </a:spcBef>
              <a:buSzPct val="100000"/>
              <a:buBlip>
                <a:blip r:embed="rId2"/>
              </a:buBlip>
            </a:pPr>
            <a:r>
              <a:rPr lang="en-GB" noProof="0" dirty="0"/>
              <a:t>Findings suggest the possibility of increasing spontaneous engagement in physical activity through improving sleep.</a:t>
            </a:r>
          </a:p>
          <a:p>
            <a:pPr marL="285750" indent="-285750">
              <a:spcBef>
                <a:spcPts val="1200"/>
              </a:spcBef>
              <a:buSzPct val="100000"/>
              <a:buBlip>
                <a:blip r:embed="rId2"/>
              </a:buBlip>
            </a:pPr>
            <a:r>
              <a:rPr lang="en-GB" noProof="0" dirty="0"/>
              <a:t>Existing strategies for promoting physical activity tend to focus on actions during the day. Efforts promoting sleep quality may increase the overall impact of these interventions.</a:t>
            </a:r>
          </a:p>
          <a:p>
            <a:pPr marL="285750" indent="-285750">
              <a:spcBef>
                <a:spcPts val="1200"/>
              </a:spcBef>
              <a:buSzPct val="100000"/>
              <a:buBlip>
                <a:blip r:embed="rId2"/>
              </a:buBlip>
            </a:pPr>
            <a:r>
              <a:rPr lang="en-GB" noProof="0" dirty="0"/>
              <a:t>Sleep should be assessed and taken into account when analysing physical activity in COPD.</a:t>
            </a:r>
          </a:p>
          <a:p>
            <a:pPr>
              <a:spcBef>
                <a:spcPts val="1200"/>
              </a:spcBef>
            </a:pPr>
            <a:endParaRPr lang="en-GB" sz="1400" noProof="0" dirty="0"/>
          </a:p>
        </p:txBody>
      </p:sp>
      <p:sp>
        <p:nvSpPr>
          <p:cNvPr id="11" name="TextBox 10"/>
          <p:cNvSpPr txBox="1"/>
          <p:nvPr/>
        </p:nvSpPr>
        <p:spPr>
          <a:xfrm>
            <a:off x="219299" y="4235109"/>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2" name="Title 1"/>
          <p:cNvSpPr>
            <a:spLocks noGrp="1"/>
          </p:cNvSpPr>
          <p:nvPr>
            <p:ph type="title"/>
          </p:nvPr>
        </p:nvSpPr>
        <p:spPr/>
        <p:txBody>
          <a:bodyPr/>
          <a:lstStyle/>
          <a:p>
            <a:r>
              <a:rPr lang="en-GB" sz="1600" noProof="0"/>
              <a:t>Consequences with regard to current clinical practice</a:t>
            </a:r>
            <a:r>
              <a:rPr lang="en-GB" sz="1600" baseline="30000" noProof="0"/>
              <a:t>1</a:t>
            </a:r>
          </a:p>
        </p:txBody>
      </p:sp>
      <p:sp>
        <p:nvSpPr>
          <p:cNvPr id="4" name="Slide Number Placeholder 3"/>
          <p:cNvSpPr>
            <a:spLocks noGrp="1"/>
          </p:cNvSpPr>
          <p:nvPr>
            <p:ph type="sldNum" sz="quarter" idx="4"/>
          </p:nvPr>
        </p:nvSpPr>
        <p:spPr/>
        <p:txBody>
          <a:bodyPr/>
          <a:lstStyle/>
          <a:p>
            <a:fld id="{3C4F54F3-C349-4609-AFEE-01462D5C7942}" type="slidenum">
              <a:rPr lang="en-GB" smtClean="0"/>
              <a:pPr/>
              <a:t>19</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CONCLUSION</a:t>
            </a:r>
          </a:p>
        </p:txBody>
      </p:sp>
      <p:pic>
        <p:nvPicPr>
          <p:cNvPr id="10" name="Picture 9"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8537" y="4710265"/>
            <a:ext cx="197538" cy="188393"/>
          </a:xfrm>
          <a:prstGeom prst="rect">
            <a:avLst/>
          </a:prstGeom>
        </p:spPr>
      </p:pic>
    </p:spTree>
    <p:extLst>
      <p:ext uri="{BB962C8B-B14F-4D97-AF65-F5344CB8AC3E}">
        <p14:creationId xmlns:p14="http://schemas.microsoft.com/office/powerpoint/2010/main" val="2711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444500" indent="-444500">
              <a:lnSpc>
                <a:spcPct val="120000"/>
              </a:lnSpc>
              <a:buClr>
                <a:schemeClr val="bg2"/>
              </a:buClr>
              <a:buSzPct val="150000"/>
              <a:buBlip>
                <a:blip r:embed="rId2"/>
              </a:buBlip>
            </a:pPr>
            <a:r>
              <a:rPr lang="en-GB" sz="2400" b="1" noProof="0">
                <a:solidFill>
                  <a:srgbClr val="830051"/>
                </a:solidFill>
              </a:rPr>
              <a:t>Context</a:t>
            </a:r>
          </a:p>
          <a:p>
            <a:pPr marL="342900" indent="-342900">
              <a:lnSpc>
                <a:spcPct val="120000"/>
              </a:lnSpc>
              <a:buClr>
                <a:schemeClr val="tx1">
                  <a:lumMod val="50000"/>
                  <a:lumOff val="50000"/>
                </a:schemeClr>
              </a:buClr>
              <a:buSzPct val="100000"/>
              <a:buBlip>
                <a:blip r:embed="rId3"/>
              </a:buBlip>
            </a:pPr>
            <a:r>
              <a:rPr lang="en-GB" sz="1800" noProof="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3"/>
              </a:buBlip>
            </a:pPr>
            <a:r>
              <a:rPr lang="en-GB" sz="1800" noProof="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3"/>
              </a:buBlip>
            </a:pPr>
            <a:r>
              <a:rPr lang="en-GB" sz="1800" noProof="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3"/>
              </a:buBlip>
            </a:pPr>
            <a:r>
              <a:rPr lang="en-GB" sz="1800" noProof="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3"/>
              </a:buBlip>
            </a:pPr>
            <a:r>
              <a:rPr lang="en-GB" sz="1800" noProof="0">
                <a:solidFill>
                  <a:schemeClr val="tx1">
                    <a:lumMod val="50000"/>
                    <a:lumOff val="50000"/>
                  </a:schemeClr>
                </a:solidFill>
              </a:rPr>
              <a:t>Duaklir Genuair</a:t>
            </a: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a:t>
            </a:fld>
            <a:endParaRPr lang="en-GB" dirty="0"/>
          </a:p>
        </p:txBody>
      </p:sp>
      <p:pic>
        <p:nvPicPr>
          <p:cNvPr id="26" name="Picture 25"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67765" y="4710265"/>
            <a:ext cx="197538" cy="188393"/>
          </a:xfrm>
          <a:prstGeom prst="rect">
            <a:avLst/>
          </a:prstGeom>
        </p:spPr>
      </p:pic>
    </p:spTree>
    <p:extLst>
      <p:ext uri="{BB962C8B-B14F-4D97-AF65-F5344CB8AC3E}">
        <p14:creationId xmlns:p14="http://schemas.microsoft.com/office/powerpoint/2010/main" val="317058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Concluions</a:t>
            </a:r>
          </a:p>
          <a:p>
            <a:pPr marL="444500" lvl="0" indent="-444500">
              <a:lnSpc>
                <a:spcPct val="120000"/>
              </a:lnSpc>
              <a:buClr>
                <a:srgbClr val="F0AB00"/>
              </a:buClr>
              <a:buSzPct val="150000"/>
              <a:buBlip>
                <a:blip r:embed="rId3"/>
              </a:buBlip>
            </a:pPr>
            <a:r>
              <a:rPr lang="en-GB" sz="2400" b="1" noProof="0">
                <a:solidFill>
                  <a:srgbClr val="830051"/>
                </a:solidFill>
              </a:rPr>
              <a:t>Discussion</a:t>
            </a:r>
          </a:p>
          <a:p>
            <a:pPr marL="342900" lvl="0" indent="-342900">
              <a:lnSpc>
                <a:spcPct val="120000"/>
              </a:lnSpc>
              <a:buClr>
                <a:srgbClr val="000000">
                  <a:lumMod val="50000"/>
                  <a:lumOff val="50000"/>
                </a:srgbClr>
              </a:buClr>
              <a:buSzPct val="100000"/>
              <a:buBlip>
                <a:blip r:embed="rId2"/>
              </a:buBlip>
            </a:pPr>
            <a:r>
              <a:rPr lang="en-GB" sz="1800" noProof="0">
                <a:solidFill>
                  <a:srgbClr val="000000">
                    <a:lumMod val="50000"/>
                    <a:lumOff val="50000"/>
                  </a:srgbClr>
                </a:solidFill>
              </a:rPr>
              <a:t>Duaklir Genuair</a:t>
            </a:r>
          </a:p>
          <a:p>
            <a:pPr>
              <a:lnSpc>
                <a:spcPct val="120000"/>
              </a:lnSpc>
              <a:buClr>
                <a:schemeClr val="tx1">
                  <a:lumMod val="50000"/>
                  <a:lumOff val="50000"/>
                </a:schemeClr>
              </a:buClr>
              <a:buSzPct val="100000"/>
            </a:pPr>
            <a:endParaRPr lang="en-GB" sz="18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20</a:t>
            </a:fld>
            <a:endParaRPr lang="en-GB" dirty="0"/>
          </a:p>
        </p:txBody>
      </p:sp>
      <p:pic>
        <p:nvPicPr>
          <p:cNvPr id="8" name="Picture 7"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spTree>
    <p:extLst>
      <p:ext uri="{BB962C8B-B14F-4D97-AF65-F5344CB8AC3E}">
        <p14:creationId xmlns:p14="http://schemas.microsoft.com/office/powerpoint/2010/main" val="243842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76462" y="3467020"/>
            <a:ext cx="2940538" cy="954107"/>
          </a:xfrm>
          <a:prstGeom prst="rect">
            <a:avLst/>
          </a:prstGeom>
          <a:noFill/>
        </p:spPr>
        <p:txBody>
          <a:bodyPr wrap="square" rtlCol="0">
            <a:spAutoFit/>
          </a:bodyPr>
          <a:lstStyle/>
          <a:p>
            <a:pPr marL="87313" indent="-87313">
              <a:buAutoNum type="arabicPeriod"/>
            </a:pPr>
            <a:r>
              <a:rPr lang="nl-BE" sz="800" dirty="0"/>
              <a:t>Jones et al., Int J </a:t>
            </a:r>
            <a:r>
              <a:rPr lang="nl-BE" sz="800" dirty="0" err="1"/>
              <a:t>Chron</a:t>
            </a:r>
            <a:r>
              <a:rPr lang="nl-BE" sz="800" dirty="0"/>
              <a:t> </a:t>
            </a:r>
            <a:r>
              <a:rPr lang="nl-BE" sz="800" dirty="0" err="1"/>
              <a:t>Obstruct</a:t>
            </a:r>
            <a:r>
              <a:rPr lang="nl-BE" sz="800" dirty="0"/>
              <a:t> </a:t>
            </a:r>
            <a:r>
              <a:rPr lang="nl-BE" sz="800" dirty="0" err="1"/>
              <a:t>Pulmon</a:t>
            </a:r>
            <a:r>
              <a:rPr lang="nl-BE" sz="800" dirty="0"/>
              <a:t> Dis. 2016; 11(</a:t>
            </a:r>
            <a:r>
              <a:rPr lang="nl-BE" sz="800" dirty="0" err="1"/>
              <a:t>Spec</a:t>
            </a:r>
            <a:r>
              <a:rPr lang="nl-BE" sz="800" dirty="0"/>
              <a:t> ISS): 13-20</a:t>
            </a:r>
          </a:p>
          <a:p>
            <a:pPr marL="87313" indent="-87313">
              <a:buAutoNum type="arabicPeriod"/>
            </a:pPr>
            <a:r>
              <a:rPr lang="nl-BE" sz="800" dirty="0"/>
              <a:t>Troosters et al., </a:t>
            </a:r>
            <a:r>
              <a:rPr lang="nl-BE" sz="800" dirty="0" err="1"/>
              <a:t>Respir</a:t>
            </a:r>
            <a:r>
              <a:rPr lang="nl-BE" sz="800" dirty="0"/>
              <a:t> </a:t>
            </a:r>
            <a:r>
              <a:rPr lang="nl-BE" sz="800" dirty="0" err="1"/>
              <a:t>Res</a:t>
            </a:r>
            <a:r>
              <a:rPr lang="nl-BE" sz="800" dirty="0"/>
              <a:t>. 2013; 14(1): 115</a:t>
            </a:r>
          </a:p>
          <a:p>
            <a:pPr marL="87313" indent="-87313">
              <a:buAutoNum type="arabicPeriod"/>
            </a:pPr>
            <a:r>
              <a:rPr lang="nl-BE" sz="800" dirty="0" err="1"/>
              <a:t>Garcia-Aymerich</a:t>
            </a:r>
            <a:r>
              <a:rPr lang="nl-BE" sz="800" dirty="0"/>
              <a:t> et al., Thorax. 2006; 61: 772-778</a:t>
            </a:r>
          </a:p>
          <a:p>
            <a:pPr marL="87313" indent="-87313">
              <a:buAutoNum type="arabicPeriod"/>
            </a:pPr>
            <a:r>
              <a:rPr lang="nl-BE" sz="800" dirty="0" err="1"/>
              <a:t>Watz</a:t>
            </a:r>
            <a:r>
              <a:rPr lang="nl-BE" sz="800" dirty="0"/>
              <a:t> et al., </a:t>
            </a:r>
            <a:r>
              <a:rPr lang="nl-BE" sz="800" dirty="0" err="1"/>
              <a:t>Eur</a:t>
            </a:r>
            <a:r>
              <a:rPr lang="nl-BE" sz="800" dirty="0"/>
              <a:t> </a:t>
            </a:r>
            <a:r>
              <a:rPr lang="nl-BE" sz="800" dirty="0" err="1"/>
              <a:t>Respir</a:t>
            </a:r>
            <a:r>
              <a:rPr lang="nl-BE" sz="800" dirty="0"/>
              <a:t> J. 2009; 33: 262-272</a:t>
            </a:r>
          </a:p>
          <a:p>
            <a:pPr marL="87313" indent="-87313">
              <a:buAutoNum type="arabicPeriod"/>
            </a:pPr>
            <a:r>
              <a:rPr lang="nl-BE" sz="800" dirty="0" err="1"/>
              <a:t>Shrikrishna</a:t>
            </a:r>
            <a:r>
              <a:rPr lang="nl-BE" sz="800" dirty="0"/>
              <a:t> et al., </a:t>
            </a:r>
            <a:r>
              <a:rPr lang="nl-BE" sz="800" dirty="0" err="1"/>
              <a:t>Eur</a:t>
            </a:r>
            <a:r>
              <a:rPr lang="nl-BE" sz="800" dirty="0"/>
              <a:t> </a:t>
            </a:r>
            <a:r>
              <a:rPr lang="nl-BE" sz="800" dirty="0" err="1"/>
              <a:t>Respir</a:t>
            </a:r>
            <a:r>
              <a:rPr lang="nl-BE" sz="800" dirty="0"/>
              <a:t> J. 2012; 40: 1115-1122</a:t>
            </a:r>
          </a:p>
          <a:p>
            <a:pPr marL="87313" indent="-87313">
              <a:buFontTx/>
              <a:buAutoNum type="arabicPeriod"/>
            </a:pPr>
            <a:r>
              <a:rPr lang="nl-BE" sz="800" dirty="0" err="1"/>
              <a:t>Reardon</a:t>
            </a:r>
            <a:r>
              <a:rPr lang="nl-BE" sz="800" dirty="0"/>
              <a:t> et al., Am J </a:t>
            </a:r>
            <a:r>
              <a:rPr lang="nl-BE" sz="800" dirty="0" err="1"/>
              <a:t>Med</a:t>
            </a:r>
            <a:r>
              <a:rPr lang="nl-BE" sz="800" dirty="0"/>
              <a:t>. 2006; 119(10 </a:t>
            </a:r>
            <a:r>
              <a:rPr lang="nl-BE" sz="800" dirty="0" err="1"/>
              <a:t>suppl</a:t>
            </a:r>
            <a:r>
              <a:rPr lang="nl-BE" sz="800" dirty="0"/>
              <a:t> 1):32-37</a:t>
            </a:r>
            <a:endParaRPr lang="en-GB" sz="800" dirty="0"/>
          </a:p>
        </p:txBody>
      </p:sp>
      <p:sp>
        <p:nvSpPr>
          <p:cNvPr id="2" name="Title 1"/>
          <p:cNvSpPr>
            <a:spLocks noGrp="1"/>
          </p:cNvSpPr>
          <p:nvPr>
            <p:ph type="title"/>
          </p:nvPr>
        </p:nvSpPr>
        <p:spPr>
          <a:xfrm>
            <a:off x="237060" y="525001"/>
            <a:ext cx="8477093" cy="504000"/>
          </a:xfrm>
        </p:spPr>
        <p:txBody>
          <a:bodyPr/>
          <a:lstStyle/>
          <a:p>
            <a:r>
              <a:rPr lang="en-GB" sz="1600" noProof="0" dirty="0"/>
              <a:t>Symptoms limit COPD patient’s physical activities, even early in the disease, leading to a worse prognosis</a:t>
            </a:r>
            <a:r>
              <a:rPr lang="en-GB" sz="1600" baseline="30000" noProof="0" dirty="0"/>
              <a:t>1-5</a:t>
            </a:r>
            <a:endParaRPr lang="en-GB" sz="16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21</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grpSp>
        <p:nvGrpSpPr>
          <p:cNvPr id="24" name="Group 23"/>
          <p:cNvGrpSpPr/>
          <p:nvPr/>
        </p:nvGrpSpPr>
        <p:grpSpPr>
          <a:xfrm>
            <a:off x="0" y="735533"/>
            <a:ext cx="6231155" cy="3742093"/>
            <a:chOff x="0" y="735533"/>
            <a:chExt cx="6231155" cy="3742093"/>
          </a:xfrm>
        </p:grpSpPr>
        <p:pic>
          <p:nvPicPr>
            <p:cNvPr id="13" name="Picture 12" descr="AZ-R4D2016-site-evaluatie-02.png"/>
            <p:cNvPicPr>
              <a:picLocks noChangeAspect="1"/>
            </p:cNvPicPr>
            <p:nvPr/>
          </p:nvPicPr>
          <p:blipFill rotWithShape="1">
            <a:blip r:embed="rId2" cstate="print">
              <a:extLst>
                <a:ext uri="{28A0092B-C50C-407E-A947-70E740481C1C}">
                  <a14:useLocalDpi xmlns:a14="http://schemas.microsoft.com/office/drawing/2010/main"/>
                </a:ext>
              </a:extLst>
            </a:blip>
            <a:srcRect l="12440" t="7950" r="14652" b="50123"/>
            <a:stretch/>
          </p:blipFill>
          <p:spPr>
            <a:xfrm>
              <a:off x="1273577" y="735533"/>
              <a:ext cx="3599266" cy="3742093"/>
            </a:xfrm>
            <a:prstGeom prst="rect">
              <a:avLst/>
            </a:prstGeom>
            <a:effectLst>
              <a:outerShdw blurRad="95250" dist="965200" dir="19140000" sy="23000" kx="-1200000" algn="bl" rotWithShape="0">
                <a:prstClr val="black">
                  <a:alpha val="34000"/>
                </a:prstClr>
              </a:outerShdw>
            </a:effectLst>
          </p:spPr>
        </p:pic>
        <p:pic>
          <p:nvPicPr>
            <p:cNvPr id="11" name="Picture 10" descr="arrow down-19.png"/>
            <p:cNvPicPr>
              <a:picLocks noChangeAspect="1"/>
            </p:cNvPicPr>
            <p:nvPr/>
          </p:nvPicPr>
          <p:blipFill rotWithShape="1">
            <a:blip r:embed="rId3" cstate="print">
              <a:extLst>
                <a:ext uri="{28A0092B-C50C-407E-A947-70E740481C1C}">
                  <a14:useLocalDpi xmlns:a14="http://schemas.microsoft.com/office/drawing/2010/main"/>
                </a:ext>
              </a:extLst>
            </a:blip>
            <a:srcRect t="26345"/>
            <a:stretch/>
          </p:blipFill>
          <p:spPr>
            <a:xfrm>
              <a:off x="915076" y="1634136"/>
              <a:ext cx="2002455" cy="1026306"/>
            </a:xfrm>
            <a:prstGeom prst="rect">
              <a:avLst/>
            </a:prstGeom>
          </p:spPr>
        </p:pic>
        <p:sp>
          <p:nvSpPr>
            <p:cNvPr id="15" name="TextBox 14"/>
            <p:cNvSpPr txBox="1"/>
            <p:nvPr/>
          </p:nvSpPr>
          <p:spPr>
            <a:xfrm>
              <a:off x="0" y="1242754"/>
              <a:ext cx="2663097" cy="830997"/>
            </a:xfrm>
            <a:prstGeom prst="rect">
              <a:avLst/>
            </a:prstGeom>
            <a:noFill/>
          </p:spPr>
          <p:txBody>
            <a:bodyPr wrap="square" rtlCol="0">
              <a:spAutoFit/>
            </a:bodyPr>
            <a:lstStyle/>
            <a:p>
              <a:pPr algn="ctr"/>
              <a:r>
                <a:rPr lang="en-GB" sz="1600" dirty="0"/>
                <a:t>Patients suffer from breathlessness during activities</a:t>
              </a:r>
              <a:r>
                <a:rPr lang="en-GB" sz="1600" baseline="30000" dirty="0"/>
                <a:t>6</a:t>
              </a:r>
            </a:p>
          </p:txBody>
        </p:sp>
        <p:pic>
          <p:nvPicPr>
            <p:cNvPr id="21" name="Picture 20" descr="arrow down-19.png"/>
            <p:cNvPicPr>
              <a:picLocks noChangeAspect="1"/>
            </p:cNvPicPr>
            <p:nvPr/>
          </p:nvPicPr>
          <p:blipFill rotWithShape="1">
            <a:blip r:embed="rId3" cstate="print">
              <a:extLst>
                <a:ext uri="{28A0092B-C50C-407E-A947-70E740481C1C}">
                  <a14:useLocalDpi xmlns:a14="http://schemas.microsoft.com/office/drawing/2010/main"/>
                </a:ext>
              </a:extLst>
            </a:blip>
            <a:srcRect t="38449"/>
            <a:stretch/>
          </p:blipFill>
          <p:spPr>
            <a:xfrm flipH="1">
              <a:off x="3285432" y="2063982"/>
              <a:ext cx="1351322" cy="857650"/>
            </a:xfrm>
            <a:prstGeom prst="rect">
              <a:avLst/>
            </a:prstGeom>
          </p:spPr>
        </p:pic>
        <p:sp>
          <p:nvSpPr>
            <p:cNvPr id="16" name="TextBox 15"/>
            <p:cNvSpPr txBox="1"/>
            <p:nvPr/>
          </p:nvSpPr>
          <p:spPr>
            <a:xfrm>
              <a:off x="3666941" y="1658252"/>
              <a:ext cx="2564214" cy="830997"/>
            </a:xfrm>
            <a:prstGeom prst="rect">
              <a:avLst/>
            </a:prstGeom>
            <a:noFill/>
          </p:spPr>
          <p:txBody>
            <a:bodyPr wrap="square" rtlCol="0">
              <a:spAutoFit/>
            </a:bodyPr>
            <a:lstStyle/>
            <a:p>
              <a:pPr algn="ctr"/>
              <a:r>
                <a:rPr lang="en-GB" sz="1600" dirty="0"/>
                <a:t>Patients limit their activities to avoid symptoms</a:t>
              </a:r>
              <a:r>
                <a:rPr lang="en-GB" sz="1600" baseline="30000" dirty="0"/>
                <a:t>6</a:t>
              </a:r>
            </a:p>
          </p:txBody>
        </p:sp>
        <p:pic>
          <p:nvPicPr>
            <p:cNvPr id="22" name="Picture 21" descr="arrow down-19.png"/>
            <p:cNvPicPr>
              <a:picLocks noChangeAspect="1"/>
            </p:cNvPicPr>
            <p:nvPr/>
          </p:nvPicPr>
          <p:blipFill rotWithShape="1">
            <a:blip r:embed="rId3" cstate="print">
              <a:extLst>
                <a:ext uri="{28A0092B-C50C-407E-A947-70E740481C1C}">
                  <a14:useLocalDpi xmlns:a14="http://schemas.microsoft.com/office/drawing/2010/main"/>
                </a:ext>
              </a:extLst>
            </a:blip>
            <a:srcRect t="38449"/>
            <a:stretch/>
          </p:blipFill>
          <p:spPr>
            <a:xfrm>
              <a:off x="1903277" y="2787085"/>
              <a:ext cx="1219408" cy="857650"/>
            </a:xfrm>
            <a:prstGeom prst="rect">
              <a:avLst/>
            </a:prstGeom>
          </p:spPr>
        </p:pic>
        <p:sp>
          <p:nvSpPr>
            <p:cNvPr id="17" name="TextBox 16"/>
            <p:cNvSpPr txBox="1"/>
            <p:nvPr/>
          </p:nvSpPr>
          <p:spPr>
            <a:xfrm>
              <a:off x="337158" y="2640904"/>
              <a:ext cx="2410075" cy="830997"/>
            </a:xfrm>
            <a:prstGeom prst="rect">
              <a:avLst/>
            </a:prstGeom>
            <a:noFill/>
          </p:spPr>
          <p:txBody>
            <a:bodyPr wrap="square" rtlCol="0">
              <a:spAutoFit/>
            </a:bodyPr>
            <a:lstStyle/>
            <a:p>
              <a:pPr algn="ctr"/>
              <a:r>
                <a:rPr lang="en-GB" sz="1600" dirty="0"/>
                <a:t>Deconditioning aggravates </a:t>
              </a:r>
              <a:br>
                <a:rPr lang="en-GB" sz="1600" dirty="0"/>
              </a:br>
              <a:r>
                <a:rPr lang="en-GB" sz="1600" dirty="0"/>
                <a:t>symptoms</a:t>
              </a:r>
              <a:r>
                <a:rPr lang="en-GB" sz="1600" baseline="30000" dirty="0"/>
                <a:t>6</a:t>
              </a:r>
            </a:p>
          </p:txBody>
        </p:sp>
        <p:sp>
          <p:nvSpPr>
            <p:cNvPr id="18" name="TextBox 17"/>
            <p:cNvSpPr txBox="1"/>
            <p:nvPr/>
          </p:nvSpPr>
          <p:spPr>
            <a:xfrm>
              <a:off x="3267914" y="3553381"/>
              <a:ext cx="2264717" cy="830997"/>
            </a:xfrm>
            <a:prstGeom prst="rect">
              <a:avLst/>
            </a:prstGeom>
            <a:noFill/>
          </p:spPr>
          <p:txBody>
            <a:bodyPr wrap="square" rtlCol="0">
              <a:spAutoFit/>
            </a:bodyPr>
            <a:lstStyle/>
            <a:p>
              <a:pPr algn="ctr"/>
              <a:r>
                <a:rPr lang="en-GB" sz="1600" dirty="0"/>
                <a:t>Increase of hospital admissions and mortality</a:t>
              </a:r>
              <a:r>
                <a:rPr lang="en-GB" sz="1600" baseline="30000" dirty="0"/>
                <a:t>3</a:t>
              </a:r>
            </a:p>
          </p:txBody>
        </p:sp>
      </p:grpSp>
      <p:pic>
        <p:nvPicPr>
          <p:cNvPr id="25" name="Picture 24"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spTree>
    <p:extLst>
      <p:ext uri="{BB962C8B-B14F-4D97-AF65-F5344CB8AC3E}">
        <p14:creationId xmlns:p14="http://schemas.microsoft.com/office/powerpoint/2010/main" val="36549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0" y="525001"/>
            <a:ext cx="8477093" cy="504000"/>
          </a:xfrm>
        </p:spPr>
        <p:txBody>
          <a:bodyPr/>
          <a:lstStyle/>
          <a:p>
            <a:r>
              <a:rPr lang="en-GB" sz="1600" noProof="0"/>
              <a:t>COPD patients suffer most from symptoms during morning, evening and night-time</a:t>
            </a:r>
            <a:r>
              <a:rPr lang="en-GB" sz="1600" baseline="30000" noProof="0"/>
              <a:t>1</a:t>
            </a:r>
            <a:endParaRPr lang="en-GB" sz="1600" noProof="0"/>
          </a:p>
        </p:txBody>
      </p:sp>
      <p:sp>
        <p:nvSpPr>
          <p:cNvPr id="4" name="Slide Number Placeholder 3"/>
          <p:cNvSpPr>
            <a:spLocks noGrp="1"/>
          </p:cNvSpPr>
          <p:nvPr>
            <p:ph type="sldNum" sz="quarter" idx="4"/>
          </p:nvPr>
        </p:nvSpPr>
        <p:spPr/>
        <p:txBody>
          <a:bodyPr/>
          <a:lstStyle/>
          <a:p>
            <a:fld id="{3C4F54F3-C349-4609-AFEE-01462D5C7942}" type="slidenum">
              <a:rPr lang="en-GB" smtClean="0"/>
              <a:pPr/>
              <a:t>22</a:t>
            </a:fld>
            <a:endParaRPr lang="en-GB" dirty="0"/>
          </a:p>
        </p:txBody>
      </p:sp>
      <p:sp>
        <p:nvSpPr>
          <p:cNvPr id="1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pic>
        <p:nvPicPr>
          <p:cNvPr id="25" name="Picture 24"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sp>
        <p:nvSpPr>
          <p:cNvPr id="11" name="TextBox 10"/>
          <p:cNvSpPr txBox="1"/>
          <p:nvPr/>
        </p:nvSpPr>
        <p:spPr>
          <a:xfrm>
            <a:off x="219299" y="4235109"/>
            <a:ext cx="9142728" cy="215444"/>
          </a:xfrm>
          <a:prstGeom prst="rect">
            <a:avLst/>
          </a:prstGeom>
          <a:noFill/>
        </p:spPr>
        <p:txBody>
          <a:bodyPr wrap="square" rtlCol="0">
            <a:spAutoFit/>
          </a:bodyPr>
          <a:lstStyle/>
          <a:p>
            <a:r>
              <a:rPr lang="nl-BE" sz="800" dirty="0"/>
              <a:t>1. Partridge MR et al., Curr Med Opnin 209; 25: 2043-348</a:t>
            </a:r>
            <a:endParaRPr lang="en-GB" sz="800" dirty="0"/>
          </a:p>
        </p:txBody>
      </p:sp>
      <p:pic>
        <p:nvPicPr>
          <p:cNvPr id="3" name="Picture 2" descr="AZ_3823_Duaklir_VA_Slide4_popup_ENG-01.png"/>
          <p:cNvPicPr>
            <a:picLocks noChangeAspect="1"/>
          </p:cNvPicPr>
          <p:nvPr/>
        </p:nvPicPr>
        <p:blipFill rotWithShape="1">
          <a:blip r:embed="rId3">
            <a:extLst>
              <a:ext uri="{28A0092B-C50C-407E-A947-70E740481C1C}">
                <a14:useLocalDpi xmlns:a14="http://schemas.microsoft.com/office/drawing/2010/main" val="0"/>
              </a:ext>
            </a:extLst>
          </a:blip>
          <a:srcRect t="29481" b="26470"/>
          <a:stretch/>
        </p:blipFill>
        <p:spPr>
          <a:xfrm>
            <a:off x="1130965" y="741539"/>
            <a:ext cx="6228414" cy="3880836"/>
          </a:xfrm>
          <a:prstGeom prst="rect">
            <a:avLst/>
          </a:prstGeom>
        </p:spPr>
      </p:pic>
    </p:spTree>
    <p:extLst>
      <p:ext uri="{BB962C8B-B14F-4D97-AF65-F5344CB8AC3E}">
        <p14:creationId xmlns:p14="http://schemas.microsoft.com/office/powerpoint/2010/main" val="257880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p22.png"/>
          <p:cNvPicPr>
            <a:picLocks noChangeAspect="1"/>
          </p:cNvPicPr>
          <p:nvPr/>
        </p:nvPicPr>
        <p:blipFill rotWithShape="1">
          <a:blip r:embed="rId2">
            <a:extLst>
              <a:ext uri="{28A0092B-C50C-407E-A947-70E740481C1C}">
                <a14:useLocalDpi xmlns:a14="http://schemas.microsoft.com/office/drawing/2010/main" val="0"/>
              </a:ext>
            </a:extLst>
          </a:blip>
          <a:srcRect t="-1" b="-19240"/>
          <a:stretch/>
        </p:blipFill>
        <p:spPr>
          <a:xfrm>
            <a:off x="1777034" y="1639414"/>
            <a:ext cx="4754993" cy="3160473"/>
          </a:xfrm>
          <a:prstGeom prst="rect">
            <a:avLst/>
          </a:prstGeom>
        </p:spPr>
      </p:pic>
      <p:sp>
        <p:nvSpPr>
          <p:cNvPr id="11" name="TextBox 10"/>
          <p:cNvSpPr txBox="1"/>
          <p:nvPr/>
        </p:nvSpPr>
        <p:spPr>
          <a:xfrm>
            <a:off x="237061" y="4234449"/>
            <a:ext cx="9142728" cy="215444"/>
          </a:xfrm>
          <a:prstGeom prst="rect">
            <a:avLst/>
          </a:prstGeom>
          <a:noFill/>
        </p:spPr>
        <p:txBody>
          <a:bodyPr wrap="square" rtlCol="0">
            <a:spAutoFit/>
          </a:bodyPr>
          <a:lstStyle/>
          <a:p>
            <a:r>
              <a:rPr lang="nl-BE" sz="800" dirty="0"/>
              <a:t>1. </a:t>
            </a:r>
            <a:r>
              <a:rPr lang="nl-BE" sz="800" dirty="0" err="1"/>
              <a:t>Miravitlles</a:t>
            </a:r>
            <a:r>
              <a:rPr lang="nl-BE" sz="800" dirty="0"/>
              <a:t> et al., </a:t>
            </a:r>
            <a:r>
              <a:rPr lang="nl-BE" sz="800" dirty="0" err="1"/>
              <a:t>Resp</a:t>
            </a:r>
            <a:r>
              <a:rPr lang="nl-BE" sz="800" dirty="0"/>
              <a:t> </a:t>
            </a:r>
            <a:r>
              <a:rPr lang="nl-BE" sz="800" dirty="0" err="1"/>
              <a:t>Res</a:t>
            </a:r>
            <a:r>
              <a:rPr lang="nl-BE" sz="800" dirty="0"/>
              <a:t>. 2014; 15: 122</a:t>
            </a:r>
            <a:endParaRPr lang="en-GB" sz="800" dirty="0"/>
          </a:p>
        </p:txBody>
      </p:sp>
      <p:sp>
        <p:nvSpPr>
          <p:cNvPr id="2" name="Title 1"/>
          <p:cNvSpPr>
            <a:spLocks noGrp="1"/>
          </p:cNvSpPr>
          <p:nvPr>
            <p:ph type="title"/>
          </p:nvPr>
        </p:nvSpPr>
        <p:spPr/>
        <p:txBody>
          <a:bodyPr/>
          <a:lstStyle/>
          <a:p>
            <a:r>
              <a:rPr lang="en-GB" sz="1600" noProof="0"/>
              <a:t>63% experienced at least 1 night-time symptom, 52% reported night-time symptoms at least 3 times in the week before baseline</a:t>
            </a:r>
            <a:r>
              <a:rPr lang="en-GB" sz="1600" baseline="30000" noProof="0"/>
              <a:t>1</a:t>
            </a:r>
            <a:br>
              <a:rPr lang="en-GB" sz="1600" baseline="30000" noProof="0"/>
            </a:br>
            <a:endParaRPr lang="en-GB" sz="1600" noProof="0"/>
          </a:p>
        </p:txBody>
      </p:sp>
      <p:sp>
        <p:nvSpPr>
          <p:cNvPr id="4" name="Slide Number Placeholder 3"/>
          <p:cNvSpPr>
            <a:spLocks noGrp="1"/>
          </p:cNvSpPr>
          <p:nvPr>
            <p:ph type="sldNum" sz="quarter" idx="4"/>
          </p:nvPr>
        </p:nvSpPr>
        <p:spPr/>
        <p:txBody>
          <a:bodyPr/>
          <a:lstStyle/>
          <a:p>
            <a:fld id="{3C4F54F3-C349-4609-AFEE-01462D5C7942}" type="slidenum">
              <a:rPr lang="en-GB" smtClean="0"/>
              <a:pPr/>
              <a:t>23</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pic>
        <p:nvPicPr>
          <p:cNvPr id="12" name="Picture 11"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pic>
        <p:nvPicPr>
          <p:cNvPr id="14" name="Picture 13" descr="graph-oink-p23.png"/>
          <p:cNvPicPr>
            <a:picLocks noChangeAspect="1"/>
          </p:cNvPicPr>
          <p:nvPr/>
        </p:nvPicPr>
        <p:blipFill rotWithShape="1">
          <a:blip r:embed="rId4">
            <a:extLst>
              <a:ext uri="{28A0092B-C50C-407E-A947-70E740481C1C}">
                <a14:useLocalDpi xmlns:a14="http://schemas.microsoft.com/office/drawing/2010/main" val="0"/>
              </a:ext>
            </a:extLst>
          </a:blip>
          <a:srcRect l="56748" b="72392"/>
          <a:stretch/>
        </p:blipFill>
        <p:spPr>
          <a:xfrm>
            <a:off x="4719958" y="1499865"/>
            <a:ext cx="1440068" cy="670475"/>
          </a:xfrm>
          <a:prstGeom prst="rect">
            <a:avLst/>
          </a:prstGeom>
        </p:spPr>
      </p:pic>
      <p:sp>
        <p:nvSpPr>
          <p:cNvPr id="17" name="Text Placeholder 5"/>
          <p:cNvSpPr>
            <a:spLocks noGrp="1"/>
          </p:cNvSpPr>
          <p:nvPr>
            <p:ph type="body" sz="quarter" idx="11"/>
          </p:nvPr>
        </p:nvSpPr>
        <p:spPr>
          <a:xfrm>
            <a:off x="237061" y="1116486"/>
            <a:ext cx="7575629" cy="3375596"/>
          </a:xfrm>
        </p:spPr>
        <p:txBody>
          <a:bodyPr/>
          <a:lstStyle/>
          <a:p>
            <a:r>
              <a:rPr lang="en-GB" sz="1200" noProof="0" dirty="0"/>
              <a:t>Prevalence of individual COPD symptoms throughout the 24-hour day in the week before baseline (N = 727). </a:t>
            </a:r>
            <a:r>
              <a:rPr lang="en-GB" sz="1050" noProof="0" dirty="0">
                <a:solidFill>
                  <a:srgbClr val="7F7F7F"/>
                </a:solidFill>
              </a:rPr>
              <a:t>COPD, Chronic obstructive pulmonary disease</a:t>
            </a:r>
          </a:p>
        </p:txBody>
      </p:sp>
    </p:spTree>
    <p:extLst>
      <p:ext uri="{BB962C8B-B14F-4D97-AF65-F5344CB8AC3E}">
        <p14:creationId xmlns:p14="http://schemas.microsoft.com/office/powerpoint/2010/main" val="344777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7061" y="4234449"/>
            <a:ext cx="9142728" cy="215444"/>
          </a:xfrm>
          <a:prstGeom prst="rect">
            <a:avLst/>
          </a:prstGeom>
          <a:noFill/>
        </p:spPr>
        <p:txBody>
          <a:bodyPr wrap="square" rtlCol="0">
            <a:spAutoFit/>
          </a:bodyPr>
          <a:lstStyle/>
          <a:p>
            <a:r>
              <a:rPr lang="nl-BE" sz="800" dirty="0"/>
              <a:t>1. </a:t>
            </a:r>
            <a:r>
              <a:rPr lang="nl-BE" sz="800" dirty="0" err="1"/>
              <a:t>Miravitlles</a:t>
            </a:r>
            <a:r>
              <a:rPr lang="nl-BE" sz="800" dirty="0"/>
              <a:t> et al., </a:t>
            </a:r>
            <a:r>
              <a:rPr lang="nl-BE" sz="800" dirty="0" err="1"/>
              <a:t>Resp</a:t>
            </a:r>
            <a:r>
              <a:rPr lang="nl-BE" sz="800" dirty="0"/>
              <a:t> </a:t>
            </a:r>
            <a:r>
              <a:rPr lang="nl-BE" sz="800" dirty="0" err="1"/>
              <a:t>Res</a:t>
            </a:r>
            <a:r>
              <a:rPr lang="nl-BE" sz="800" dirty="0"/>
              <a:t>. 2014; 15: 122</a:t>
            </a:r>
            <a:endParaRPr lang="en-GB" sz="800" dirty="0"/>
          </a:p>
        </p:txBody>
      </p:sp>
      <p:sp>
        <p:nvSpPr>
          <p:cNvPr id="2" name="Title 1"/>
          <p:cNvSpPr>
            <a:spLocks noGrp="1"/>
          </p:cNvSpPr>
          <p:nvPr>
            <p:ph type="title"/>
          </p:nvPr>
        </p:nvSpPr>
        <p:spPr/>
        <p:txBody>
          <a:bodyPr/>
          <a:lstStyle/>
          <a:p>
            <a:r>
              <a:rPr lang="en-GB" sz="1600" noProof="0"/>
              <a:t>Coughing, bringing up phlegm or mucus and breathlessness are most reported symptoms during night-time.</a:t>
            </a:r>
            <a:r>
              <a:rPr lang="en-GB" sz="1600" baseline="30000" noProof="0"/>
              <a:t>1</a:t>
            </a:r>
            <a:br>
              <a:rPr lang="en-GB" sz="1600" baseline="30000" noProof="0"/>
            </a:br>
            <a:endParaRPr lang="en-GB" sz="1600" noProof="0"/>
          </a:p>
        </p:txBody>
      </p:sp>
      <p:sp>
        <p:nvSpPr>
          <p:cNvPr id="6" name="Text Placeholder 5"/>
          <p:cNvSpPr>
            <a:spLocks noGrp="1"/>
          </p:cNvSpPr>
          <p:nvPr>
            <p:ph type="body" sz="quarter" idx="11"/>
          </p:nvPr>
        </p:nvSpPr>
        <p:spPr>
          <a:xfrm>
            <a:off x="237061" y="1116486"/>
            <a:ext cx="7575629" cy="3375596"/>
          </a:xfrm>
        </p:spPr>
        <p:txBody>
          <a:bodyPr/>
          <a:lstStyle/>
          <a:p>
            <a:r>
              <a:rPr lang="en-GB" sz="1200" noProof="0" dirty="0"/>
              <a:t>Prevalence of individual COPD symptoms throughout the 24-hour day in the week before baseline (N = 727). </a:t>
            </a:r>
            <a:r>
              <a:rPr lang="en-GB" sz="1050" noProof="0" dirty="0">
                <a:solidFill>
                  <a:srgbClr val="7F7F7F"/>
                </a:solidFill>
              </a:rPr>
              <a:t>COPD, Chronic obstructive pulmonary disease</a:t>
            </a:r>
          </a:p>
        </p:txBody>
      </p:sp>
      <p:sp>
        <p:nvSpPr>
          <p:cNvPr id="4" name="Slide Number Placeholder 3"/>
          <p:cNvSpPr>
            <a:spLocks noGrp="1"/>
          </p:cNvSpPr>
          <p:nvPr>
            <p:ph type="sldNum" sz="quarter" idx="4"/>
          </p:nvPr>
        </p:nvSpPr>
        <p:spPr/>
        <p:txBody>
          <a:bodyPr/>
          <a:lstStyle/>
          <a:p>
            <a:fld id="{3C4F54F3-C349-4609-AFEE-01462D5C7942}" type="slidenum">
              <a:rPr lang="en-GB" smtClean="0"/>
              <a:pPr/>
              <a:t>24</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pic>
        <p:nvPicPr>
          <p:cNvPr id="12" name="Picture 11"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pic>
        <p:nvPicPr>
          <p:cNvPr id="3" name="Picture 2" descr="graph-oink-p23.png"/>
          <p:cNvPicPr>
            <a:picLocks noChangeAspect="1"/>
          </p:cNvPicPr>
          <p:nvPr/>
        </p:nvPicPr>
        <p:blipFill rotWithShape="1">
          <a:blip r:embed="rId3">
            <a:extLst>
              <a:ext uri="{28A0092B-C50C-407E-A947-70E740481C1C}">
                <a14:useLocalDpi xmlns:a14="http://schemas.microsoft.com/office/drawing/2010/main" val="0"/>
              </a:ext>
            </a:extLst>
          </a:blip>
          <a:srcRect b="9424"/>
          <a:stretch/>
        </p:blipFill>
        <p:spPr>
          <a:xfrm>
            <a:off x="2172970" y="1603727"/>
            <a:ext cx="3994355" cy="2671362"/>
          </a:xfrm>
          <a:prstGeom prst="rect">
            <a:avLst/>
          </a:prstGeom>
        </p:spPr>
      </p:pic>
    </p:spTree>
    <p:extLst>
      <p:ext uri="{BB962C8B-B14F-4D97-AF65-F5344CB8AC3E}">
        <p14:creationId xmlns:p14="http://schemas.microsoft.com/office/powerpoint/2010/main" val="161087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7061" y="4234449"/>
            <a:ext cx="9142728" cy="215444"/>
          </a:xfrm>
          <a:prstGeom prst="rect">
            <a:avLst/>
          </a:prstGeom>
          <a:noFill/>
        </p:spPr>
        <p:txBody>
          <a:bodyPr wrap="square" rtlCol="0">
            <a:spAutoFit/>
          </a:bodyPr>
          <a:lstStyle/>
          <a:p>
            <a:r>
              <a:rPr lang="en-GB" sz="800" dirty="0"/>
              <a:t>1. Lange P et al. </a:t>
            </a:r>
            <a:r>
              <a:rPr lang="fr-FR" sz="800" dirty="0" err="1"/>
              <a:t>Eur</a:t>
            </a:r>
            <a:r>
              <a:rPr lang="fr-FR" sz="800" dirty="0"/>
              <a:t> </a:t>
            </a:r>
            <a:r>
              <a:rPr lang="fr-FR" sz="800" dirty="0" err="1"/>
              <a:t>Respir</a:t>
            </a:r>
            <a:r>
              <a:rPr lang="fr-FR" sz="800" dirty="0"/>
              <a:t> J 2014;43:1590-1598</a:t>
            </a:r>
            <a:endParaRPr lang="en-GB" sz="800" dirty="0"/>
          </a:p>
        </p:txBody>
      </p:sp>
      <p:sp>
        <p:nvSpPr>
          <p:cNvPr id="2" name="Title 1"/>
          <p:cNvSpPr>
            <a:spLocks noGrp="1"/>
          </p:cNvSpPr>
          <p:nvPr>
            <p:ph type="title"/>
          </p:nvPr>
        </p:nvSpPr>
        <p:spPr/>
        <p:txBody>
          <a:bodyPr/>
          <a:lstStyle/>
          <a:p>
            <a:r>
              <a:rPr lang="en-GB" sz="1600" noProof="0"/>
              <a:t>Night-time dyspnoea is associated with a worse prognosis</a:t>
            </a:r>
            <a:r>
              <a:rPr lang="en-GB" sz="1600" baseline="30000" noProof="0"/>
              <a:t>1</a:t>
            </a:r>
            <a:br>
              <a:rPr lang="en-GB" sz="1600" baseline="30000" noProof="0"/>
            </a:br>
            <a:endParaRPr lang="en-GB" sz="1600" noProof="0"/>
          </a:p>
        </p:txBody>
      </p:sp>
      <p:sp>
        <p:nvSpPr>
          <p:cNvPr id="4" name="Slide Number Placeholder 3"/>
          <p:cNvSpPr>
            <a:spLocks noGrp="1"/>
          </p:cNvSpPr>
          <p:nvPr>
            <p:ph type="sldNum" sz="quarter" idx="4"/>
          </p:nvPr>
        </p:nvSpPr>
        <p:spPr/>
        <p:txBody>
          <a:bodyPr/>
          <a:lstStyle/>
          <a:p>
            <a:fld id="{3C4F54F3-C349-4609-AFEE-01462D5C7942}" type="slidenum">
              <a:rPr lang="en-GB" smtClean="0"/>
              <a:pPr/>
              <a:t>25</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pic>
        <p:nvPicPr>
          <p:cNvPr id="12" name="Picture 11"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grpSp>
        <p:nvGrpSpPr>
          <p:cNvPr id="10" name="Group 9"/>
          <p:cNvGrpSpPr/>
          <p:nvPr/>
        </p:nvGrpSpPr>
        <p:grpSpPr>
          <a:xfrm>
            <a:off x="914201" y="1171550"/>
            <a:ext cx="4873478" cy="2314226"/>
            <a:chOff x="-405470" y="1872958"/>
            <a:chExt cx="6497969" cy="3085632"/>
          </a:xfrm>
        </p:grpSpPr>
        <p:grpSp>
          <p:nvGrpSpPr>
            <p:cNvPr id="13" name="Group 12"/>
            <p:cNvGrpSpPr/>
            <p:nvPr/>
          </p:nvGrpSpPr>
          <p:grpSpPr>
            <a:xfrm>
              <a:off x="-405470" y="2283310"/>
              <a:ext cx="3417516" cy="2675280"/>
              <a:chOff x="-3253445" y="2283310"/>
              <a:chExt cx="3417516" cy="2675280"/>
            </a:xfrm>
          </p:grpSpPr>
          <p:sp>
            <p:nvSpPr>
              <p:cNvPr id="16" name="TextBox 15"/>
              <p:cNvSpPr txBox="1"/>
              <p:nvPr/>
            </p:nvSpPr>
            <p:spPr>
              <a:xfrm rot="16200000">
                <a:off x="-1258014" y="3253990"/>
                <a:ext cx="2392766" cy="451405"/>
              </a:xfrm>
              <a:prstGeom prst="rect">
                <a:avLst/>
              </a:prstGeom>
              <a:noFill/>
            </p:spPr>
            <p:txBody>
              <a:bodyPr wrap="square" rtlCol="0">
                <a:spAutoFit/>
              </a:bodyPr>
              <a:lstStyle/>
              <a:p>
                <a:pPr algn="ctr" defTabSz="685800" eaLnBrk="0" fontAlgn="base" hangingPunct="0">
                  <a:spcBef>
                    <a:spcPct val="0"/>
                  </a:spcBef>
                  <a:spcAft>
                    <a:spcPct val="0"/>
                  </a:spcAft>
                </a:pPr>
                <a:r>
                  <a:rPr lang="en-GB" sz="800" b="1" dirty="0">
                    <a:solidFill>
                      <a:srgbClr val="000000"/>
                    </a:solidFill>
                    <a:cs typeface="Arial" pitchFamily="34" charset="0"/>
                  </a:rPr>
                  <a:t>Free of COPD Hospital admissions (%)</a:t>
                </a:r>
              </a:p>
            </p:txBody>
          </p:sp>
          <p:grpSp>
            <p:nvGrpSpPr>
              <p:cNvPr id="17" name="Group 16"/>
              <p:cNvGrpSpPr/>
              <p:nvPr/>
            </p:nvGrpSpPr>
            <p:grpSpPr>
              <a:xfrm>
                <a:off x="-3253445" y="4527704"/>
                <a:ext cx="1979219" cy="430886"/>
                <a:chOff x="-3253445" y="4527704"/>
                <a:chExt cx="1979219" cy="430886"/>
              </a:xfrm>
            </p:grpSpPr>
            <p:sp>
              <p:nvSpPr>
                <p:cNvPr id="18" name="TextBox 17"/>
                <p:cNvSpPr txBox="1"/>
                <p:nvPr/>
              </p:nvSpPr>
              <p:spPr>
                <a:xfrm>
                  <a:off x="-3006219" y="4527704"/>
                  <a:ext cx="1731993" cy="430886"/>
                </a:xfrm>
                <a:prstGeom prst="rect">
                  <a:avLst/>
                </a:prstGeom>
                <a:noFill/>
              </p:spPr>
              <p:txBody>
                <a:bodyPr wrap="square" rtlCol="0">
                  <a:spAutoFit/>
                </a:bodyPr>
                <a:lstStyle/>
                <a:p>
                  <a:pPr defTabSz="685800" eaLnBrk="0" fontAlgn="base" hangingPunct="0">
                    <a:spcBef>
                      <a:spcPct val="0"/>
                    </a:spcBef>
                    <a:spcAft>
                      <a:spcPct val="0"/>
                    </a:spcAft>
                  </a:pPr>
                  <a:r>
                    <a:rPr lang="en-GB" sz="750" b="1" dirty="0">
                      <a:solidFill>
                        <a:srgbClr val="000000"/>
                      </a:solidFill>
                      <a:cs typeface="Arial" pitchFamily="34" charset="0"/>
                    </a:rPr>
                    <a:t>No night time dyspnoea</a:t>
                  </a:r>
                </a:p>
                <a:p>
                  <a:pPr defTabSz="685800" eaLnBrk="0" fontAlgn="base" hangingPunct="0">
                    <a:spcBef>
                      <a:spcPct val="0"/>
                    </a:spcBef>
                    <a:spcAft>
                      <a:spcPct val="0"/>
                    </a:spcAft>
                  </a:pPr>
                  <a:r>
                    <a:rPr lang="en-GB" sz="750" b="1" dirty="0">
                      <a:solidFill>
                        <a:srgbClr val="000000"/>
                      </a:solidFill>
                      <a:cs typeface="Arial" pitchFamily="34" charset="0"/>
                    </a:rPr>
                    <a:t>Night dyspnoea</a:t>
                  </a:r>
                </a:p>
              </p:txBody>
            </p:sp>
            <p:cxnSp>
              <p:nvCxnSpPr>
                <p:cNvPr id="19" name="Straight Connector 18"/>
                <p:cNvCxnSpPr/>
                <p:nvPr/>
              </p:nvCxnSpPr>
              <p:spPr bwMode="auto">
                <a:xfrm>
                  <a:off x="-3253445" y="4819472"/>
                  <a:ext cx="308757" cy="0"/>
                </a:xfrm>
                <a:prstGeom prst="line">
                  <a:avLst/>
                </a:prstGeom>
                <a:solidFill>
                  <a:schemeClr val="accent1"/>
                </a:solidFill>
                <a:ln w="31750" cap="flat" cmpd="sng" algn="ctr">
                  <a:solidFill>
                    <a:srgbClr val="830051"/>
                  </a:solidFill>
                  <a:prstDash val="solid"/>
                  <a:round/>
                  <a:headEnd type="none" w="med" len="med"/>
                  <a:tailEnd type="none" w="med" len="med"/>
                </a:ln>
                <a:effectLst/>
              </p:spPr>
            </p:cxnSp>
            <p:cxnSp>
              <p:nvCxnSpPr>
                <p:cNvPr id="20" name="Straight Connector 19"/>
                <p:cNvCxnSpPr/>
                <p:nvPr/>
              </p:nvCxnSpPr>
              <p:spPr bwMode="auto">
                <a:xfrm>
                  <a:off x="-3253445" y="4657176"/>
                  <a:ext cx="308759" cy="0"/>
                </a:xfrm>
                <a:prstGeom prst="line">
                  <a:avLst/>
                </a:prstGeom>
                <a:solidFill>
                  <a:schemeClr val="accent1"/>
                </a:solidFill>
                <a:ln w="31750" cap="flat" cmpd="sng" algn="ctr">
                  <a:solidFill>
                    <a:srgbClr val="FFC000"/>
                  </a:solidFill>
                  <a:prstDash val="solid"/>
                  <a:round/>
                  <a:headEnd type="none" w="med" len="med"/>
                  <a:tailEnd type="none" w="med" len="med"/>
                </a:ln>
                <a:effectLst/>
              </p:spPr>
            </p:cxnSp>
          </p:grpSp>
        </p:grpSp>
        <p:sp>
          <p:nvSpPr>
            <p:cNvPr id="14" name="Freeform 22"/>
            <p:cNvSpPr>
              <a:spLocks/>
            </p:cNvSpPr>
            <p:nvPr/>
          </p:nvSpPr>
          <p:spPr bwMode="auto">
            <a:xfrm>
              <a:off x="3233410" y="1872958"/>
              <a:ext cx="2830225" cy="246932"/>
            </a:xfrm>
            <a:custGeom>
              <a:avLst/>
              <a:gdLst>
                <a:gd name="T0" fmla="*/ 18 w 1274"/>
                <a:gd name="T1" fmla="*/ 0 h 273"/>
                <a:gd name="T2" fmla="*/ 42 w 1274"/>
                <a:gd name="T3" fmla="*/ 8 h 273"/>
                <a:gd name="T4" fmla="*/ 42 w 1274"/>
                <a:gd name="T5" fmla="*/ 18 h 273"/>
                <a:gd name="T6" fmla="*/ 94 w 1274"/>
                <a:gd name="T7" fmla="*/ 26 h 273"/>
                <a:gd name="T8" fmla="*/ 123 w 1274"/>
                <a:gd name="T9" fmla="*/ 32 h 273"/>
                <a:gd name="T10" fmla="*/ 183 w 1274"/>
                <a:gd name="T11" fmla="*/ 40 h 273"/>
                <a:gd name="T12" fmla="*/ 213 w 1274"/>
                <a:gd name="T13" fmla="*/ 48 h 273"/>
                <a:gd name="T14" fmla="*/ 295 w 1274"/>
                <a:gd name="T15" fmla="*/ 48 h 273"/>
                <a:gd name="T16" fmla="*/ 330 w 1274"/>
                <a:gd name="T17" fmla="*/ 56 h 273"/>
                <a:gd name="T18" fmla="*/ 352 w 1274"/>
                <a:gd name="T19" fmla="*/ 66 h 273"/>
                <a:gd name="T20" fmla="*/ 452 w 1274"/>
                <a:gd name="T21" fmla="*/ 74 h 273"/>
                <a:gd name="T22" fmla="*/ 488 w 1274"/>
                <a:gd name="T23" fmla="*/ 82 h 273"/>
                <a:gd name="T24" fmla="*/ 526 w 1274"/>
                <a:gd name="T25" fmla="*/ 92 h 273"/>
                <a:gd name="T26" fmla="*/ 563 w 1274"/>
                <a:gd name="T27" fmla="*/ 102 h 273"/>
                <a:gd name="T28" fmla="*/ 587 w 1274"/>
                <a:gd name="T29" fmla="*/ 108 h 273"/>
                <a:gd name="T30" fmla="*/ 637 w 1274"/>
                <a:gd name="T31" fmla="*/ 116 h 273"/>
                <a:gd name="T32" fmla="*/ 681 w 1274"/>
                <a:gd name="T33" fmla="*/ 127 h 273"/>
                <a:gd name="T34" fmla="*/ 703 w 1274"/>
                <a:gd name="T35" fmla="*/ 133 h 273"/>
                <a:gd name="T36" fmla="*/ 738 w 1274"/>
                <a:gd name="T37" fmla="*/ 143 h 273"/>
                <a:gd name="T38" fmla="*/ 760 w 1274"/>
                <a:gd name="T39" fmla="*/ 153 h 273"/>
                <a:gd name="T40" fmla="*/ 814 w 1274"/>
                <a:gd name="T41" fmla="*/ 159 h 273"/>
                <a:gd name="T42" fmla="*/ 840 w 1274"/>
                <a:gd name="T43" fmla="*/ 169 h 273"/>
                <a:gd name="T44" fmla="*/ 862 w 1274"/>
                <a:gd name="T45" fmla="*/ 177 h 273"/>
                <a:gd name="T46" fmla="*/ 902 w 1274"/>
                <a:gd name="T47" fmla="*/ 189 h 273"/>
                <a:gd name="T48" fmla="*/ 947 w 1274"/>
                <a:gd name="T49" fmla="*/ 195 h 273"/>
                <a:gd name="T50" fmla="*/ 985 w 1274"/>
                <a:gd name="T51" fmla="*/ 203 h 273"/>
                <a:gd name="T52" fmla="*/ 1021 w 1274"/>
                <a:gd name="T53" fmla="*/ 211 h 273"/>
                <a:gd name="T54" fmla="*/ 1083 w 1274"/>
                <a:gd name="T55" fmla="*/ 221 h 273"/>
                <a:gd name="T56" fmla="*/ 1109 w 1274"/>
                <a:gd name="T57" fmla="*/ 231 h 273"/>
                <a:gd name="T58" fmla="*/ 1164 w 1274"/>
                <a:gd name="T59" fmla="*/ 239 h 273"/>
                <a:gd name="T60" fmla="*/ 1200 w 1274"/>
                <a:gd name="T61" fmla="*/ 245 h 273"/>
                <a:gd name="T62" fmla="*/ 1230 w 1274"/>
                <a:gd name="T63" fmla="*/ 253 h 273"/>
                <a:gd name="T64" fmla="*/ 1260 w 1274"/>
                <a:gd name="T65" fmla="*/ 263 h 273"/>
                <a:gd name="T66" fmla="*/ 1274 w 1274"/>
                <a:gd name="T67"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4" h="273">
                  <a:moveTo>
                    <a:pt x="0" y="0"/>
                  </a:moveTo>
                  <a:lnTo>
                    <a:pt x="18" y="0"/>
                  </a:lnTo>
                  <a:lnTo>
                    <a:pt x="18" y="8"/>
                  </a:lnTo>
                  <a:lnTo>
                    <a:pt x="42" y="8"/>
                  </a:lnTo>
                  <a:lnTo>
                    <a:pt x="42" y="12"/>
                  </a:lnTo>
                  <a:lnTo>
                    <a:pt x="42" y="18"/>
                  </a:lnTo>
                  <a:lnTo>
                    <a:pt x="94" y="18"/>
                  </a:lnTo>
                  <a:lnTo>
                    <a:pt x="94" y="26"/>
                  </a:lnTo>
                  <a:lnTo>
                    <a:pt x="123" y="26"/>
                  </a:lnTo>
                  <a:lnTo>
                    <a:pt x="123" y="32"/>
                  </a:lnTo>
                  <a:lnTo>
                    <a:pt x="183" y="32"/>
                  </a:lnTo>
                  <a:lnTo>
                    <a:pt x="183" y="40"/>
                  </a:lnTo>
                  <a:lnTo>
                    <a:pt x="213" y="40"/>
                  </a:lnTo>
                  <a:lnTo>
                    <a:pt x="213" y="48"/>
                  </a:lnTo>
                  <a:lnTo>
                    <a:pt x="241" y="48"/>
                  </a:lnTo>
                  <a:lnTo>
                    <a:pt x="295" y="48"/>
                  </a:lnTo>
                  <a:lnTo>
                    <a:pt x="295" y="56"/>
                  </a:lnTo>
                  <a:lnTo>
                    <a:pt x="330" y="56"/>
                  </a:lnTo>
                  <a:lnTo>
                    <a:pt x="330" y="66"/>
                  </a:lnTo>
                  <a:lnTo>
                    <a:pt x="352" y="66"/>
                  </a:lnTo>
                  <a:lnTo>
                    <a:pt x="352" y="74"/>
                  </a:lnTo>
                  <a:lnTo>
                    <a:pt x="452" y="74"/>
                  </a:lnTo>
                  <a:lnTo>
                    <a:pt x="452" y="82"/>
                  </a:lnTo>
                  <a:lnTo>
                    <a:pt x="488" y="82"/>
                  </a:lnTo>
                  <a:lnTo>
                    <a:pt x="488" y="92"/>
                  </a:lnTo>
                  <a:lnTo>
                    <a:pt x="526" y="92"/>
                  </a:lnTo>
                  <a:lnTo>
                    <a:pt x="526" y="102"/>
                  </a:lnTo>
                  <a:lnTo>
                    <a:pt x="563" y="102"/>
                  </a:lnTo>
                  <a:lnTo>
                    <a:pt x="563" y="108"/>
                  </a:lnTo>
                  <a:lnTo>
                    <a:pt x="587" y="108"/>
                  </a:lnTo>
                  <a:lnTo>
                    <a:pt x="587" y="116"/>
                  </a:lnTo>
                  <a:lnTo>
                    <a:pt x="637" y="116"/>
                  </a:lnTo>
                  <a:lnTo>
                    <a:pt x="637" y="127"/>
                  </a:lnTo>
                  <a:lnTo>
                    <a:pt x="681" y="127"/>
                  </a:lnTo>
                  <a:lnTo>
                    <a:pt x="681" y="133"/>
                  </a:lnTo>
                  <a:lnTo>
                    <a:pt x="703" y="133"/>
                  </a:lnTo>
                  <a:lnTo>
                    <a:pt x="703" y="143"/>
                  </a:lnTo>
                  <a:lnTo>
                    <a:pt x="738" y="143"/>
                  </a:lnTo>
                  <a:lnTo>
                    <a:pt x="738" y="153"/>
                  </a:lnTo>
                  <a:lnTo>
                    <a:pt x="760" y="153"/>
                  </a:lnTo>
                  <a:lnTo>
                    <a:pt x="760" y="159"/>
                  </a:lnTo>
                  <a:lnTo>
                    <a:pt x="814" y="159"/>
                  </a:lnTo>
                  <a:lnTo>
                    <a:pt x="814" y="169"/>
                  </a:lnTo>
                  <a:lnTo>
                    <a:pt x="840" y="169"/>
                  </a:lnTo>
                  <a:lnTo>
                    <a:pt x="840" y="177"/>
                  </a:lnTo>
                  <a:lnTo>
                    <a:pt x="862" y="177"/>
                  </a:lnTo>
                  <a:lnTo>
                    <a:pt x="862" y="189"/>
                  </a:lnTo>
                  <a:lnTo>
                    <a:pt x="902" y="189"/>
                  </a:lnTo>
                  <a:lnTo>
                    <a:pt x="902" y="195"/>
                  </a:lnTo>
                  <a:lnTo>
                    <a:pt x="947" y="195"/>
                  </a:lnTo>
                  <a:lnTo>
                    <a:pt x="947" y="203"/>
                  </a:lnTo>
                  <a:lnTo>
                    <a:pt x="985" y="203"/>
                  </a:lnTo>
                  <a:lnTo>
                    <a:pt x="985" y="211"/>
                  </a:lnTo>
                  <a:lnTo>
                    <a:pt x="1021" y="211"/>
                  </a:lnTo>
                  <a:lnTo>
                    <a:pt x="1021" y="221"/>
                  </a:lnTo>
                  <a:lnTo>
                    <a:pt x="1083" y="221"/>
                  </a:lnTo>
                  <a:lnTo>
                    <a:pt x="1083" y="231"/>
                  </a:lnTo>
                  <a:lnTo>
                    <a:pt x="1109" y="231"/>
                  </a:lnTo>
                  <a:lnTo>
                    <a:pt x="1109" y="239"/>
                  </a:lnTo>
                  <a:lnTo>
                    <a:pt x="1164" y="239"/>
                  </a:lnTo>
                  <a:lnTo>
                    <a:pt x="1164" y="245"/>
                  </a:lnTo>
                  <a:lnTo>
                    <a:pt x="1200" y="245"/>
                  </a:lnTo>
                  <a:lnTo>
                    <a:pt x="1200" y="253"/>
                  </a:lnTo>
                  <a:lnTo>
                    <a:pt x="1230" y="253"/>
                  </a:lnTo>
                  <a:lnTo>
                    <a:pt x="1230" y="263"/>
                  </a:lnTo>
                  <a:lnTo>
                    <a:pt x="1260" y="263"/>
                  </a:lnTo>
                  <a:lnTo>
                    <a:pt x="1260" y="273"/>
                  </a:lnTo>
                  <a:lnTo>
                    <a:pt x="1274" y="273"/>
                  </a:lnTo>
                </a:path>
              </a:pathLst>
            </a:custGeom>
            <a:noFill/>
            <a:ln w="31750" cap="flat">
              <a:solidFill>
                <a:srgbClr val="FFC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n-GB" sz="2100" b="1">
                <a:solidFill>
                  <a:srgbClr val="000000"/>
                </a:solidFill>
                <a:cs typeface="Arial" pitchFamily="34" charset="0"/>
              </a:endParaRPr>
            </a:p>
          </p:txBody>
        </p:sp>
        <p:sp>
          <p:nvSpPr>
            <p:cNvPr id="15" name="Freeform 17"/>
            <p:cNvSpPr>
              <a:spLocks/>
            </p:cNvSpPr>
            <p:nvPr/>
          </p:nvSpPr>
          <p:spPr bwMode="auto">
            <a:xfrm>
              <a:off x="3238490" y="1883119"/>
              <a:ext cx="2854009" cy="687714"/>
            </a:xfrm>
            <a:custGeom>
              <a:avLst/>
              <a:gdLst>
                <a:gd name="T0" fmla="*/ 0 w 1296"/>
                <a:gd name="T1" fmla="*/ 36 h 767"/>
                <a:gd name="T2" fmla="*/ 54 w 1296"/>
                <a:gd name="T3" fmla="*/ 50 h 767"/>
                <a:gd name="T4" fmla="*/ 74 w 1296"/>
                <a:gd name="T5" fmla="*/ 70 h 767"/>
                <a:gd name="T6" fmla="*/ 82 w 1296"/>
                <a:gd name="T7" fmla="*/ 88 h 767"/>
                <a:gd name="T8" fmla="*/ 96 w 1296"/>
                <a:gd name="T9" fmla="*/ 96 h 767"/>
                <a:gd name="T10" fmla="*/ 157 w 1296"/>
                <a:gd name="T11" fmla="*/ 131 h 767"/>
                <a:gd name="T12" fmla="*/ 165 w 1296"/>
                <a:gd name="T13" fmla="*/ 137 h 767"/>
                <a:gd name="T14" fmla="*/ 179 w 1296"/>
                <a:gd name="T15" fmla="*/ 155 h 767"/>
                <a:gd name="T16" fmla="*/ 201 w 1296"/>
                <a:gd name="T17" fmla="*/ 163 h 767"/>
                <a:gd name="T18" fmla="*/ 229 w 1296"/>
                <a:gd name="T19" fmla="*/ 183 h 767"/>
                <a:gd name="T20" fmla="*/ 257 w 1296"/>
                <a:gd name="T21" fmla="*/ 191 h 767"/>
                <a:gd name="T22" fmla="*/ 265 w 1296"/>
                <a:gd name="T23" fmla="*/ 217 h 767"/>
                <a:gd name="T24" fmla="*/ 279 w 1296"/>
                <a:gd name="T25" fmla="*/ 225 h 767"/>
                <a:gd name="T26" fmla="*/ 299 w 1296"/>
                <a:gd name="T27" fmla="*/ 241 h 767"/>
                <a:gd name="T28" fmla="*/ 313 w 1296"/>
                <a:gd name="T29" fmla="*/ 251 h 767"/>
                <a:gd name="T30" fmla="*/ 319 w 1296"/>
                <a:gd name="T31" fmla="*/ 267 h 767"/>
                <a:gd name="T32" fmla="*/ 378 w 1296"/>
                <a:gd name="T33" fmla="*/ 285 h 767"/>
                <a:gd name="T34" fmla="*/ 404 w 1296"/>
                <a:gd name="T35" fmla="*/ 293 h 767"/>
                <a:gd name="T36" fmla="*/ 418 w 1296"/>
                <a:gd name="T37" fmla="*/ 309 h 767"/>
                <a:gd name="T38" fmla="*/ 482 w 1296"/>
                <a:gd name="T39" fmla="*/ 329 h 767"/>
                <a:gd name="T40" fmla="*/ 496 w 1296"/>
                <a:gd name="T41" fmla="*/ 345 h 767"/>
                <a:gd name="T42" fmla="*/ 514 w 1296"/>
                <a:gd name="T43" fmla="*/ 361 h 767"/>
                <a:gd name="T44" fmla="*/ 545 w 1296"/>
                <a:gd name="T45" fmla="*/ 381 h 767"/>
                <a:gd name="T46" fmla="*/ 553 w 1296"/>
                <a:gd name="T47" fmla="*/ 400 h 767"/>
                <a:gd name="T48" fmla="*/ 673 w 1296"/>
                <a:gd name="T49" fmla="*/ 416 h 767"/>
                <a:gd name="T50" fmla="*/ 685 w 1296"/>
                <a:gd name="T51" fmla="*/ 432 h 767"/>
                <a:gd name="T52" fmla="*/ 762 w 1296"/>
                <a:gd name="T53" fmla="*/ 448 h 767"/>
                <a:gd name="T54" fmla="*/ 802 w 1296"/>
                <a:gd name="T55" fmla="*/ 474 h 767"/>
                <a:gd name="T56" fmla="*/ 822 w 1296"/>
                <a:gd name="T57" fmla="*/ 490 h 767"/>
                <a:gd name="T58" fmla="*/ 858 w 1296"/>
                <a:gd name="T59" fmla="*/ 504 h 767"/>
                <a:gd name="T60" fmla="*/ 888 w 1296"/>
                <a:gd name="T61" fmla="*/ 508 h 767"/>
                <a:gd name="T62" fmla="*/ 928 w 1296"/>
                <a:gd name="T63" fmla="*/ 534 h 767"/>
                <a:gd name="T64" fmla="*/ 1089 w 1296"/>
                <a:gd name="T65" fmla="*/ 550 h 767"/>
                <a:gd name="T66" fmla="*/ 1117 w 1296"/>
                <a:gd name="T67" fmla="*/ 576 h 767"/>
                <a:gd name="T68" fmla="*/ 1131 w 1296"/>
                <a:gd name="T69" fmla="*/ 612 h 767"/>
                <a:gd name="T70" fmla="*/ 1163 w 1296"/>
                <a:gd name="T71" fmla="*/ 636 h 767"/>
                <a:gd name="T72" fmla="*/ 1179 w 1296"/>
                <a:gd name="T73" fmla="*/ 661 h 767"/>
                <a:gd name="T74" fmla="*/ 1179 w 1296"/>
                <a:gd name="T75" fmla="*/ 697 h 767"/>
                <a:gd name="T76" fmla="*/ 1222 w 1296"/>
                <a:gd name="T77" fmla="*/ 731 h 767"/>
                <a:gd name="T78" fmla="*/ 1244 w 1296"/>
                <a:gd name="T79"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6" h="767">
                  <a:moveTo>
                    <a:pt x="0" y="0"/>
                  </a:moveTo>
                  <a:lnTo>
                    <a:pt x="0" y="36"/>
                  </a:lnTo>
                  <a:lnTo>
                    <a:pt x="54" y="36"/>
                  </a:lnTo>
                  <a:lnTo>
                    <a:pt x="54" y="50"/>
                  </a:lnTo>
                  <a:lnTo>
                    <a:pt x="74" y="50"/>
                  </a:lnTo>
                  <a:lnTo>
                    <a:pt x="74" y="70"/>
                  </a:lnTo>
                  <a:lnTo>
                    <a:pt x="82" y="70"/>
                  </a:lnTo>
                  <a:lnTo>
                    <a:pt x="82" y="88"/>
                  </a:lnTo>
                  <a:lnTo>
                    <a:pt x="96" y="88"/>
                  </a:lnTo>
                  <a:lnTo>
                    <a:pt x="96" y="96"/>
                  </a:lnTo>
                  <a:lnTo>
                    <a:pt x="157" y="96"/>
                  </a:lnTo>
                  <a:lnTo>
                    <a:pt x="157" y="131"/>
                  </a:lnTo>
                  <a:lnTo>
                    <a:pt x="165" y="131"/>
                  </a:lnTo>
                  <a:lnTo>
                    <a:pt x="165" y="137"/>
                  </a:lnTo>
                  <a:lnTo>
                    <a:pt x="179" y="137"/>
                  </a:lnTo>
                  <a:lnTo>
                    <a:pt x="179" y="155"/>
                  </a:lnTo>
                  <a:lnTo>
                    <a:pt x="201" y="155"/>
                  </a:lnTo>
                  <a:lnTo>
                    <a:pt x="201" y="163"/>
                  </a:lnTo>
                  <a:lnTo>
                    <a:pt x="229" y="163"/>
                  </a:lnTo>
                  <a:lnTo>
                    <a:pt x="229" y="183"/>
                  </a:lnTo>
                  <a:lnTo>
                    <a:pt x="257" y="183"/>
                  </a:lnTo>
                  <a:lnTo>
                    <a:pt x="257" y="191"/>
                  </a:lnTo>
                  <a:lnTo>
                    <a:pt x="265" y="191"/>
                  </a:lnTo>
                  <a:lnTo>
                    <a:pt x="265" y="217"/>
                  </a:lnTo>
                  <a:lnTo>
                    <a:pt x="279" y="217"/>
                  </a:lnTo>
                  <a:lnTo>
                    <a:pt x="279" y="225"/>
                  </a:lnTo>
                  <a:lnTo>
                    <a:pt x="299" y="225"/>
                  </a:lnTo>
                  <a:lnTo>
                    <a:pt x="299" y="241"/>
                  </a:lnTo>
                  <a:lnTo>
                    <a:pt x="313" y="241"/>
                  </a:lnTo>
                  <a:lnTo>
                    <a:pt x="313" y="251"/>
                  </a:lnTo>
                  <a:lnTo>
                    <a:pt x="319" y="251"/>
                  </a:lnTo>
                  <a:lnTo>
                    <a:pt x="319" y="267"/>
                  </a:lnTo>
                  <a:lnTo>
                    <a:pt x="378" y="267"/>
                  </a:lnTo>
                  <a:lnTo>
                    <a:pt x="378" y="285"/>
                  </a:lnTo>
                  <a:lnTo>
                    <a:pt x="404" y="285"/>
                  </a:lnTo>
                  <a:lnTo>
                    <a:pt x="404" y="293"/>
                  </a:lnTo>
                  <a:lnTo>
                    <a:pt x="418" y="293"/>
                  </a:lnTo>
                  <a:lnTo>
                    <a:pt x="418" y="309"/>
                  </a:lnTo>
                  <a:lnTo>
                    <a:pt x="482" y="309"/>
                  </a:lnTo>
                  <a:lnTo>
                    <a:pt x="482" y="329"/>
                  </a:lnTo>
                  <a:lnTo>
                    <a:pt x="496" y="329"/>
                  </a:lnTo>
                  <a:lnTo>
                    <a:pt x="496" y="345"/>
                  </a:lnTo>
                  <a:lnTo>
                    <a:pt x="514" y="345"/>
                  </a:lnTo>
                  <a:lnTo>
                    <a:pt x="514" y="361"/>
                  </a:lnTo>
                  <a:lnTo>
                    <a:pt x="545" y="361"/>
                  </a:lnTo>
                  <a:lnTo>
                    <a:pt x="545" y="381"/>
                  </a:lnTo>
                  <a:lnTo>
                    <a:pt x="553" y="381"/>
                  </a:lnTo>
                  <a:lnTo>
                    <a:pt x="553" y="400"/>
                  </a:lnTo>
                  <a:lnTo>
                    <a:pt x="673" y="400"/>
                  </a:lnTo>
                  <a:lnTo>
                    <a:pt x="673" y="416"/>
                  </a:lnTo>
                  <a:lnTo>
                    <a:pt x="685" y="416"/>
                  </a:lnTo>
                  <a:lnTo>
                    <a:pt x="685" y="432"/>
                  </a:lnTo>
                  <a:lnTo>
                    <a:pt x="762" y="432"/>
                  </a:lnTo>
                  <a:lnTo>
                    <a:pt x="762" y="448"/>
                  </a:lnTo>
                  <a:lnTo>
                    <a:pt x="802" y="448"/>
                  </a:lnTo>
                  <a:lnTo>
                    <a:pt x="802" y="474"/>
                  </a:lnTo>
                  <a:lnTo>
                    <a:pt x="822" y="474"/>
                  </a:lnTo>
                  <a:lnTo>
                    <a:pt x="822" y="490"/>
                  </a:lnTo>
                  <a:lnTo>
                    <a:pt x="858" y="490"/>
                  </a:lnTo>
                  <a:lnTo>
                    <a:pt x="858" y="504"/>
                  </a:lnTo>
                  <a:lnTo>
                    <a:pt x="858" y="508"/>
                  </a:lnTo>
                  <a:lnTo>
                    <a:pt x="888" y="508"/>
                  </a:lnTo>
                  <a:lnTo>
                    <a:pt x="888" y="534"/>
                  </a:lnTo>
                  <a:lnTo>
                    <a:pt x="928" y="534"/>
                  </a:lnTo>
                  <a:lnTo>
                    <a:pt x="928" y="550"/>
                  </a:lnTo>
                  <a:lnTo>
                    <a:pt x="1089" y="550"/>
                  </a:lnTo>
                  <a:lnTo>
                    <a:pt x="1089" y="576"/>
                  </a:lnTo>
                  <a:lnTo>
                    <a:pt x="1117" y="576"/>
                  </a:lnTo>
                  <a:lnTo>
                    <a:pt x="1117" y="612"/>
                  </a:lnTo>
                  <a:lnTo>
                    <a:pt x="1131" y="612"/>
                  </a:lnTo>
                  <a:lnTo>
                    <a:pt x="1131" y="636"/>
                  </a:lnTo>
                  <a:lnTo>
                    <a:pt x="1163" y="636"/>
                  </a:lnTo>
                  <a:lnTo>
                    <a:pt x="1163" y="661"/>
                  </a:lnTo>
                  <a:lnTo>
                    <a:pt x="1179" y="661"/>
                  </a:lnTo>
                  <a:lnTo>
                    <a:pt x="1179" y="695"/>
                  </a:lnTo>
                  <a:lnTo>
                    <a:pt x="1179" y="697"/>
                  </a:lnTo>
                  <a:lnTo>
                    <a:pt x="1222" y="697"/>
                  </a:lnTo>
                  <a:lnTo>
                    <a:pt x="1222" y="731"/>
                  </a:lnTo>
                  <a:lnTo>
                    <a:pt x="1244" y="731"/>
                  </a:lnTo>
                  <a:lnTo>
                    <a:pt x="1244" y="767"/>
                  </a:lnTo>
                  <a:lnTo>
                    <a:pt x="1296" y="767"/>
                  </a:lnTo>
                </a:path>
              </a:pathLst>
            </a:custGeom>
            <a:noFill/>
            <a:ln w="31750" cap="flat">
              <a:solidFill>
                <a:srgbClr val="83005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n-GB" sz="2100" b="1">
                <a:solidFill>
                  <a:srgbClr val="000000"/>
                </a:solidFill>
                <a:cs typeface="Arial" pitchFamily="34" charset="0"/>
              </a:endParaRPr>
            </a:p>
          </p:txBody>
        </p:sp>
      </p:grpSp>
      <p:grpSp>
        <p:nvGrpSpPr>
          <p:cNvPr id="21" name="Group 20"/>
          <p:cNvGrpSpPr/>
          <p:nvPr/>
        </p:nvGrpSpPr>
        <p:grpSpPr>
          <a:xfrm>
            <a:off x="6092202" y="1169818"/>
            <a:ext cx="2582564" cy="2327358"/>
            <a:chOff x="5723164" y="1742514"/>
            <a:chExt cx="3443417" cy="3103140"/>
          </a:xfrm>
        </p:grpSpPr>
        <p:sp>
          <p:nvSpPr>
            <p:cNvPr id="22" name="TextBox 21"/>
            <p:cNvSpPr txBox="1"/>
            <p:nvPr/>
          </p:nvSpPr>
          <p:spPr>
            <a:xfrm>
              <a:off x="6931640" y="3216691"/>
              <a:ext cx="1087199" cy="307776"/>
            </a:xfrm>
            <a:prstGeom prst="rect">
              <a:avLst/>
            </a:prstGeom>
            <a:noFill/>
          </p:spPr>
          <p:txBody>
            <a:bodyPr wrap="square" rtlCol="0">
              <a:spAutoFit/>
            </a:bodyPr>
            <a:lstStyle/>
            <a:p>
              <a:pPr defTabSz="685800" eaLnBrk="0" fontAlgn="base" hangingPunct="0">
                <a:spcBef>
                  <a:spcPct val="0"/>
                </a:spcBef>
                <a:spcAft>
                  <a:spcPct val="0"/>
                </a:spcAft>
              </a:pPr>
              <a:r>
                <a:rPr lang="en-GB" sz="900" b="1" dirty="0">
                  <a:solidFill>
                    <a:srgbClr val="000000"/>
                  </a:solidFill>
                  <a:cs typeface="Arial" pitchFamily="34" charset="0"/>
                </a:rPr>
                <a:t>P=0.004</a:t>
              </a:r>
            </a:p>
          </p:txBody>
        </p:sp>
        <p:grpSp>
          <p:nvGrpSpPr>
            <p:cNvPr id="23" name="Group 22"/>
            <p:cNvGrpSpPr/>
            <p:nvPr/>
          </p:nvGrpSpPr>
          <p:grpSpPr>
            <a:xfrm>
              <a:off x="5723164" y="2163948"/>
              <a:ext cx="2745168" cy="2681706"/>
              <a:chOff x="11213" y="2173473"/>
              <a:chExt cx="2745168" cy="2681706"/>
            </a:xfrm>
          </p:grpSpPr>
          <p:sp>
            <p:nvSpPr>
              <p:cNvPr id="26" name="TextBox 25"/>
              <p:cNvSpPr txBox="1"/>
              <p:nvPr/>
            </p:nvSpPr>
            <p:spPr>
              <a:xfrm rot="16200000">
                <a:off x="-878312" y="3062998"/>
                <a:ext cx="2066307" cy="287258"/>
              </a:xfrm>
              <a:prstGeom prst="rect">
                <a:avLst/>
              </a:prstGeom>
              <a:noFill/>
            </p:spPr>
            <p:txBody>
              <a:bodyPr wrap="square" rtlCol="0">
                <a:spAutoFit/>
              </a:bodyPr>
              <a:lstStyle/>
              <a:p>
                <a:pPr algn="ctr" defTabSz="685800" eaLnBrk="0" fontAlgn="base" hangingPunct="0">
                  <a:spcBef>
                    <a:spcPct val="0"/>
                  </a:spcBef>
                  <a:spcAft>
                    <a:spcPct val="0"/>
                  </a:spcAft>
                </a:pPr>
                <a:r>
                  <a:rPr lang="en-GB" sz="800" b="1" dirty="0">
                    <a:solidFill>
                      <a:srgbClr val="000000"/>
                    </a:solidFill>
                    <a:cs typeface="Arial" pitchFamily="34" charset="0"/>
                  </a:rPr>
                  <a:t>Survival (%)</a:t>
                </a:r>
              </a:p>
            </p:txBody>
          </p:sp>
          <p:sp>
            <p:nvSpPr>
              <p:cNvPr id="27" name="TextBox 26"/>
              <p:cNvSpPr txBox="1"/>
              <p:nvPr/>
            </p:nvSpPr>
            <p:spPr>
              <a:xfrm>
                <a:off x="1037441" y="4425517"/>
                <a:ext cx="409718" cy="276998"/>
              </a:xfrm>
              <a:prstGeom prst="rect">
                <a:avLst/>
              </a:prstGeom>
              <a:noFill/>
            </p:spPr>
            <p:txBody>
              <a:bodyPr wrap="square" rtlCol="0">
                <a:spAutoFit/>
              </a:bodyPr>
              <a:lstStyle/>
              <a:p>
                <a:pPr algn="ctr" defTabSz="685800" eaLnBrk="0" fontAlgn="base" hangingPunct="0">
                  <a:spcBef>
                    <a:spcPct val="0"/>
                  </a:spcBef>
                  <a:spcAft>
                    <a:spcPct val="0"/>
                  </a:spcAft>
                </a:pPr>
                <a:endParaRPr lang="en-GB" sz="750" b="1" dirty="0">
                  <a:solidFill>
                    <a:srgbClr val="000000"/>
                  </a:solidFill>
                  <a:cs typeface="Arial" pitchFamily="34" charset="0"/>
                </a:endParaRPr>
              </a:p>
            </p:txBody>
          </p:sp>
          <p:grpSp>
            <p:nvGrpSpPr>
              <p:cNvPr id="28" name="Group 27"/>
              <p:cNvGrpSpPr/>
              <p:nvPr/>
            </p:nvGrpSpPr>
            <p:grpSpPr>
              <a:xfrm>
                <a:off x="777159" y="4424293"/>
                <a:ext cx="1979222" cy="430886"/>
                <a:chOff x="777159" y="4424293"/>
                <a:chExt cx="1979222" cy="430886"/>
              </a:xfrm>
            </p:grpSpPr>
            <p:sp>
              <p:nvSpPr>
                <p:cNvPr id="29" name="TextBox 28"/>
                <p:cNvSpPr txBox="1"/>
                <p:nvPr/>
              </p:nvSpPr>
              <p:spPr>
                <a:xfrm>
                  <a:off x="1024387" y="4424293"/>
                  <a:ext cx="1731994" cy="430886"/>
                </a:xfrm>
                <a:prstGeom prst="rect">
                  <a:avLst/>
                </a:prstGeom>
                <a:noFill/>
              </p:spPr>
              <p:txBody>
                <a:bodyPr wrap="square" rtlCol="0">
                  <a:spAutoFit/>
                </a:bodyPr>
                <a:lstStyle/>
                <a:p>
                  <a:pPr defTabSz="685800" eaLnBrk="0" fontAlgn="base" hangingPunct="0">
                    <a:spcBef>
                      <a:spcPct val="0"/>
                    </a:spcBef>
                    <a:spcAft>
                      <a:spcPct val="0"/>
                    </a:spcAft>
                  </a:pPr>
                  <a:r>
                    <a:rPr lang="en-GB" sz="750" b="1" dirty="0">
                      <a:solidFill>
                        <a:srgbClr val="000000"/>
                      </a:solidFill>
                      <a:cs typeface="Arial" pitchFamily="34" charset="0"/>
                    </a:rPr>
                    <a:t>No night time dyspnoea</a:t>
                  </a:r>
                </a:p>
                <a:p>
                  <a:pPr defTabSz="685800" eaLnBrk="0" fontAlgn="base" hangingPunct="0">
                    <a:spcBef>
                      <a:spcPct val="0"/>
                    </a:spcBef>
                    <a:spcAft>
                      <a:spcPct val="0"/>
                    </a:spcAft>
                  </a:pPr>
                  <a:r>
                    <a:rPr lang="en-GB" sz="750" b="1" dirty="0">
                      <a:solidFill>
                        <a:srgbClr val="000000"/>
                      </a:solidFill>
                      <a:cs typeface="Arial" pitchFamily="34" charset="0"/>
                    </a:rPr>
                    <a:t>Night dyspnoea</a:t>
                  </a:r>
                </a:p>
              </p:txBody>
            </p:sp>
            <p:cxnSp>
              <p:nvCxnSpPr>
                <p:cNvPr id="30" name="Straight Connector 29"/>
                <p:cNvCxnSpPr/>
                <p:nvPr/>
              </p:nvCxnSpPr>
              <p:spPr bwMode="auto">
                <a:xfrm>
                  <a:off x="777159" y="4716059"/>
                  <a:ext cx="308758" cy="0"/>
                </a:xfrm>
                <a:prstGeom prst="line">
                  <a:avLst/>
                </a:prstGeom>
                <a:solidFill>
                  <a:schemeClr val="accent1"/>
                </a:solidFill>
                <a:ln w="31750" cap="flat" cmpd="sng" algn="ctr">
                  <a:solidFill>
                    <a:srgbClr val="830051"/>
                  </a:solidFill>
                  <a:prstDash val="solid"/>
                  <a:round/>
                  <a:headEnd type="none" w="med" len="med"/>
                  <a:tailEnd type="none" w="med" len="med"/>
                </a:ln>
                <a:effectLst/>
              </p:spPr>
            </p:cxnSp>
            <p:cxnSp>
              <p:nvCxnSpPr>
                <p:cNvPr id="31" name="Straight Connector 30"/>
                <p:cNvCxnSpPr/>
                <p:nvPr/>
              </p:nvCxnSpPr>
              <p:spPr bwMode="auto">
                <a:xfrm>
                  <a:off x="777159" y="4553763"/>
                  <a:ext cx="308758" cy="0"/>
                </a:xfrm>
                <a:prstGeom prst="line">
                  <a:avLst/>
                </a:prstGeom>
                <a:solidFill>
                  <a:schemeClr val="accent1"/>
                </a:solidFill>
                <a:ln w="31750" cap="flat" cmpd="sng" algn="ctr">
                  <a:solidFill>
                    <a:srgbClr val="FFC000"/>
                  </a:solidFill>
                  <a:prstDash val="solid"/>
                  <a:round/>
                  <a:headEnd type="none" w="med" len="med"/>
                  <a:tailEnd type="none" w="med" len="med"/>
                </a:ln>
                <a:effectLst/>
              </p:spPr>
            </p:cxnSp>
          </p:grpSp>
        </p:grpSp>
        <p:sp>
          <p:nvSpPr>
            <p:cNvPr id="24" name="Freeform 33"/>
            <p:cNvSpPr>
              <a:spLocks/>
            </p:cNvSpPr>
            <p:nvPr/>
          </p:nvSpPr>
          <p:spPr bwMode="auto">
            <a:xfrm>
              <a:off x="6308963" y="1742514"/>
              <a:ext cx="2857618" cy="459902"/>
            </a:xfrm>
            <a:custGeom>
              <a:avLst/>
              <a:gdLst>
                <a:gd name="T0" fmla="*/ 44 w 1300"/>
                <a:gd name="T1" fmla="*/ 0 h 483"/>
                <a:gd name="T2" fmla="*/ 89 w 1300"/>
                <a:gd name="T3" fmla="*/ 10 h 483"/>
                <a:gd name="T4" fmla="*/ 145 w 1300"/>
                <a:gd name="T5" fmla="*/ 16 h 483"/>
                <a:gd name="T6" fmla="*/ 199 w 1300"/>
                <a:gd name="T7" fmla="*/ 26 h 483"/>
                <a:gd name="T8" fmla="*/ 248 w 1300"/>
                <a:gd name="T9" fmla="*/ 34 h 483"/>
                <a:gd name="T10" fmla="*/ 284 w 1300"/>
                <a:gd name="T11" fmla="*/ 44 h 483"/>
                <a:gd name="T12" fmla="*/ 316 w 1300"/>
                <a:gd name="T13" fmla="*/ 52 h 483"/>
                <a:gd name="T14" fmla="*/ 344 w 1300"/>
                <a:gd name="T15" fmla="*/ 62 h 483"/>
                <a:gd name="T16" fmla="*/ 372 w 1300"/>
                <a:gd name="T17" fmla="*/ 71 h 483"/>
                <a:gd name="T18" fmla="*/ 400 w 1300"/>
                <a:gd name="T19" fmla="*/ 79 h 483"/>
                <a:gd name="T20" fmla="*/ 431 w 1300"/>
                <a:gd name="T21" fmla="*/ 89 h 483"/>
                <a:gd name="T22" fmla="*/ 457 w 1300"/>
                <a:gd name="T23" fmla="*/ 97 h 483"/>
                <a:gd name="T24" fmla="*/ 479 w 1300"/>
                <a:gd name="T25" fmla="*/ 107 h 483"/>
                <a:gd name="T26" fmla="*/ 505 w 1300"/>
                <a:gd name="T27" fmla="*/ 115 h 483"/>
                <a:gd name="T28" fmla="*/ 523 w 1300"/>
                <a:gd name="T29" fmla="*/ 123 h 483"/>
                <a:gd name="T30" fmla="*/ 551 w 1300"/>
                <a:gd name="T31" fmla="*/ 131 h 483"/>
                <a:gd name="T32" fmla="*/ 582 w 1300"/>
                <a:gd name="T33" fmla="*/ 139 h 483"/>
                <a:gd name="T34" fmla="*/ 598 w 1300"/>
                <a:gd name="T35" fmla="*/ 149 h 483"/>
                <a:gd name="T36" fmla="*/ 614 w 1300"/>
                <a:gd name="T37" fmla="*/ 157 h 483"/>
                <a:gd name="T38" fmla="*/ 630 w 1300"/>
                <a:gd name="T39" fmla="*/ 165 h 483"/>
                <a:gd name="T40" fmla="*/ 652 w 1300"/>
                <a:gd name="T41" fmla="*/ 171 h 483"/>
                <a:gd name="T42" fmla="*/ 670 w 1300"/>
                <a:gd name="T43" fmla="*/ 183 h 483"/>
                <a:gd name="T44" fmla="*/ 692 w 1300"/>
                <a:gd name="T45" fmla="*/ 191 h 483"/>
                <a:gd name="T46" fmla="*/ 708 w 1300"/>
                <a:gd name="T47" fmla="*/ 197 h 483"/>
                <a:gd name="T48" fmla="*/ 737 w 1300"/>
                <a:gd name="T49" fmla="*/ 207 h 483"/>
                <a:gd name="T50" fmla="*/ 765 w 1300"/>
                <a:gd name="T51" fmla="*/ 213 h 483"/>
                <a:gd name="T52" fmla="*/ 785 w 1300"/>
                <a:gd name="T53" fmla="*/ 221 h 483"/>
                <a:gd name="T54" fmla="*/ 803 w 1300"/>
                <a:gd name="T55" fmla="*/ 233 h 483"/>
                <a:gd name="T56" fmla="*/ 821 w 1300"/>
                <a:gd name="T57" fmla="*/ 242 h 483"/>
                <a:gd name="T58" fmla="*/ 843 w 1300"/>
                <a:gd name="T59" fmla="*/ 250 h 483"/>
                <a:gd name="T60" fmla="*/ 859 w 1300"/>
                <a:gd name="T61" fmla="*/ 260 h 483"/>
                <a:gd name="T62" fmla="*/ 879 w 1300"/>
                <a:gd name="T63" fmla="*/ 270 h 483"/>
                <a:gd name="T64" fmla="*/ 894 w 1300"/>
                <a:gd name="T65" fmla="*/ 276 h 483"/>
                <a:gd name="T66" fmla="*/ 912 w 1300"/>
                <a:gd name="T67" fmla="*/ 284 h 483"/>
                <a:gd name="T68" fmla="*/ 928 w 1300"/>
                <a:gd name="T69" fmla="*/ 294 h 483"/>
                <a:gd name="T70" fmla="*/ 944 w 1300"/>
                <a:gd name="T71" fmla="*/ 302 h 483"/>
                <a:gd name="T72" fmla="*/ 960 w 1300"/>
                <a:gd name="T73" fmla="*/ 310 h 483"/>
                <a:gd name="T74" fmla="*/ 986 w 1300"/>
                <a:gd name="T75" fmla="*/ 320 h 483"/>
                <a:gd name="T76" fmla="*/ 1002 w 1300"/>
                <a:gd name="T77" fmla="*/ 326 h 483"/>
                <a:gd name="T78" fmla="*/ 1030 w 1300"/>
                <a:gd name="T79" fmla="*/ 334 h 483"/>
                <a:gd name="T80" fmla="*/ 1059 w 1300"/>
                <a:gd name="T81" fmla="*/ 342 h 483"/>
                <a:gd name="T82" fmla="*/ 1075 w 1300"/>
                <a:gd name="T83" fmla="*/ 352 h 483"/>
                <a:gd name="T84" fmla="*/ 1095 w 1300"/>
                <a:gd name="T85" fmla="*/ 360 h 483"/>
                <a:gd name="T86" fmla="*/ 1119 w 1300"/>
                <a:gd name="T87" fmla="*/ 370 h 483"/>
                <a:gd name="T88" fmla="*/ 1133 w 1300"/>
                <a:gd name="T89" fmla="*/ 380 h 483"/>
                <a:gd name="T90" fmla="*/ 1143 w 1300"/>
                <a:gd name="T91" fmla="*/ 388 h 483"/>
                <a:gd name="T92" fmla="*/ 1161 w 1300"/>
                <a:gd name="T93" fmla="*/ 394 h 483"/>
                <a:gd name="T94" fmla="*/ 1179 w 1300"/>
                <a:gd name="T95" fmla="*/ 404 h 483"/>
                <a:gd name="T96" fmla="*/ 1195 w 1300"/>
                <a:gd name="T97" fmla="*/ 413 h 483"/>
                <a:gd name="T98" fmla="*/ 1207 w 1300"/>
                <a:gd name="T99" fmla="*/ 423 h 483"/>
                <a:gd name="T100" fmla="*/ 1222 w 1300"/>
                <a:gd name="T101" fmla="*/ 431 h 483"/>
                <a:gd name="T102" fmla="*/ 1236 w 1300"/>
                <a:gd name="T103" fmla="*/ 443 h 483"/>
                <a:gd name="T104" fmla="*/ 1254 w 1300"/>
                <a:gd name="T105" fmla="*/ 449 h 483"/>
                <a:gd name="T106" fmla="*/ 1264 w 1300"/>
                <a:gd name="T107" fmla="*/ 455 h 483"/>
                <a:gd name="T108" fmla="*/ 1274 w 1300"/>
                <a:gd name="T109" fmla="*/ 467 h 483"/>
                <a:gd name="T110" fmla="*/ 1288 w 1300"/>
                <a:gd name="T111" fmla="*/ 475 h 483"/>
                <a:gd name="T112" fmla="*/ 1300 w 1300"/>
                <a:gd name="T113"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0" h="483">
                  <a:moveTo>
                    <a:pt x="0" y="0"/>
                  </a:moveTo>
                  <a:lnTo>
                    <a:pt x="44" y="0"/>
                  </a:lnTo>
                  <a:lnTo>
                    <a:pt x="44" y="10"/>
                  </a:lnTo>
                  <a:lnTo>
                    <a:pt x="89" y="10"/>
                  </a:lnTo>
                  <a:lnTo>
                    <a:pt x="89" y="16"/>
                  </a:lnTo>
                  <a:lnTo>
                    <a:pt x="145" y="16"/>
                  </a:lnTo>
                  <a:lnTo>
                    <a:pt x="145" y="26"/>
                  </a:lnTo>
                  <a:lnTo>
                    <a:pt x="199" y="26"/>
                  </a:lnTo>
                  <a:lnTo>
                    <a:pt x="199" y="34"/>
                  </a:lnTo>
                  <a:lnTo>
                    <a:pt x="248" y="34"/>
                  </a:lnTo>
                  <a:lnTo>
                    <a:pt x="248" y="44"/>
                  </a:lnTo>
                  <a:lnTo>
                    <a:pt x="284" y="44"/>
                  </a:lnTo>
                  <a:lnTo>
                    <a:pt x="284" y="52"/>
                  </a:lnTo>
                  <a:lnTo>
                    <a:pt x="316" y="52"/>
                  </a:lnTo>
                  <a:lnTo>
                    <a:pt x="316" y="62"/>
                  </a:lnTo>
                  <a:lnTo>
                    <a:pt x="344" y="62"/>
                  </a:lnTo>
                  <a:lnTo>
                    <a:pt x="344" y="71"/>
                  </a:lnTo>
                  <a:lnTo>
                    <a:pt x="372" y="71"/>
                  </a:lnTo>
                  <a:lnTo>
                    <a:pt x="372" y="79"/>
                  </a:lnTo>
                  <a:lnTo>
                    <a:pt x="400" y="79"/>
                  </a:lnTo>
                  <a:lnTo>
                    <a:pt x="400" y="89"/>
                  </a:lnTo>
                  <a:lnTo>
                    <a:pt x="431" y="89"/>
                  </a:lnTo>
                  <a:lnTo>
                    <a:pt x="431" y="97"/>
                  </a:lnTo>
                  <a:lnTo>
                    <a:pt x="457" y="97"/>
                  </a:lnTo>
                  <a:lnTo>
                    <a:pt x="457" y="107"/>
                  </a:lnTo>
                  <a:lnTo>
                    <a:pt x="479" y="107"/>
                  </a:lnTo>
                  <a:lnTo>
                    <a:pt x="479" y="115"/>
                  </a:lnTo>
                  <a:lnTo>
                    <a:pt x="505" y="115"/>
                  </a:lnTo>
                  <a:lnTo>
                    <a:pt x="505" y="123"/>
                  </a:lnTo>
                  <a:lnTo>
                    <a:pt x="523" y="123"/>
                  </a:lnTo>
                  <a:lnTo>
                    <a:pt x="523" y="131"/>
                  </a:lnTo>
                  <a:lnTo>
                    <a:pt x="551" y="131"/>
                  </a:lnTo>
                  <a:lnTo>
                    <a:pt x="551" y="139"/>
                  </a:lnTo>
                  <a:lnTo>
                    <a:pt x="582" y="139"/>
                  </a:lnTo>
                  <a:lnTo>
                    <a:pt x="582" y="149"/>
                  </a:lnTo>
                  <a:lnTo>
                    <a:pt x="598" y="149"/>
                  </a:lnTo>
                  <a:lnTo>
                    <a:pt x="598" y="157"/>
                  </a:lnTo>
                  <a:lnTo>
                    <a:pt x="614" y="157"/>
                  </a:lnTo>
                  <a:lnTo>
                    <a:pt x="614" y="165"/>
                  </a:lnTo>
                  <a:lnTo>
                    <a:pt x="630" y="165"/>
                  </a:lnTo>
                  <a:lnTo>
                    <a:pt x="630" y="171"/>
                  </a:lnTo>
                  <a:lnTo>
                    <a:pt x="652" y="171"/>
                  </a:lnTo>
                  <a:lnTo>
                    <a:pt x="652" y="183"/>
                  </a:lnTo>
                  <a:lnTo>
                    <a:pt x="670" y="183"/>
                  </a:lnTo>
                  <a:lnTo>
                    <a:pt x="670" y="191"/>
                  </a:lnTo>
                  <a:lnTo>
                    <a:pt x="692" y="191"/>
                  </a:lnTo>
                  <a:lnTo>
                    <a:pt x="692" y="197"/>
                  </a:lnTo>
                  <a:lnTo>
                    <a:pt x="708" y="197"/>
                  </a:lnTo>
                  <a:lnTo>
                    <a:pt x="708" y="207"/>
                  </a:lnTo>
                  <a:lnTo>
                    <a:pt x="737" y="207"/>
                  </a:lnTo>
                  <a:lnTo>
                    <a:pt x="737" y="213"/>
                  </a:lnTo>
                  <a:lnTo>
                    <a:pt x="765" y="213"/>
                  </a:lnTo>
                  <a:lnTo>
                    <a:pt x="765" y="221"/>
                  </a:lnTo>
                  <a:lnTo>
                    <a:pt x="785" y="221"/>
                  </a:lnTo>
                  <a:lnTo>
                    <a:pt x="785" y="233"/>
                  </a:lnTo>
                  <a:lnTo>
                    <a:pt x="803" y="233"/>
                  </a:lnTo>
                  <a:lnTo>
                    <a:pt x="803" y="242"/>
                  </a:lnTo>
                  <a:lnTo>
                    <a:pt x="821" y="242"/>
                  </a:lnTo>
                  <a:lnTo>
                    <a:pt x="821" y="250"/>
                  </a:lnTo>
                  <a:lnTo>
                    <a:pt x="843" y="250"/>
                  </a:lnTo>
                  <a:lnTo>
                    <a:pt x="843" y="260"/>
                  </a:lnTo>
                  <a:lnTo>
                    <a:pt x="859" y="260"/>
                  </a:lnTo>
                  <a:lnTo>
                    <a:pt x="859" y="270"/>
                  </a:lnTo>
                  <a:lnTo>
                    <a:pt x="879" y="270"/>
                  </a:lnTo>
                  <a:lnTo>
                    <a:pt x="879" y="276"/>
                  </a:lnTo>
                  <a:lnTo>
                    <a:pt x="894" y="276"/>
                  </a:lnTo>
                  <a:lnTo>
                    <a:pt x="894" y="284"/>
                  </a:lnTo>
                  <a:lnTo>
                    <a:pt x="912" y="284"/>
                  </a:lnTo>
                  <a:lnTo>
                    <a:pt x="912" y="294"/>
                  </a:lnTo>
                  <a:lnTo>
                    <a:pt x="928" y="294"/>
                  </a:lnTo>
                  <a:lnTo>
                    <a:pt x="928" y="302"/>
                  </a:lnTo>
                  <a:lnTo>
                    <a:pt x="944" y="302"/>
                  </a:lnTo>
                  <a:lnTo>
                    <a:pt x="944" y="310"/>
                  </a:lnTo>
                  <a:lnTo>
                    <a:pt x="960" y="310"/>
                  </a:lnTo>
                  <a:lnTo>
                    <a:pt x="960" y="320"/>
                  </a:lnTo>
                  <a:lnTo>
                    <a:pt x="986" y="320"/>
                  </a:lnTo>
                  <a:lnTo>
                    <a:pt x="986" y="326"/>
                  </a:lnTo>
                  <a:lnTo>
                    <a:pt x="1002" y="326"/>
                  </a:lnTo>
                  <a:lnTo>
                    <a:pt x="1002" y="334"/>
                  </a:lnTo>
                  <a:lnTo>
                    <a:pt x="1030" y="334"/>
                  </a:lnTo>
                  <a:lnTo>
                    <a:pt x="1030" y="342"/>
                  </a:lnTo>
                  <a:lnTo>
                    <a:pt x="1059" y="342"/>
                  </a:lnTo>
                  <a:lnTo>
                    <a:pt x="1059" y="352"/>
                  </a:lnTo>
                  <a:lnTo>
                    <a:pt x="1075" y="352"/>
                  </a:lnTo>
                  <a:lnTo>
                    <a:pt x="1075" y="360"/>
                  </a:lnTo>
                  <a:lnTo>
                    <a:pt x="1095" y="360"/>
                  </a:lnTo>
                  <a:lnTo>
                    <a:pt x="1095" y="370"/>
                  </a:lnTo>
                  <a:lnTo>
                    <a:pt x="1119" y="370"/>
                  </a:lnTo>
                  <a:lnTo>
                    <a:pt x="1119" y="380"/>
                  </a:lnTo>
                  <a:lnTo>
                    <a:pt x="1133" y="380"/>
                  </a:lnTo>
                  <a:lnTo>
                    <a:pt x="1133" y="388"/>
                  </a:lnTo>
                  <a:lnTo>
                    <a:pt x="1143" y="388"/>
                  </a:lnTo>
                  <a:lnTo>
                    <a:pt x="1143" y="394"/>
                  </a:lnTo>
                  <a:lnTo>
                    <a:pt x="1161" y="394"/>
                  </a:lnTo>
                  <a:lnTo>
                    <a:pt x="1161" y="404"/>
                  </a:lnTo>
                  <a:lnTo>
                    <a:pt x="1179" y="404"/>
                  </a:lnTo>
                  <a:lnTo>
                    <a:pt x="1179" y="413"/>
                  </a:lnTo>
                  <a:lnTo>
                    <a:pt x="1195" y="413"/>
                  </a:lnTo>
                  <a:lnTo>
                    <a:pt x="1195" y="423"/>
                  </a:lnTo>
                  <a:lnTo>
                    <a:pt x="1207" y="423"/>
                  </a:lnTo>
                  <a:lnTo>
                    <a:pt x="1207" y="431"/>
                  </a:lnTo>
                  <a:lnTo>
                    <a:pt x="1222" y="431"/>
                  </a:lnTo>
                  <a:lnTo>
                    <a:pt x="1222" y="443"/>
                  </a:lnTo>
                  <a:lnTo>
                    <a:pt x="1236" y="443"/>
                  </a:lnTo>
                  <a:lnTo>
                    <a:pt x="1236" y="449"/>
                  </a:lnTo>
                  <a:lnTo>
                    <a:pt x="1254" y="449"/>
                  </a:lnTo>
                  <a:lnTo>
                    <a:pt x="1254" y="455"/>
                  </a:lnTo>
                  <a:lnTo>
                    <a:pt x="1264" y="455"/>
                  </a:lnTo>
                  <a:lnTo>
                    <a:pt x="1264" y="467"/>
                  </a:lnTo>
                  <a:lnTo>
                    <a:pt x="1274" y="467"/>
                  </a:lnTo>
                  <a:lnTo>
                    <a:pt x="1274" y="475"/>
                  </a:lnTo>
                  <a:lnTo>
                    <a:pt x="1288" y="475"/>
                  </a:lnTo>
                  <a:lnTo>
                    <a:pt x="1288" y="483"/>
                  </a:lnTo>
                  <a:lnTo>
                    <a:pt x="1300" y="483"/>
                  </a:lnTo>
                </a:path>
              </a:pathLst>
            </a:custGeom>
            <a:noFill/>
            <a:ln w="31750" cap="flat">
              <a:solidFill>
                <a:srgbClr val="FFC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n-GB" sz="2100" b="1">
                <a:solidFill>
                  <a:srgbClr val="000000"/>
                </a:solidFill>
                <a:cs typeface="Arial" pitchFamily="34" charset="0"/>
              </a:endParaRPr>
            </a:p>
          </p:txBody>
        </p:sp>
        <p:sp>
          <p:nvSpPr>
            <p:cNvPr id="25" name="Freeform 28"/>
            <p:cNvSpPr>
              <a:spLocks/>
            </p:cNvSpPr>
            <p:nvPr/>
          </p:nvSpPr>
          <p:spPr bwMode="auto">
            <a:xfrm>
              <a:off x="6315315" y="1742514"/>
              <a:ext cx="2848825" cy="710323"/>
            </a:xfrm>
            <a:custGeom>
              <a:avLst/>
              <a:gdLst>
                <a:gd name="T0" fmla="*/ 235 w 1296"/>
                <a:gd name="T1" fmla="*/ 0 h 746"/>
                <a:gd name="T2" fmla="*/ 289 w 1296"/>
                <a:gd name="T3" fmla="*/ 18 h 746"/>
                <a:gd name="T4" fmla="*/ 373 w 1296"/>
                <a:gd name="T5" fmla="*/ 28 h 746"/>
                <a:gd name="T6" fmla="*/ 381 w 1296"/>
                <a:gd name="T7" fmla="*/ 60 h 746"/>
                <a:gd name="T8" fmla="*/ 393 w 1296"/>
                <a:gd name="T9" fmla="*/ 76 h 746"/>
                <a:gd name="T10" fmla="*/ 421 w 1296"/>
                <a:gd name="T11" fmla="*/ 86 h 746"/>
                <a:gd name="T12" fmla="*/ 435 w 1296"/>
                <a:gd name="T13" fmla="*/ 122 h 746"/>
                <a:gd name="T14" fmla="*/ 447 w 1296"/>
                <a:gd name="T15" fmla="*/ 136 h 746"/>
                <a:gd name="T16" fmla="*/ 484 w 1296"/>
                <a:gd name="T17" fmla="*/ 154 h 746"/>
                <a:gd name="T18" fmla="*/ 502 w 1296"/>
                <a:gd name="T19" fmla="*/ 172 h 746"/>
                <a:gd name="T20" fmla="*/ 508 w 1296"/>
                <a:gd name="T21" fmla="*/ 191 h 746"/>
                <a:gd name="T22" fmla="*/ 528 w 1296"/>
                <a:gd name="T23" fmla="*/ 205 h 746"/>
                <a:gd name="T24" fmla="*/ 534 w 1296"/>
                <a:gd name="T25" fmla="*/ 223 h 746"/>
                <a:gd name="T26" fmla="*/ 562 w 1296"/>
                <a:gd name="T27" fmla="*/ 233 h 746"/>
                <a:gd name="T28" fmla="*/ 570 w 1296"/>
                <a:gd name="T29" fmla="*/ 251 h 746"/>
                <a:gd name="T30" fmla="*/ 582 w 1296"/>
                <a:gd name="T31" fmla="*/ 267 h 746"/>
                <a:gd name="T32" fmla="*/ 596 w 1296"/>
                <a:gd name="T33" fmla="*/ 283 h 746"/>
                <a:gd name="T34" fmla="*/ 602 w 1296"/>
                <a:gd name="T35" fmla="*/ 301 h 746"/>
                <a:gd name="T36" fmla="*/ 658 w 1296"/>
                <a:gd name="T37" fmla="*/ 337 h 746"/>
                <a:gd name="T38" fmla="*/ 674 w 1296"/>
                <a:gd name="T39" fmla="*/ 351 h 746"/>
                <a:gd name="T40" fmla="*/ 692 w 1296"/>
                <a:gd name="T41" fmla="*/ 377 h 746"/>
                <a:gd name="T42" fmla="*/ 825 w 1296"/>
                <a:gd name="T43" fmla="*/ 397 h 746"/>
                <a:gd name="T44" fmla="*/ 833 w 1296"/>
                <a:gd name="T45" fmla="*/ 413 h 746"/>
                <a:gd name="T46" fmla="*/ 889 w 1296"/>
                <a:gd name="T47" fmla="*/ 431 h 746"/>
                <a:gd name="T48" fmla="*/ 917 w 1296"/>
                <a:gd name="T49" fmla="*/ 473 h 746"/>
                <a:gd name="T50" fmla="*/ 943 w 1296"/>
                <a:gd name="T51" fmla="*/ 489 h 746"/>
                <a:gd name="T52" fmla="*/ 1013 w 1296"/>
                <a:gd name="T53" fmla="*/ 515 h 746"/>
                <a:gd name="T54" fmla="*/ 1043 w 1296"/>
                <a:gd name="T55" fmla="*/ 539 h 746"/>
                <a:gd name="T56" fmla="*/ 1077 w 1296"/>
                <a:gd name="T57" fmla="*/ 565 h 746"/>
                <a:gd name="T58" fmla="*/ 1156 w 1296"/>
                <a:gd name="T59" fmla="*/ 584 h 746"/>
                <a:gd name="T60" fmla="*/ 1168 w 1296"/>
                <a:gd name="T61" fmla="*/ 610 h 746"/>
                <a:gd name="T62" fmla="*/ 1198 w 1296"/>
                <a:gd name="T63" fmla="*/ 634 h 746"/>
                <a:gd name="T64" fmla="*/ 1208 w 1296"/>
                <a:gd name="T65" fmla="*/ 662 h 746"/>
                <a:gd name="T66" fmla="*/ 1224 w 1296"/>
                <a:gd name="T67" fmla="*/ 688 h 746"/>
                <a:gd name="T68" fmla="*/ 1238 w 1296"/>
                <a:gd name="T69" fmla="*/ 722 h 746"/>
                <a:gd name="T70" fmla="*/ 1254 w 1296"/>
                <a:gd name="T71" fmla="*/ 7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6" h="746">
                  <a:moveTo>
                    <a:pt x="0" y="0"/>
                  </a:moveTo>
                  <a:lnTo>
                    <a:pt x="235" y="0"/>
                  </a:lnTo>
                  <a:lnTo>
                    <a:pt x="235" y="18"/>
                  </a:lnTo>
                  <a:lnTo>
                    <a:pt x="289" y="18"/>
                  </a:lnTo>
                  <a:lnTo>
                    <a:pt x="289" y="28"/>
                  </a:lnTo>
                  <a:lnTo>
                    <a:pt x="373" y="28"/>
                  </a:lnTo>
                  <a:lnTo>
                    <a:pt x="373" y="60"/>
                  </a:lnTo>
                  <a:lnTo>
                    <a:pt x="381" y="60"/>
                  </a:lnTo>
                  <a:lnTo>
                    <a:pt x="381" y="76"/>
                  </a:lnTo>
                  <a:lnTo>
                    <a:pt x="393" y="76"/>
                  </a:lnTo>
                  <a:lnTo>
                    <a:pt x="393" y="86"/>
                  </a:lnTo>
                  <a:lnTo>
                    <a:pt x="421" y="86"/>
                  </a:lnTo>
                  <a:lnTo>
                    <a:pt x="421" y="122"/>
                  </a:lnTo>
                  <a:lnTo>
                    <a:pt x="435" y="122"/>
                  </a:lnTo>
                  <a:lnTo>
                    <a:pt x="435" y="136"/>
                  </a:lnTo>
                  <a:lnTo>
                    <a:pt x="447" y="136"/>
                  </a:lnTo>
                  <a:lnTo>
                    <a:pt x="447" y="154"/>
                  </a:lnTo>
                  <a:lnTo>
                    <a:pt x="484" y="154"/>
                  </a:lnTo>
                  <a:lnTo>
                    <a:pt x="484" y="172"/>
                  </a:lnTo>
                  <a:lnTo>
                    <a:pt x="502" y="172"/>
                  </a:lnTo>
                  <a:lnTo>
                    <a:pt x="508" y="172"/>
                  </a:lnTo>
                  <a:lnTo>
                    <a:pt x="508" y="191"/>
                  </a:lnTo>
                  <a:lnTo>
                    <a:pt x="528" y="191"/>
                  </a:lnTo>
                  <a:lnTo>
                    <a:pt x="528" y="205"/>
                  </a:lnTo>
                  <a:lnTo>
                    <a:pt x="534" y="205"/>
                  </a:lnTo>
                  <a:lnTo>
                    <a:pt x="534" y="223"/>
                  </a:lnTo>
                  <a:lnTo>
                    <a:pt x="562" y="223"/>
                  </a:lnTo>
                  <a:lnTo>
                    <a:pt x="562" y="233"/>
                  </a:lnTo>
                  <a:lnTo>
                    <a:pt x="570" y="233"/>
                  </a:lnTo>
                  <a:lnTo>
                    <a:pt x="570" y="251"/>
                  </a:lnTo>
                  <a:lnTo>
                    <a:pt x="582" y="251"/>
                  </a:lnTo>
                  <a:lnTo>
                    <a:pt x="582" y="267"/>
                  </a:lnTo>
                  <a:lnTo>
                    <a:pt x="596" y="267"/>
                  </a:lnTo>
                  <a:lnTo>
                    <a:pt x="596" y="283"/>
                  </a:lnTo>
                  <a:lnTo>
                    <a:pt x="602" y="283"/>
                  </a:lnTo>
                  <a:lnTo>
                    <a:pt x="602" y="301"/>
                  </a:lnTo>
                  <a:lnTo>
                    <a:pt x="658" y="301"/>
                  </a:lnTo>
                  <a:lnTo>
                    <a:pt x="658" y="337"/>
                  </a:lnTo>
                  <a:lnTo>
                    <a:pt x="674" y="337"/>
                  </a:lnTo>
                  <a:lnTo>
                    <a:pt x="674" y="351"/>
                  </a:lnTo>
                  <a:lnTo>
                    <a:pt x="692" y="351"/>
                  </a:lnTo>
                  <a:lnTo>
                    <a:pt x="692" y="377"/>
                  </a:lnTo>
                  <a:lnTo>
                    <a:pt x="825" y="377"/>
                  </a:lnTo>
                  <a:lnTo>
                    <a:pt x="825" y="397"/>
                  </a:lnTo>
                  <a:lnTo>
                    <a:pt x="833" y="397"/>
                  </a:lnTo>
                  <a:lnTo>
                    <a:pt x="833" y="413"/>
                  </a:lnTo>
                  <a:lnTo>
                    <a:pt x="889" y="413"/>
                  </a:lnTo>
                  <a:lnTo>
                    <a:pt x="889" y="431"/>
                  </a:lnTo>
                  <a:lnTo>
                    <a:pt x="917" y="431"/>
                  </a:lnTo>
                  <a:lnTo>
                    <a:pt x="917" y="473"/>
                  </a:lnTo>
                  <a:lnTo>
                    <a:pt x="943" y="473"/>
                  </a:lnTo>
                  <a:lnTo>
                    <a:pt x="943" y="489"/>
                  </a:lnTo>
                  <a:lnTo>
                    <a:pt x="1013" y="489"/>
                  </a:lnTo>
                  <a:lnTo>
                    <a:pt x="1013" y="515"/>
                  </a:lnTo>
                  <a:lnTo>
                    <a:pt x="1043" y="515"/>
                  </a:lnTo>
                  <a:lnTo>
                    <a:pt x="1043" y="539"/>
                  </a:lnTo>
                  <a:lnTo>
                    <a:pt x="1077" y="539"/>
                  </a:lnTo>
                  <a:lnTo>
                    <a:pt x="1077" y="565"/>
                  </a:lnTo>
                  <a:lnTo>
                    <a:pt x="1156" y="565"/>
                  </a:lnTo>
                  <a:lnTo>
                    <a:pt x="1156" y="584"/>
                  </a:lnTo>
                  <a:lnTo>
                    <a:pt x="1168" y="584"/>
                  </a:lnTo>
                  <a:lnTo>
                    <a:pt x="1168" y="610"/>
                  </a:lnTo>
                  <a:lnTo>
                    <a:pt x="1198" y="610"/>
                  </a:lnTo>
                  <a:lnTo>
                    <a:pt x="1198" y="634"/>
                  </a:lnTo>
                  <a:lnTo>
                    <a:pt x="1208" y="634"/>
                  </a:lnTo>
                  <a:lnTo>
                    <a:pt x="1208" y="662"/>
                  </a:lnTo>
                  <a:lnTo>
                    <a:pt x="1224" y="662"/>
                  </a:lnTo>
                  <a:lnTo>
                    <a:pt x="1224" y="688"/>
                  </a:lnTo>
                  <a:lnTo>
                    <a:pt x="1238" y="688"/>
                  </a:lnTo>
                  <a:lnTo>
                    <a:pt x="1238" y="722"/>
                  </a:lnTo>
                  <a:lnTo>
                    <a:pt x="1254" y="722"/>
                  </a:lnTo>
                  <a:lnTo>
                    <a:pt x="1254" y="746"/>
                  </a:lnTo>
                  <a:lnTo>
                    <a:pt x="1296" y="746"/>
                  </a:lnTo>
                </a:path>
              </a:pathLst>
            </a:custGeom>
            <a:noFill/>
            <a:ln w="31750" cap="flat">
              <a:solidFill>
                <a:srgbClr val="83005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n-GB" sz="2100" b="1">
                <a:solidFill>
                  <a:srgbClr val="000000"/>
                </a:solidFill>
                <a:cs typeface="Arial" pitchFamily="34" charset="0"/>
              </a:endParaRPr>
            </a:p>
          </p:txBody>
        </p:sp>
      </p:grpSp>
      <p:sp>
        <p:nvSpPr>
          <p:cNvPr id="32" name="TextBox 31"/>
          <p:cNvSpPr txBox="1"/>
          <p:nvPr/>
        </p:nvSpPr>
        <p:spPr>
          <a:xfrm>
            <a:off x="4361308" y="994505"/>
            <a:ext cx="1551694" cy="369332"/>
          </a:xfrm>
          <a:prstGeom prst="rect">
            <a:avLst/>
          </a:prstGeom>
          <a:noFill/>
        </p:spPr>
        <p:txBody>
          <a:bodyPr wrap="square" rtlCol="0">
            <a:spAutoFit/>
          </a:bodyPr>
          <a:lstStyle/>
          <a:p>
            <a:pPr algn="r"/>
            <a:r>
              <a:rPr lang="en-GB" sz="900" dirty="0"/>
              <a:t> n=359</a:t>
            </a:r>
          </a:p>
          <a:p>
            <a:pPr algn="r"/>
            <a:endParaRPr lang="en-GB" sz="900" dirty="0"/>
          </a:p>
        </p:txBody>
      </p:sp>
      <p:sp>
        <p:nvSpPr>
          <p:cNvPr id="33" name="TextBox 32"/>
          <p:cNvSpPr txBox="1"/>
          <p:nvPr/>
        </p:nvSpPr>
        <p:spPr>
          <a:xfrm>
            <a:off x="6974567" y="999320"/>
            <a:ext cx="1535631" cy="369332"/>
          </a:xfrm>
          <a:prstGeom prst="rect">
            <a:avLst/>
          </a:prstGeom>
          <a:noFill/>
        </p:spPr>
        <p:txBody>
          <a:bodyPr wrap="square" rtlCol="0">
            <a:spAutoFit/>
          </a:bodyPr>
          <a:lstStyle/>
          <a:p>
            <a:pPr algn="r"/>
            <a:r>
              <a:rPr lang="en-GB" sz="900" dirty="0"/>
              <a:t>  n=591</a:t>
            </a:r>
          </a:p>
          <a:p>
            <a:pPr algn="r"/>
            <a:endParaRPr lang="en-GB" sz="900" dirty="0"/>
          </a:p>
        </p:txBody>
      </p:sp>
      <p:grpSp>
        <p:nvGrpSpPr>
          <p:cNvPr id="34" name="Group 33"/>
          <p:cNvGrpSpPr/>
          <p:nvPr/>
        </p:nvGrpSpPr>
        <p:grpSpPr>
          <a:xfrm>
            <a:off x="147063" y="1009160"/>
            <a:ext cx="2921337" cy="3077398"/>
            <a:chOff x="281001" y="866053"/>
            <a:chExt cx="2921337" cy="3077398"/>
          </a:xfrm>
        </p:grpSpPr>
        <p:grpSp>
          <p:nvGrpSpPr>
            <p:cNvPr id="35" name="Group 34"/>
            <p:cNvGrpSpPr/>
            <p:nvPr/>
          </p:nvGrpSpPr>
          <p:grpSpPr>
            <a:xfrm>
              <a:off x="418320" y="919915"/>
              <a:ext cx="2784018" cy="2773836"/>
              <a:chOff x="408233" y="1810499"/>
              <a:chExt cx="2669805" cy="4779695"/>
            </a:xfrm>
          </p:grpSpPr>
          <p:grpSp>
            <p:nvGrpSpPr>
              <p:cNvPr id="46" name="Group 45"/>
              <p:cNvGrpSpPr/>
              <p:nvPr/>
            </p:nvGrpSpPr>
            <p:grpSpPr>
              <a:xfrm>
                <a:off x="408233" y="1810499"/>
                <a:ext cx="432795" cy="2998301"/>
                <a:chOff x="408233" y="1810499"/>
                <a:chExt cx="432795" cy="2998301"/>
              </a:xfrm>
            </p:grpSpPr>
            <p:sp>
              <p:nvSpPr>
                <p:cNvPr id="54" name="TextBox 53"/>
                <p:cNvSpPr txBox="1"/>
                <p:nvPr/>
              </p:nvSpPr>
              <p:spPr>
                <a:xfrm>
                  <a:off x="431310" y="181049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100</a:t>
                  </a:r>
                </a:p>
              </p:txBody>
            </p:sp>
            <p:sp>
              <p:nvSpPr>
                <p:cNvPr id="55" name="TextBox 54"/>
                <p:cNvSpPr txBox="1"/>
                <p:nvPr/>
              </p:nvSpPr>
              <p:spPr>
                <a:xfrm>
                  <a:off x="408233" y="269906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80</a:t>
                  </a:r>
                </a:p>
              </p:txBody>
            </p:sp>
            <p:sp>
              <p:nvSpPr>
                <p:cNvPr id="56" name="TextBox 55"/>
                <p:cNvSpPr txBox="1"/>
                <p:nvPr/>
              </p:nvSpPr>
              <p:spPr>
                <a:xfrm>
                  <a:off x="420333" y="3529646"/>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60</a:t>
                  </a:r>
                </a:p>
              </p:txBody>
            </p:sp>
            <p:sp>
              <p:nvSpPr>
                <p:cNvPr id="57" name="TextBox 56"/>
                <p:cNvSpPr txBox="1"/>
                <p:nvPr/>
              </p:nvSpPr>
              <p:spPr>
                <a:xfrm>
                  <a:off x="408233" y="446407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40</a:t>
                  </a:r>
                </a:p>
              </p:txBody>
            </p:sp>
          </p:grpSp>
          <p:grpSp>
            <p:nvGrpSpPr>
              <p:cNvPr id="47" name="Group 46"/>
              <p:cNvGrpSpPr/>
              <p:nvPr/>
            </p:nvGrpSpPr>
            <p:grpSpPr>
              <a:xfrm>
                <a:off x="629721" y="6245472"/>
                <a:ext cx="2448317" cy="344722"/>
                <a:chOff x="629721" y="6245472"/>
                <a:chExt cx="2448317" cy="344722"/>
              </a:xfrm>
            </p:grpSpPr>
            <p:sp>
              <p:nvSpPr>
                <p:cNvPr id="48" name="TextBox 47"/>
                <p:cNvSpPr txBox="1"/>
                <p:nvPr/>
              </p:nvSpPr>
              <p:spPr>
                <a:xfrm>
                  <a:off x="629721" y="6245474"/>
                  <a:ext cx="409719" cy="344720"/>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0</a:t>
                  </a:r>
                </a:p>
              </p:txBody>
            </p:sp>
            <p:sp>
              <p:nvSpPr>
                <p:cNvPr id="49" name="TextBox 48"/>
                <p:cNvSpPr txBox="1"/>
                <p:nvPr/>
              </p:nvSpPr>
              <p:spPr>
                <a:xfrm>
                  <a:off x="1037440" y="6245472"/>
                  <a:ext cx="409719" cy="344720"/>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1</a:t>
                  </a:r>
                </a:p>
              </p:txBody>
            </p:sp>
            <p:sp>
              <p:nvSpPr>
                <p:cNvPr id="50" name="TextBox 49"/>
                <p:cNvSpPr txBox="1"/>
                <p:nvPr/>
              </p:nvSpPr>
              <p:spPr>
                <a:xfrm>
                  <a:off x="1433284"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2</a:t>
                  </a:r>
                </a:p>
              </p:txBody>
            </p:sp>
            <p:sp>
              <p:nvSpPr>
                <p:cNvPr id="51" name="TextBox 50"/>
                <p:cNvSpPr txBox="1"/>
                <p:nvPr/>
              </p:nvSpPr>
              <p:spPr>
                <a:xfrm>
                  <a:off x="1852878"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3</a:t>
                  </a:r>
                </a:p>
              </p:txBody>
            </p:sp>
            <p:sp>
              <p:nvSpPr>
                <p:cNvPr id="52" name="TextBox 51"/>
                <p:cNvSpPr txBox="1"/>
                <p:nvPr/>
              </p:nvSpPr>
              <p:spPr>
                <a:xfrm>
                  <a:off x="2254663"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4</a:t>
                  </a:r>
                </a:p>
              </p:txBody>
            </p:sp>
            <p:sp>
              <p:nvSpPr>
                <p:cNvPr id="53" name="TextBox 52"/>
                <p:cNvSpPr txBox="1"/>
                <p:nvPr/>
              </p:nvSpPr>
              <p:spPr>
                <a:xfrm>
                  <a:off x="2668319"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5</a:t>
                  </a:r>
                </a:p>
              </p:txBody>
            </p:sp>
          </p:grpSp>
        </p:grpSp>
        <p:sp>
          <p:nvSpPr>
            <p:cNvPr id="36" name="TextBox 35"/>
            <p:cNvSpPr txBox="1"/>
            <p:nvPr/>
          </p:nvSpPr>
          <p:spPr>
            <a:xfrm>
              <a:off x="915746" y="3743396"/>
              <a:ext cx="2222811" cy="200055"/>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Follow-up (years)</a:t>
              </a:r>
            </a:p>
          </p:txBody>
        </p:sp>
        <p:grpSp>
          <p:nvGrpSpPr>
            <p:cNvPr id="37" name="Group 36"/>
            <p:cNvGrpSpPr/>
            <p:nvPr/>
          </p:nvGrpSpPr>
          <p:grpSpPr>
            <a:xfrm>
              <a:off x="281001" y="866053"/>
              <a:ext cx="2839897" cy="2582186"/>
              <a:chOff x="281001" y="715447"/>
              <a:chExt cx="2839897" cy="2582186"/>
            </a:xfrm>
          </p:grpSpPr>
          <p:sp>
            <p:nvSpPr>
              <p:cNvPr id="38" name="TextBox 37"/>
              <p:cNvSpPr txBox="1"/>
              <p:nvPr/>
            </p:nvSpPr>
            <p:spPr>
              <a:xfrm>
                <a:off x="1873985" y="715447"/>
                <a:ext cx="1246913" cy="230832"/>
              </a:xfrm>
              <a:prstGeom prst="rect">
                <a:avLst/>
              </a:prstGeom>
              <a:noFill/>
            </p:spPr>
            <p:txBody>
              <a:bodyPr wrap="square" rtlCol="0">
                <a:spAutoFit/>
              </a:bodyPr>
              <a:lstStyle/>
              <a:p>
                <a:pPr algn="r"/>
                <a:r>
                  <a:rPr lang="en-GB" sz="900" dirty="0"/>
                  <a:t>n=687</a:t>
                </a:r>
              </a:p>
            </p:txBody>
          </p:sp>
          <p:sp>
            <p:nvSpPr>
              <p:cNvPr id="39" name="TextBox 38"/>
              <p:cNvSpPr txBox="1"/>
              <p:nvPr/>
            </p:nvSpPr>
            <p:spPr>
              <a:xfrm>
                <a:off x="2141716" y="2142501"/>
                <a:ext cx="797843" cy="246221"/>
              </a:xfrm>
              <a:prstGeom prst="rect">
                <a:avLst/>
              </a:prstGeom>
              <a:noFill/>
            </p:spPr>
            <p:txBody>
              <a:bodyPr wrap="square" rtlCol="0">
                <a:spAutoFit/>
              </a:bodyPr>
              <a:lstStyle/>
              <a:p>
                <a:pPr defTabSz="914377" eaLnBrk="0" fontAlgn="base" hangingPunct="0">
                  <a:spcBef>
                    <a:spcPct val="0"/>
                  </a:spcBef>
                  <a:spcAft>
                    <a:spcPct val="0"/>
                  </a:spcAft>
                </a:pPr>
                <a:r>
                  <a:rPr lang="en-GB" sz="1000" b="1" dirty="0">
                    <a:solidFill>
                      <a:srgbClr val="000000"/>
                    </a:solidFill>
                    <a:cs typeface="Arial" pitchFamily="34" charset="0"/>
                  </a:rPr>
                  <a:t>P&lt;0.001</a:t>
                </a:r>
              </a:p>
            </p:txBody>
          </p:sp>
          <p:sp>
            <p:nvSpPr>
              <p:cNvPr id="40" name="TextBox 39"/>
              <p:cNvSpPr txBox="1"/>
              <p:nvPr/>
            </p:nvSpPr>
            <p:spPr>
              <a:xfrm rot="16200000">
                <a:off x="-149301" y="2043294"/>
                <a:ext cx="1199157" cy="338554"/>
              </a:xfrm>
              <a:prstGeom prst="rect">
                <a:avLst/>
              </a:prstGeom>
              <a:noFill/>
            </p:spPr>
            <p:txBody>
              <a:bodyPr wrap="square" rtlCol="0">
                <a:spAutoFit/>
              </a:bodyPr>
              <a:lstStyle/>
              <a:p>
                <a:pPr algn="ctr" defTabSz="914377" eaLnBrk="0" fontAlgn="base" hangingPunct="0">
                  <a:spcBef>
                    <a:spcPct val="0"/>
                  </a:spcBef>
                  <a:spcAft>
                    <a:spcPct val="0"/>
                  </a:spcAft>
                </a:pPr>
                <a:r>
                  <a:rPr lang="en-GB" sz="800" b="1" dirty="0">
                    <a:solidFill>
                      <a:srgbClr val="000000"/>
                    </a:solidFill>
                    <a:cs typeface="Arial" pitchFamily="34" charset="0"/>
                  </a:rPr>
                  <a:t>Free of exacerbations (%)</a:t>
                </a:r>
              </a:p>
            </p:txBody>
          </p:sp>
          <p:sp>
            <p:nvSpPr>
              <p:cNvPr id="41" name="Freeform 12"/>
              <p:cNvSpPr>
                <a:spLocks/>
              </p:cNvSpPr>
              <p:nvPr/>
            </p:nvSpPr>
            <p:spPr bwMode="auto">
              <a:xfrm>
                <a:off x="816898" y="887652"/>
                <a:ext cx="2304000" cy="261842"/>
              </a:xfrm>
              <a:custGeom>
                <a:avLst/>
                <a:gdLst>
                  <a:gd name="T0" fmla="*/ 10 w 1292"/>
                  <a:gd name="T1" fmla="*/ 0 h 503"/>
                  <a:gd name="T2" fmla="*/ 18 w 1292"/>
                  <a:gd name="T3" fmla="*/ 10 h 503"/>
                  <a:gd name="T4" fmla="*/ 26 w 1292"/>
                  <a:gd name="T5" fmla="*/ 18 h 503"/>
                  <a:gd name="T6" fmla="*/ 34 w 1292"/>
                  <a:gd name="T7" fmla="*/ 26 h 503"/>
                  <a:gd name="T8" fmla="*/ 42 w 1292"/>
                  <a:gd name="T9" fmla="*/ 36 h 503"/>
                  <a:gd name="T10" fmla="*/ 50 w 1292"/>
                  <a:gd name="T11" fmla="*/ 42 h 503"/>
                  <a:gd name="T12" fmla="*/ 63 w 1292"/>
                  <a:gd name="T13" fmla="*/ 51 h 503"/>
                  <a:gd name="T14" fmla="*/ 81 w 1292"/>
                  <a:gd name="T15" fmla="*/ 59 h 503"/>
                  <a:gd name="T16" fmla="*/ 99 w 1292"/>
                  <a:gd name="T17" fmla="*/ 69 h 503"/>
                  <a:gd name="T18" fmla="*/ 115 w 1292"/>
                  <a:gd name="T19" fmla="*/ 81 h 503"/>
                  <a:gd name="T20" fmla="*/ 129 w 1292"/>
                  <a:gd name="T21" fmla="*/ 85 h 503"/>
                  <a:gd name="T22" fmla="*/ 161 w 1292"/>
                  <a:gd name="T23" fmla="*/ 93 h 503"/>
                  <a:gd name="T24" fmla="*/ 180 w 1292"/>
                  <a:gd name="T25" fmla="*/ 103 h 503"/>
                  <a:gd name="T26" fmla="*/ 196 w 1292"/>
                  <a:gd name="T27" fmla="*/ 111 h 503"/>
                  <a:gd name="T28" fmla="*/ 212 w 1292"/>
                  <a:gd name="T29" fmla="*/ 121 h 503"/>
                  <a:gd name="T30" fmla="*/ 230 w 1292"/>
                  <a:gd name="T31" fmla="*/ 129 h 503"/>
                  <a:gd name="T32" fmla="*/ 256 w 1292"/>
                  <a:gd name="T33" fmla="*/ 137 h 503"/>
                  <a:gd name="T34" fmla="*/ 274 w 1292"/>
                  <a:gd name="T35" fmla="*/ 145 h 503"/>
                  <a:gd name="T36" fmla="*/ 291 w 1292"/>
                  <a:gd name="T37" fmla="*/ 156 h 503"/>
                  <a:gd name="T38" fmla="*/ 309 w 1292"/>
                  <a:gd name="T39" fmla="*/ 164 h 503"/>
                  <a:gd name="T40" fmla="*/ 335 w 1292"/>
                  <a:gd name="T41" fmla="*/ 170 h 503"/>
                  <a:gd name="T42" fmla="*/ 359 w 1292"/>
                  <a:gd name="T43" fmla="*/ 180 h 503"/>
                  <a:gd name="T44" fmla="*/ 398 w 1292"/>
                  <a:gd name="T45" fmla="*/ 190 h 503"/>
                  <a:gd name="T46" fmla="*/ 424 w 1292"/>
                  <a:gd name="T47" fmla="*/ 198 h 503"/>
                  <a:gd name="T48" fmla="*/ 458 w 1292"/>
                  <a:gd name="T49" fmla="*/ 206 h 503"/>
                  <a:gd name="T50" fmla="*/ 478 w 1292"/>
                  <a:gd name="T51" fmla="*/ 214 h 503"/>
                  <a:gd name="T52" fmla="*/ 499 w 1292"/>
                  <a:gd name="T53" fmla="*/ 224 h 503"/>
                  <a:gd name="T54" fmla="*/ 521 w 1292"/>
                  <a:gd name="T55" fmla="*/ 230 h 503"/>
                  <a:gd name="T56" fmla="*/ 535 w 1292"/>
                  <a:gd name="T57" fmla="*/ 240 h 503"/>
                  <a:gd name="T58" fmla="*/ 551 w 1292"/>
                  <a:gd name="T59" fmla="*/ 251 h 503"/>
                  <a:gd name="T60" fmla="*/ 575 w 1292"/>
                  <a:gd name="T61" fmla="*/ 259 h 503"/>
                  <a:gd name="T62" fmla="*/ 608 w 1292"/>
                  <a:gd name="T63" fmla="*/ 267 h 503"/>
                  <a:gd name="T64" fmla="*/ 628 w 1292"/>
                  <a:gd name="T65" fmla="*/ 275 h 503"/>
                  <a:gd name="T66" fmla="*/ 644 w 1292"/>
                  <a:gd name="T67" fmla="*/ 285 h 503"/>
                  <a:gd name="T68" fmla="*/ 670 w 1292"/>
                  <a:gd name="T69" fmla="*/ 293 h 503"/>
                  <a:gd name="T70" fmla="*/ 694 w 1292"/>
                  <a:gd name="T71" fmla="*/ 301 h 503"/>
                  <a:gd name="T72" fmla="*/ 717 w 1292"/>
                  <a:gd name="T73" fmla="*/ 309 h 503"/>
                  <a:gd name="T74" fmla="*/ 741 w 1292"/>
                  <a:gd name="T75" fmla="*/ 319 h 503"/>
                  <a:gd name="T76" fmla="*/ 769 w 1292"/>
                  <a:gd name="T77" fmla="*/ 327 h 503"/>
                  <a:gd name="T78" fmla="*/ 820 w 1292"/>
                  <a:gd name="T79" fmla="*/ 335 h 503"/>
                  <a:gd name="T80" fmla="*/ 838 w 1292"/>
                  <a:gd name="T81" fmla="*/ 343 h 503"/>
                  <a:gd name="T82" fmla="*/ 860 w 1292"/>
                  <a:gd name="T83" fmla="*/ 354 h 503"/>
                  <a:gd name="T84" fmla="*/ 888 w 1292"/>
                  <a:gd name="T85" fmla="*/ 360 h 503"/>
                  <a:gd name="T86" fmla="*/ 918 w 1292"/>
                  <a:gd name="T87" fmla="*/ 372 h 503"/>
                  <a:gd name="T88" fmla="*/ 939 w 1292"/>
                  <a:gd name="T89" fmla="*/ 380 h 503"/>
                  <a:gd name="T90" fmla="*/ 967 w 1292"/>
                  <a:gd name="T91" fmla="*/ 388 h 503"/>
                  <a:gd name="T92" fmla="*/ 1013 w 1292"/>
                  <a:gd name="T93" fmla="*/ 398 h 503"/>
                  <a:gd name="T94" fmla="*/ 1046 w 1292"/>
                  <a:gd name="T95" fmla="*/ 406 h 503"/>
                  <a:gd name="T96" fmla="*/ 1064 w 1292"/>
                  <a:gd name="T97" fmla="*/ 414 h 503"/>
                  <a:gd name="T98" fmla="*/ 1090 w 1292"/>
                  <a:gd name="T99" fmla="*/ 422 h 503"/>
                  <a:gd name="T100" fmla="*/ 1122 w 1292"/>
                  <a:gd name="T101" fmla="*/ 432 h 503"/>
                  <a:gd name="T102" fmla="*/ 1143 w 1292"/>
                  <a:gd name="T103" fmla="*/ 438 h 503"/>
                  <a:gd name="T104" fmla="*/ 1163 w 1292"/>
                  <a:gd name="T105" fmla="*/ 446 h 503"/>
                  <a:gd name="T106" fmla="*/ 1183 w 1292"/>
                  <a:gd name="T107" fmla="*/ 459 h 503"/>
                  <a:gd name="T108" fmla="*/ 1227 w 1292"/>
                  <a:gd name="T109" fmla="*/ 465 h 503"/>
                  <a:gd name="T110" fmla="*/ 1252 w 1292"/>
                  <a:gd name="T111" fmla="*/ 475 h 503"/>
                  <a:gd name="T112" fmla="*/ 1268 w 1292"/>
                  <a:gd name="T113" fmla="*/ 483 h 503"/>
                  <a:gd name="T114" fmla="*/ 1278 w 1292"/>
                  <a:gd name="T115" fmla="*/ 493 h 503"/>
                  <a:gd name="T116" fmla="*/ 1292 w 1292"/>
                  <a:gd name="T1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2" h="503">
                    <a:moveTo>
                      <a:pt x="0" y="0"/>
                    </a:moveTo>
                    <a:lnTo>
                      <a:pt x="10" y="0"/>
                    </a:lnTo>
                    <a:lnTo>
                      <a:pt x="10" y="10"/>
                    </a:lnTo>
                    <a:lnTo>
                      <a:pt x="18" y="10"/>
                    </a:lnTo>
                    <a:lnTo>
                      <a:pt x="18" y="18"/>
                    </a:lnTo>
                    <a:lnTo>
                      <a:pt x="26" y="18"/>
                    </a:lnTo>
                    <a:lnTo>
                      <a:pt x="26" y="26"/>
                    </a:lnTo>
                    <a:lnTo>
                      <a:pt x="34" y="26"/>
                    </a:lnTo>
                    <a:lnTo>
                      <a:pt x="34" y="36"/>
                    </a:lnTo>
                    <a:lnTo>
                      <a:pt x="42" y="36"/>
                    </a:lnTo>
                    <a:lnTo>
                      <a:pt x="42" y="42"/>
                    </a:lnTo>
                    <a:lnTo>
                      <a:pt x="50" y="42"/>
                    </a:lnTo>
                    <a:lnTo>
                      <a:pt x="50" y="51"/>
                    </a:lnTo>
                    <a:lnTo>
                      <a:pt x="63" y="51"/>
                    </a:lnTo>
                    <a:lnTo>
                      <a:pt x="63" y="59"/>
                    </a:lnTo>
                    <a:lnTo>
                      <a:pt x="81" y="59"/>
                    </a:lnTo>
                    <a:lnTo>
                      <a:pt x="81" y="69"/>
                    </a:lnTo>
                    <a:lnTo>
                      <a:pt x="99" y="69"/>
                    </a:lnTo>
                    <a:lnTo>
                      <a:pt x="99" y="81"/>
                    </a:lnTo>
                    <a:lnTo>
                      <a:pt x="115" y="81"/>
                    </a:lnTo>
                    <a:lnTo>
                      <a:pt x="115" y="85"/>
                    </a:lnTo>
                    <a:lnTo>
                      <a:pt x="129" y="85"/>
                    </a:lnTo>
                    <a:lnTo>
                      <a:pt x="129" y="93"/>
                    </a:lnTo>
                    <a:lnTo>
                      <a:pt x="161" y="93"/>
                    </a:lnTo>
                    <a:lnTo>
                      <a:pt x="161" y="103"/>
                    </a:lnTo>
                    <a:lnTo>
                      <a:pt x="180" y="103"/>
                    </a:lnTo>
                    <a:lnTo>
                      <a:pt x="180" y="111"/>
                    </a:lnTo>
                    <a:lnTo>
                      <a:pt x="196" y="111"/>
                    </a:lnTo>
                    <a:lnTo>
                      <a:pt x="196" y="121"/>
                    </a:lnTo>
                    <a:lnTo>
                      <a:pt x="212" y="121"/>
                    </a:lnTo>
                    <a:lnTo>
                      <a:pt x="212" y="129"/>
                    </a:lnTo>
                    <a:lnTo>
                      <a:pt x="230" y="129"/>
                    </a:lnTo>
                    <a:lnTo>
                      <a:pt x="230" y="137"/>
                    </a:lnTo>
                    <a:lnTo>
                      <a:pt x="256" y="137"/>
                    </a:lnTo>
                    <a:lnTo>
                      <a:pt x="256" y="145"/>
                    </a:lnTo>
                    <a:lnTo>
                      <a:pt x="274" y="145"/>
                    </a:lnTo>
                    <a:lnTo>
                      <a:pt x="274" y="156"/>
                    </a:lnTo>
                    <a:lnTo>
                      <a:pt x="291" y="156"/>
                    </a:lnTo>
                    <a:lnTo>
                      <a:pt x="291" y="164"/>
                    </a:lnTo>
                    <a:lnTo>
                      <a:pt x="309" y="164"/>
                    </a:lnTo>
                    <a:lnTo>
                      <a:pt x="309" y="170"/>
                    </a:lnTo>
                    <a:lnTo>
                      <a:pt x="335" y="170"/>
                    </a:lnTo>
                    <a:lnTo>
                      <a:pt x="335" y="180"/>
                    </a:lnTo>
                    <a:lnTo>
                      <a:pt x="359" y="180"/>
                    </a:lnTo>
                    <a:lnTo>
                      <a:pt x="359" y="190"/>
                    </a:lnTo>
                    <a:lnTo>
                      <a:pt x="398" y="190"/>
                    </a:lnTo>
                    <a:lnTo>
                      <a:pt x="398" y="198"/>
                    </a:lnTo>
                    <a:lnTo>
                      <a:pt x="424" y="198"/>
                    </a:lnTo>
                    <a:lnTo>
                      <a:pt x="424" y="206"/>
                    </a:lnTo>
                    <a:lnTo>
                      <a:pt x="458" y="206"/>
                    </a:lnTo>
                    <a:lnTo>
                      <a:pt x="458" y="214"/>
                    </a:lnTo>
                    <a:lnTo>
                      <a:pt x="478" y="214"/>
                    </a:lnTo>
                    <a:lnTo>
                      <a:pt x="478" y="224"/>
                    </a:lnTo>
                    <a:lnTo>
                      <a:pt x="499" y="224"/>
                    </a:lnTo>
                    <a:lnTo>
                      <a:pt x="499" y="230"/>
                    </a:lnTo>
                    <a:lnTo>
                      <a:pt x="521" y="230"/>
                    </a:lnTo>
                    <a:lnTo>
                      <a:pt x="521" y="240"/>
                    </a:lnTo>
                    <a:lnTo>
                      <a:pt x="535" y="240"/>
                    </a:lnTo>
                    <a:lnTo>
                      <a:pt x="535" y="251"/>
                    </a:lnTo>
                    <a:lnTo>
                      <a:pt x="551" y="251"/>
                    </a:lnTo>
                    <a:lnTo>
                      <a:pt x="551" y="259"/>
                    </a:lnTo>
                    <a:lnTo>
                      <a:pt x="575" y="259"/>
                    </a:lnTo>
                    <a:lnTo>
                      <a:pt x="575" y="267"/>
                    </a:lnTo>
                    <a:lnTo>
                      <a:pt x="608" y="267"/>
                    </a:lnTo>
                    <a:lnTo>
                      <a:pt x="608" y="275"/>
                    </a:lnTo>
                    <a:lnTo>
                      <a:pt x="628" y="275"/>
                    </a:lnTo>
                    <a:lnTo>
                      <a:pt x="628" y="285"/>
                    </a:lnTo>
                    <a:lnTo>
                      <a:pt x="644" y="285"/>
                    </a:lnTo>
                    <a:lnTo>
                      <a:pt x="644" y="293"/>
                    </a:lnTo>
                    <a:lnTo>
                      <a:pt x="670" y="293"/>
                    </a:lnTo>
                    <a:lnTo>
                      <a:pt x="670" y="301"/>
                    </a:lnTo>
                    <a:lnTo>
                      <a:pt x="694" y="301"/>
                    </a:lnTo>
                    <a:lnTo>
                      <a:pt x="694" y="309"/>
                    </a:lnTo>
                    <a:lnTo>
                      <a:pt x="717" y="309"/>
                    </a:lnTo>
                    <a:lnTo>
                      <a:pt x="717" y="319"/>
                    </a:lnTo>
                    <a:lnTo>
                      <a:pt x="741" y="319"/>
                    </a:lnTo>
                    <a:lnTo>
                      <a:pt x="741" y="327"/>
                    </a:lnTo>
                    <a:lnTo>
                      <a:pt x="769" y="327"/>
                    </a:lnTo>
                    <a:lnTo>
                      <a:pt x="769" y="335"/>
                    </a:lnTo>
                    <a:lnTo>
                      <a:pt x="820" y="335"/>
                    </a:lnTo>
                    <a:lnTo>
                      <a:pt x="820" y="343"/>
                    </a:lnTo>
                    <a:lnTo>
                      <a:pt x="838" y="343"/>
                    </a:lnTo>
                    <a:lnTo>
                      <a:pt x="838" y="354"/>
                    </a:lnTo>
                    <a:lnTo>
                      <a:pt x="860" y="354"/>
                    </a:lnTo>
                    <a:lnTo>
                      <a:pt x="860" y="360"/>
                    </a:lnTo>
                    <a:lnTo>
                      <a:pt x="888" y="360"/>
                    </a:lnTo>
                    <a:lnTo>
                      <a:pt x="888" y="372"/>
                    </a:lnTo>
                    <a:lnTo>
                      <a:pt x="918" y="372"/>
                    </a:lnTo>
                    <a:lnTo>
                      <a:pt x="918" y="380"/>
                    </a:lnTo>
                    <a:lnTo>
                      <a:pt x="939" y="380"/>
                    </a:lnTo>
                    <a:lnTo>
                      <a:pt x="939" y="388"/>
                    </a:lnTo>
                    <a:lnTo>
                      <a:pt x="967" y="388"/>
                    </a:lnTo>
                    <a:lnTo>
                      <a:pt x="967" y="398"/>
                    </a:lnTo>
                    <a:lnTo>
                      <a:pt x="1013" y="398"/>
                    </a:lnTo>
                    <a:lnTo>
                      <a:pt x="1013" y="406"/>
                    </a:lnTo>
                    <a:lnTo>
                      <a:pt x="1046" y="406"/>
                    </a:lnTo>
                    <a:lnTo>
                      <a:pt x="1046" y="414"/>
                    </a:lnTo>
                    <a:lnTo>
                      <a:pt x="1064" y="414"/>
                    </a:lnTo>
                    <a:lnTo>
                      <a:pt x="1064" y="422"/>
                    </a:lnTo>
                    <a:lnTo>
                      <a:pt x="1090" y="422"/>
                    </a:lnTo>
                    <a:lnTo>
                      <a:pt x="1090" y="432"/>
                    </a:lnTo>
                    <a:lnTo>
                      <a:pt x="1122" y="432"/>
                    </a:lnTo>
                    <a:lnTo>
                      <a:pt x="1122" y="438"/>
                    </a:lnTo>
                    <a:lnTo>
                      <a:pt x="1143" y="438"/>
                    </a:lnTo>
                    <a:lnTo>
                      <a:pt x="1143" y="446"/>
                    </a:lnTo>
                    <a:lnTo>
                      <a:pt x="1163" y="446"/>
                    </a:lnTo>
                    <a:lnTo>
                      <a:pt x="1163" y="459"/>
                    </a:lnTo>
                    <a:lnTo>
                      <a:pt x="1183" y="459"/>
                    </a:lnTo>
                    <a:lnTo>
                      <a:pt x="1183" y="465"/>
                    </a:lnTo>
                    <a:lnTo>
                      <a:pt x="1227" y="465"/>
                    </a:lnTo>
                    <a:lnTo>
                      <a:pt x="1227" y="475"/>
                    </a:lnTo>
                    <a:lnTo>
                      <a:pt x="1252" y="475"/>
                    </a:lnTo>
                    <a:lnTo>
                      <a:pt x="1252" y="483"/>
                    </a:lnTo>
                    <a:lnTo>
                      <a:pt x="1268" y="483"/>
                    </a:lnTo>
                    <a:lnTo>
                      <a:pt x="1268" y="493"/>
                    </a:lnTo>
                    <a:lnTo>
                      <a:pt x="1278" y="493"/>
                    </a:lnTo>
                    <a:lnTo>
                      <a:pt x="1278" y="503"/>
                    </a:lnTo>
                    <a:lnTo>
                      <a:pt x="1292" y="503"/>
                    </a:lnTo>
                  </a:path>
                </a:pathLst>
              </a:custGeom>
              <a:noFill/>
              <a:ln w="31750" cap="flat">
                <a:solidFill>
                  <a:srgbClr val="FFC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endParaRPr lang="en-GB" b="1">
                  <a:solidFill>
                    <a:srgbClr val="000000"/>
                  </a:solidFill>
                  <a:cs typeface="Arial" pitchFamily="34" charset="0"/>
                </a:endParaRPr>
              </a:p>
            </p:txBody>
          </p:sp>
          <p:sp>
            <p:nvSpPr>
              <p:cNvPr id="42" name="Freeform 7"/>
              <p:cNvSpPr>
                <a:spLocks/>
              </p:cNvSpPr>
              <p:nvPr/>
            </p:nvSpPr>
            <p:spPr bwMode="auto">
              <a:xfrm>
                <a:off x="816898" y="888573"/>
                <a:ext cx="2303829" cy="512671"/>
              </a:xfrm>
              <a:custGeom>
                <a:avLst/>
                <a:gdLst>
                  <a:gd name="T0" fmla="*/ 8 w 1291"/>
                  <a:gd name="T1" fmla="*/ 0 h 915"/>
                  <a:gd name="T2" fmla="*/ 14 w 1291"/>
                  <a:gd name="T3" fmla="*/ 20 h 915"/>
                  <a:gd name="T4" fmla="*/ 18 w 1291"/>
                  <a:gd name="T5" fmla="*/ 26 h 915"/>
                  <a:gd name="T6" fmla="*/ 34 w 1291"/>
                  <a:gd name="T7" fmla="*/ 154 h 915"/>
                  <a:gd name="T8" fmla="*/ 40 w 1291"/>
                  <a:gd name="T9" fmla="*/ 188 h 915"/>
                  <a:gd name="T10" fmla="*/ 50 w 1291"/>
                  <a:gd name="T11" fmla="*/ 226 h 915"/>
                  <a:gd name="T12" fmla="*/ 58 w 1291"/>
                  <a:gd name="T13" fmla="*/ 248 h 915"/>
                  <a:gd name="T14" fmla="*/ 102 w 1291"/>
                  <a:gd name="T15" fmla="*/ 264 h 915"/>
                  <a:gd name="T16" fmla="*/ 122 w 1291"/>
                  <a:gd name="T17" fmla="*/ 278 h 915"/>
                  <a:gd name="T18" fmla="*/ 158 w 1291"/>
                  <a:gd name="T19" fmla="*/ 296 h 915"/>
                  <a:gd name="T20" fmla="*/ 166 w 1291"/>
                  <a:gd name="T21" fmla="*/ 332 h 915"/>
                  <a:gd name="T22" fmla="*/ 176 w 1291"/>
                  <a:gd name="T23" fmla="*/ 348 h 915"/>
                  <a:gd name="T24" fmla="*/ 184 w 1291"/>
                  <a:gd name="T25" fmla="*/ 356 h 915"/>
                  <a:gd name="T26" fmla="*/ 192 w 1291"/>
                  <a:gd name="T27" fmla="*/ 374 h 915"/>
                  <a:gd name="T28" fmla="*/ 214 w 1291"/>
                  <a:gd name="T29" fmla="*/ 388 h 915"/>
                  <a:gd name="T30" fmla="*/ 246 w 1291"/>
                  <a:gd name="T31" fmla="*/ 400 h 915"/>
                  <a:gd name="T32" fmla="*/ 256 w 1291"/>
                  <a:gd name="T33" fmla="*/ 412 h 915"/>
                  <a:gd name="T34" fmla="*/ 264 w 1291"/>
                  <a:gd name="T35" fmla="*/ 431 h 915"/>
                  <a:gd name="T36" fmla="*/ 274 w 1291"/>
                  <a:gd name="T37" fmla="*/ 447 h 915"/>
                  <a:gd name="T38" fmla="*/ 304 w 1291"/>
                  <a:gd name="T39" fmla="*/ 451 h 915"/>
                  <a:gd name="T40" fmla="*/ 314 w 1291"/>
                  <a:gd name="T41" fmla="*/ 463 h 915"/>
                  <a:gd name="T42" fmla="*/ 340 w 1291"/>
                  <a:gd name="T43" fmla="*/ 475 h 915"/>
                  <a:gd name="T44" fmla="*/ 350 w 1291"/>
                  <a:gd name="T45" fmla="*/ 489 h 915"/>
                  <a:gd name="T46" fmla="*/ 358 w 1291"/>
                  <a:gd name="T47" fmla="*/ 505 h 915"/>
                  <a:gd name="T48" fmla="*/ 364 w 1291"/>
                  <a:gd name="T49" fmla="*/ 517 h 915"/>
                  <a:gd name="T50" fmla="*/ 368 w 1291"/>
                  <a:gd name="T51" fmla="*/ 525 h 915"/>
                  <a:gd name="T52" fmla="*/ 416 w 1291"/>
                  <a:gd name="T53" fmla="*/ 537 h 915"/>
                  <a:gd name="T54" fmla="*/ 490 w 1291"/>
                  <a:gd name="T55" fmla="*/ 547 h 915"/>
                  <a:gd name="T56" fmla="*/ 506 w 1291"/>
                  <a:gd name="T57" fmla="*/ 595 h 915"/>
                  <a:gd name="T58" fmla="*/ 552 w 1291"/>
                  <a:gd name="T59" fmla="*/ 607 h 915"/>
                  <a:gd name="T60" fmla="*/ 586 w 1291"/>
                  <a:gd name="T61" fmla="*/ 627 h 915"/>
                  <a:gd name="T62" fmla="*/ 659 w 1291"/>
                  <a:gd name="T63" fmla="*/ 641 h 915"/>
                  <a:gd name="T64" fmla="*/ 687 w 1291"/>
                  <a:gd name="T65" fmla="*/ 665 h 915"/>
                  <a:gd name="T66" fmla="*/ 693 w 1291"/>
                  <a:gd name="T67" fmla="*/ 679 h 915"/>
                  <a:gd name="T68" fmla="*/ 717 w 1291"/>
                  <a:gd name="T69" fmla="*/ 701 h 915"/>
                  <a:gd name="T70" fmla="*/ 723 w 1291"/>
                  <a:gd name="T71" fmla="*/ 723 h 915"/>
                  <a:gd name="T72" fmla="*/ 745 w 1291"/>
                  <a:gd name="T73" fmla="*/ 743 h 915"/>
                  <a:gd name="T74" fmla="*/ 885 w 1291"/>
                  <a:gd name="T75" fmla="*/ 765 h 915"/>
                  <a:gd name="T76" fmla="*/ 897 w 1291"/>
                  <a:gd name="T77" fmla="*/ 789 h 915"/>
                  <a:gd name="T78" fmla="*/ 993 w 1291"/>
                  <a:gd name="T79" fmla="*/ 803 h 915"/>
                  <a:gd name="T80" fmla="*/ 1029 w 1291"/>
                  <a:gd name="T81" fmla="*/ 831 h 915"/>
                  <a:gd name="T82" fmla="*/ 1117 w 1291"/>
                  <a:gd name="T83" fmla="*/ 859 h 915"/>
                  <a:gd name="T84" fmla="*/ 1237 w 1291"/>
                  <a:gd name="T85" fmla="*/ 883 h 915"/>
                  <a:gd name="T86" fmla="*/ 1291 w 1291"/>
                  <a:gd name="T8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915">
                    <a:moveTo>
                      <a:pt x="0" y="0"/>
                    </a:moveTo>
                    <a:lnTo>
                      <a:pt x="8" y="0"/>
                    </a:lnTo>
                    <a:lnTo>
                      <a:pt x="8" y="20"/>
                    </a:lnTo>
                    <a:lnTo>
                      <a:pt x="14" y="20"/>
                    </a:lnTo>
                    <a:lnTo>
                      <a:pt x="14" y="26"/>
                    </a:lnTo>
                    <a:lnTo>
                      <a:pt x="18" y="26"/>
                    </a:lnTo>
                    <a:lnTo>
                      <a:pt x="18" y="154"/>
                    </a:lnTo>
                    <a:lnTo>
                      <a:pt x="34" y="154"/>
                    </a:lnTo>
                    <a:lnTo>
                      <a:pt x="34" y="188"/>
                    </a:lnTo>
                    <a:lnTo>
                      <a:pt x="40" y="188"/>
                    </a:lnTo>
                    <a:lnTo>
                      <a:pt x="40" y="226"/>
                    </a:lnTo>
                    <a:lnTo>
                      <a:pt x="50" y="226"/>
                    </a:lnTo>
                    <a:lnTo>
                      <a:pt x="50" y="248"/>
                    </a:lnTo>
                    <a:lnTo>
                      <a:pt x="58" y="248"/>
                    </a:lnTo>
                    <a:lnTo>
                      <a:pt x="58" y="264"/>
                    </a:lnTo>
                    <a:lnTo>
                      <a:pt x="102" y="264"/>
                    </a:lnTo>
                    <a:lnTo>
                      <a:pt x="102" y="278"/>
                    </a:lnTo>
                    <a:lnTo>
                      <a:pt x="122" y="278"/>
                    </a:lnTo>
                    <a:lnTo>
                      <a:pt x="122" y="296"/>
                    </a:lnTo>
                    <a:lnTo>
                      <a:pt x="158" y="296"/>
                    </a:lnTo>
                    <a:lnTo>
                      <a:pt x="158" y="332"/>
                    </a:lnTo>
                    <a:lnTo>
                      <a:pt x="166" y="332"/>
                    </a:lnTo>
                    <a:lnTo>
                      <a:pt x="166" y="348"/>
                    </a:lnTo>
                    <a:lnTo>
                      <a:pt x="176" y="348"/>
                    </a:lnTo>
                    <a:lnTo>
                      <a:pt x="176" y="356"/>
                    </a:lnTo>
                    <a:lnTo>
                      <a:pt x="184" y="356"/>
                    </a:lnTo>
                    <a:lnTo>
                      <a:pt x="184" y="374"/>
                    </a:lnTo>
                    <a:lnTo>
                      <a:pt x="192" y="374"/>
                    </a:lnTo>
                    <a:lnTo>
                      <a:pt x="192" y="388"/>
                    </a:lnTo>
                    <a:lnTo>
                      <a:pt x="214" y="388"/>
                    </a:lnTo>
                    <a:lnTo>
                      <a:pt x="214" y="400"/>
                    </a:lnTo>
                    <a:lnTo>
                      <a:pt x="246" y="400"/>
                    </a:lnTo>
                    <a:lnTo>
                      <a:pt x="246" y="412"/>
                    </a:lnTo>
                    <a:lnTo>
                      <a:pt x="256" y="412"/>
                    </a:lnTo>
                    <a:lnTo>
                      <a:pt x="256" y="431"/>
                    </a:lnTo>
                    <a:lnTo>
                      <a:pt x="264" y="431"/>
                    </a:lnTo>
                    <a:lnTo>
                      <a:pt x="264" y="447"/>
                    </a:lnTo>
                    <a:lnTo>
                      <a:pt x="274" y="447"/>
                    </a:lnTo>
                    <a:lnTo>
                      <a:pt x="274" y="451"/>
                    </a:lnTo>
                    <a:lnTo>
                      <a:pt x="304" y="451"/>
                    </a:lnTo>
                    <a:lnTo>
                      <a:pt x="304" y="463"/>
                    </a:lnTo>
                    <a:lnTo>
                      <a:pt x="314" y="463"/>
                    </a:lnTo>
                    <a:lnTo>
                      <a:pt x="314" y="475"/>
                    </a:lnTo>
                    <a:lnTo>
                      <a:pt x="340" y="475"/>
                    </a:lnTo>
                    <a:lnTo>
                      <a:pt x="340" y="489"/>
                    </a:lnTo>
                    <a:lnTo>
                      <a:pt x="350" y="489"/>
                    </a:lnTo>
                    <a:lnTo>
                      <a:pt x="350" y="505"/>
                    </a:lnTo>
                    <a:lnTo>
                      <a:pt x="358" y="505"/>
                    </a:lnTo>
                    <a:lnTo>
                      <a:pt x="358" y="517"/>
                    </a:lnTo>
                    <a:lnTo>
                      <a:pt x="364" y="517"/>
                    </a:lnTo>
                    <a:lnTo>
                      <a:pt x="364" y="525"/>
                    </a:lnTo>
                    <a:lnTo>
                      <a:pt x="368" y="525"/>
                    </a:lnTo>
                    <a:lnTo>
                      <a:pt x="368" y="537"/>
                    </a:lnTo>
                    <a:lnTo>
                      <a:pt x="416" y="537"/>
                    </a:lnTo>
                    <a:lnTo>
                      <a:pt x="416" y="547"/>
                    </a:lnTo>
                    <a:lnTo>
                      <a:pt x="490" y="547"/>
                    </a:lnTo>
                    <a:lnTo>
                      <a:pt x="490" y="595"/>
                    </a:lnTo>
                    <a:lnTo>
                      <a:pt x="506" y="595"/>
                    </a:lnTo>
                    <a:lnTo>
                      <a:pt x="506" y="607"/>
                    </a:lnTo>
                    <a:lnTo>
                      <a:pt x="552" y="607"/>
                    </a:lnTo>
                    <a:lnTo>
                      <a:pt x="552" y="627"/>
                    </a:lnTo>
                    <a:lnTo>
                      <a:pt x="586" y="627"/>
                    </a:lnTo>
                    <a:lnTo>
                      <a:pt x="586" y="641"/>
                    </a:lnTo>
                    <a:lnTo>
                      <a:pt x="659" y="641"/>
                    </a:lnTo>
                    <a:lnTo>
                      <a:pt x="659" y="665"/>
                    </a:lnTo>
                    <a:lnTo>
                      <a:pt x="687" y="665"/>
                    </a:lnTo>
                    <a:lnTo>
                      <a:pt x="687" y="679"/>
                    </a:lnTo>
                    <a:lnTo>
                      <a:pt x="693" y="679"/>
                    </a:lnTo>
                    <a:lnTo>
                      <a:pt x="693" y="701"/>
                    </a:lnTo>
                    <a:lnTo>
                      <a:pt x="717" y="701"/>
                    </a:lnTo>
                    <a:lnTo>
                      <a:pt x="717" y="723"/>
                    </a:lnTo>
                    <a:lnTo>
                      <a:pt x="723" y="723"/>
                    </a:lnTo>
                    <a:lnTo>
                      <a:pt x="723" y="743"/>
                    </a:lnTo>
                    <a:lnTo>
                      <a:pt x="745" y="743"/>
                    </a:lnTo>
                    <a:lnTo>
                      <a:pt x="745" y="765"/>
                    </a:lnTo>
                    <a:lnTo>
                      <a:pt x="885" y="765"/>
                    </a:lnTo>
                    <a:lnTo>
                      <a:pt x="885" y="789"/>
                    </a:lnTo>
                    <a:lnTo>
                      <a:pt x="897" y="789"/>
                    </a:lnTo>
                    <a:lnTo>
                      <a:pt x="897" y="803"/>
                    </a:lnTo>
                    <a:lnTo>
                      <a:pt x="993" y="803"/>
                    </a:lnTo>
                    <a:lnTo>
                      <a:pt x="993" y="831"/>
                    </a:lnTo>
                    <a:lnTo>
                      <a:pt x="1029" y="831"/>
                    </a:lnTo>
                    <a:lnTo>
                      <a:pt x="1029" y="859"/>
                    </a:lnTo>
                    <a:lnTo>
                      <a:pt x="1117" y="859"/>
                    </a:lnTo>
                    <a:lnTo>
                      <a:pt x="1117" y="883"/>
                    </a:lnTo>
                    <a:lnTo>
                      <a:pt x="1237" y="883"/>
                    </a:lnTo>
                    <a:lnTo>
                      <a:pt x="1237" y="915"/>
                    </a:lnTo>
                    <a:lnTo>
                      <a:pt x="1291" y="915"/>
                    </a:lnTo>
                  </a:path>
                </a:pathLst>
              </a:custGeom>
              <a:noFill/>
              <a:ln w="31750" cap="flat">
                <a:solidFill>
                  <a:srgbClr val="83005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endParaRPr lang="en-GB" b="1">
                  <a:solidFill>
                    <a:srgbClr val="000000"/>
                  </a:solidFill>
                  <a:cs typeface="Arial" pitchFamily="34" charset="0"/>
                </a:endParaRPr>
              </a:p>
            </p:txBody>
          </p:sp>
          <p:sp>
            <p:nvSpPr>
              <p:cNvPr id="43" name="TextBox 42"/>
              <p:cNvSpPr txBox="1"/>
              <p:nvPr/>
            </p:nvSpPr>
            <p:spPr>
              <a:xfrm>
                <a:off x="412030" y="2841914"/>
                <a:ext cx="427246" cy="200055"/>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20</a:t>
                </a:r>
              </a:p>
            </p:txBody>
          </p:sp>
          <p:cxnSp>
            <p:nvCxnSpPr>
              <p:cNvPr id="44" name="Straight Connector 43"/>
              <p:cNvCxnSpPr/>
              <p:nvPr/>
            </p:nvCxnSpPr>
            <p:spPr>
              <a:xfrm>
                <a:off x="827079" y="849633"/>
                <a:ext cx="0" cy="244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flipV="1">
                <a:off x="816898" y="3293720"/>
                <a:ext cx="2304000"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58" name="Group 57"/>
          <p:cNvGrpSpPr/>
          <p:nvPr/>
        </p:nvGrpSpPr>
        <p:grpSpPr>
          <a:xfrm>
            <a:off x="3220489" y="1064013"/>
            <a:ext cx="2790308" cy="3023536"/>
            <a:chOff x="412030" y="919915"/>
            <a:chExt cx="2790308" cy="3023536"/>
          </a:xfrm>
        </p:grpSpPr>
        <p:grpSp>
          <p:nvGrpSpPr>
            <p:cNvPr id="59" name="Group 58"/>
            <p:cNvGrpSpPr/>
            <p:nvPr/>
          </p:nvGrpSpPr>
          <p:grpSpPr>
            <a:xfrm>
              <a:off x="418320" y="919915"/>
              <a:ext cx="2784018" cy="2773836"/>
              <a:chOff x="408233" y="1810499"/>
              <a:chExt cx="2669805" cy="4779695"/>
            </a:xfrm>
          </p:grpSpPr>
          <p:grpSp>
            <p:nvGrpSpPr>
              <p:cNvPr id="66" name="Group 65"/>
              <p:cNvGrpSpPr/>
              <p:nvPr/>
            </p:nvGrpSpPr>
            <p:grpSpPr>
              <a:xfrm>
                <a:off x="408233" y="1810499"/>
                <a:ext cx="432795" cy="2998301"/>
                <a:chOff x="408233" y="1810499"/>
                <a:chExt cx="432795" cy="2998301"/>
              </a:xfrm>
            </p:grpSpPr>
            <p:sp>
              <p:nvSpPr>
                <p:cNvPr id="74" name="TextBox 73"/>
                <p:cNvSpPr txBox="1"/>
                <p:nvPr/>
              </p:nvSpPr>
              <p:spPr>
                <a:xfrm>
                  <a:off x="431310" y="181049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100</a:t>
                  </a:r>
                </a:p>
              </p:txBody>
            </p:sp>
            <p:sp>
              <p:nvSpPr>
                <p:cNvPr id="75" name="TextBox 74"/>
                <p:cNvSpPr txBox="1"/>
                <p:nvPr/>
              </p:nvSpPr>
              <p:spPr>
                <a:xfrm>
                  <a:off x="408233" y="269906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80</a:t>
                  </a:r>
                </a:p>
              </p:txBody>
            </p:sp>
            <p:sp>
              <p:nvSpPr>
                <p:cNvPr id="76" name="TextBox 75"/>
                <p:cNvSpPr txBox="1"/>
                <p:nvPr/>
              </p:nvSpPr>
              <p:spPr>
                <a:xfrm>
                  <a:off x="420333" y="3529646"/>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60</a:t>
                  </a:r>
                </a:p>
              </p:txBody>
            </p:sp>
            <p:sp>
              <p:nvSpPr>
                <p:cNvPr id="77" name="TextBox 76"/>
                <p:cNvSpPr txBox="1"/>
                <p:nvPr/>
              </p:nvSpPr>
              <p:spPr>
                <a:xfrm>
                  <a:off x="408233" y="446407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40</a:t>
                  </a:r>
                </a:p>
              </p:txBody>
            </p:sp>
          </p:grpSp>
          <p:grpSp>
            <p:nvGrpSpPr>
              <p:cNvPr id="67" name="Group 66"/>
              <p:cNvGrpSpPr/>
              <p:nvPr/>
            </p:nvGrpSpPr>
            <p:grpSpPr>
              <a:xfrm>
                <a:off x="629721" y="6245472"/>
                <a:ext cx="2448317" cy="344722"/>
                <a:chOff x="629721" y="6245472"/>
                <a:chExt cx="2448317" cy="344722"/>
              </a:xfrm>
            </p:grpSpPr>
            <p:sp>
              <p:nvSpPr>
                <p:cNvPr id="68" name="TextBox 67"/>
                <p:cNvSpPr txBox="1"/>
                <p:nvPr/>
              </p:nvSpPr>
              <p:spPr>
                <a:xfrm>
                  <a:off x="629721" y="6245474"/>
                  <a:ext cx="409719" cy="344720"/>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0</a:t>
                  </a:r>
                </a:p>
              </p:txBody>
            </p:sp>
            <p:sp>
              <p:nvSpPr>
                <p:cNvPr id="69" name="TextBox 68"/>
                <p:cNvSpPr txBox="1"/>
                <p:nvPr/>
              </p:nvSpPr>
              <p:spPr>
                <a:xfrm>
                  <a:off x="1037440" y="6245472"/>
                  <a:ext cx="409719" cy="344720"/>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1</a:t>
                  </a:r>
                </a:p>
              </p:txBody>
            </p:sp>
            <p:sp>
              <p:nvSpPr>
                <p:cNvPr id="70" name="TextBox 69"/>
                <p:cNvSpPr txBox="1"/>
                <p:nvPr/>
              </p:nvSpPr>
              <p:spPr>
                <a:xfrm>
                  <a:off x="1433284"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2</a:t>
                  </a:r>
                </a:p>
              </p:txBody>
            </p:sp>
            <p:sp>
              <p:nvSpPr>
                <p:cNvPr id="71" name="TextBox 70"/>
                <p:cNvSpPr txBox="1"/>
                <p:nvPr/>
              </p:nvSpPr>
              <p:spPr>
                <a:xfrm>
                  <a:off x="1852878"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3</a:t>
                  </a:r>
                </a:p>
              </p:txBody>
            </p:sp>
            <p:sp>
              <p:nvSpPr>
                <p:cNvPr id="72" name="TextBox 71"/>
                <p:cNvSpPr txBox="1"/>
                <p:nvPr/>
              </p:nvSpPr>
              <p:spPr>
                <a:xfrm>
                  <a:off x="2254663"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4</a:t>
                  </a:r>
                </a:p>
              </p:txBody>
            </p:sp>
            <p:sp>
              <p:nvSpPr>
                <p:cNvPr id="73" name="TextBox 72"/>
                <p:cNvSpPr txBox="1"/>
                <p:nvPr/>
              </p:nvSpPr>
              <p:spPr>
                <a:xfrm>
                  <a:off x="2668319"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5</a:t>
                  </a:r>
                </a:p>
              </p:txBody>
            </p:sp>
          </p:grpSp>
        </p:grpSp>
        <p:sp>
          <p:nvSpPr>
            <p:cNvPr id="60" name="TextBox 59"/>
            <p:cNvSpPr txBox="1"/>
            <p:nvPr/>
          </p:nvSpPr>
          <p:spPr>
            <a:xfrm>
              <a:off x="915746" y="3743396"/>
              <a:ext cx="2222811" cy="200055"/>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Follow-up (years)</a:t>
              </a:r>
            </a:p>
          </p:txBody>
        </p:sp>
        <p:grpSp>
          <p:nvGrpSpPr>
            <p:cNvPr id="61" name="Group 60"/>
            <p:cNvGrpSpPr/>
            <p:nvPr/>
          </p:nvGrpSpPr>
          <p:grpSpPr>
            <a:xfrm>
              <a:off x="412030" y="1000239"/>
              <a:ext cx="2708868" cy="2448000"/>
              <a:chOff x="412030" y="849633"/>
              <a:chExt cx="2708868" cy="2448000"/>
            </a:xfrm>
          </p:grpSpPr>
          <p:sp>
            <p:nvSpPr>
              <p:cNvPr id="62" name="TextBox 61"/>
              <p:cNvSpPr txBox="1"/>
              <p:nvPr/>
            </p:nvSpPr>
            <p:spPr>
              <a:xfrm>
                <a:off x="2141716" y="2142501"/>
                <a:ext cx="797843" cy="246221"/>
              </a:xfrm>
              <a:prstGeom prst="rect">
                <a:avLst/>
              </a:prstGeom>
              <a:noFill/>
            </p:spPr>
            <p:txBody>
              <a:bodyPr wrap="square" rtlCol="0">
                <a:spAutoFit/>
              </a:bodyPr>
              <a:lstStyle/>
              <a:p>
                <a:pPr defTabSz="914377" eaLnBrk="0" fontAlgn="base" hangingPunct="0">
                  <a:spcBef>
                    <a:spcPct val="0"/>
                  </a:spcBef>
                  <a:spcAft>
                    <a:spcPct val="0"/>
                  </a:spcAft>
                </a:pPr>
                <a:r>
                  <a:rPr lang="en-GB" sz="1000" b="1" dirty="0">
                    <a:solidFill>
                      <a:srgbClr val="000000"/>
                    </a:solidFill>
                    <a:cs typeface="Arial" pitchFamily="34" charset="0"/>
                  </a:rPr>
                  <a:t>P&lt;0.001</a:t>
                </a:r>
              </a:p>
            </p:txBody>
          </p:sp>
          <p:sp>
            <p:nvSpPr>
              <p:cNvPr id="63" name="TextBox 62"/>
              <p:cNvSpPr txBox="1"/>
              <p:nvPr/>
            </p:nvSpPr>
            <p:spPr>
              <a:xfrm>
                <a:off x="412030" y="2841914"/>
                <a:ext cx="427246" cy="200055"/>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20</a:t>
                </a:r>
              </a:p>
            </p:txBody>
          </p:sp>
          <p:cxnSp>
            <p:nvCxnSpPr>
              <p:cNvPr id="64" name="Straight Connector 63"/>
              <p:cNvCxnSpPr/>
              <p:nvPr/>
            </p:nvCxnSpPr>
            <p:spPr>
              <a:xfrm>
                <a:off x="827079" y="849633"/>
                <a:ext cx="0" cy="244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flipV="1">
                <a:off x="816898" y="3293720"/>
                <a:ext cx="2304000" cy="0"/>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78" name="TextBox 77"/>
          <p:cNvSpPr txBox="1"/>
          <p:nvPr/>
        </p:nvSpPr>
        <p:spPr>
          <a:xfrm>
            <a:off x="3968271" y="3192307"/>
            <a:ext cx="1298996" cy="323165"/>
          </a:xfrm>
          <a:prstGeom prst="rect">
            <a:avLst/>
          </a:prstGeom>
          <a:noFill/>
        </p:spPr>
        <p:txBody>
          <a:bodyPr wrap="square" rtlCol="0">
            <a:spAutoFit/>
          </a:bodyPr>
          <a:lstStyle/>
          <a:p>
            <a:pPr defTabSz="685800" eaLnBrk="0" fontAlgn="base" hangingPunct="0">
              <a:spcBef>
                <a:spcPct val="0"/>
              </a:spcBef>
              <a:spcAft>
                <a:spcPct val="0"/>
              </a:spcAft>
            </a:pPr>
            <a:r>
              <a:rPr lang="en-GB" sz="750" b="1" dirty="0">
                <a:solidFill>
                  <a:srgbClr val="000000"/>
                </a:solidFill>
                <a:cs typeface="Arial" pitchFamily="34" charset="0"/>
              </a:rPr>
              <a:t>No night time dyspnoea</a:t>
            </a:r>
          </a:p>
          <a:p>
            <a:pPr defTabSz="685800" eaLnBrk="0" fontAlgn="base" hangingPunct="0">
              <a:spcBef>
                <a:spcPct val="0"/>
              </a:spcBef>
              <a:spcAft>
                <a:spcPct val="0"/>
              </a:spcAft>
            </a:pPr>
            <a:r>
              <a:rPr lang="en-GB" sz="750" b="1" dirty="0">
                <a:solidFill>
                  <a:srgbClr val="000000"/>
                </a:solidFill>
                <a:cs typeface="Arial" pitchFamily="34" charset="0"/>
              </a:rPr>
              <a:t>Night dyspnoea</a:t>
            </a:r>
          </a:p>
        </p:txBody>
      </p:sp>
      <p:cxnSp>
        <p:nvCxnSpPr>
          <p:cNvPr id="79" name="Straight Connector 78"/>
          <p:cNvCxnSpPr/>
          <p:nvPr/>
        </p:nvCxnSpPr>
        <p:spPr bwMode="auto">
          <a:xfrm>
            <a:off x="3782851" y="3411133"/>
            <a:ext cx="231569" cy="0"/>
          </a:xfrm>
          <a:prstGeom prst="line">
            <a:avLst/>
          </a:prstGeom>
          <a:solidFill>
            <a:schemeClr val="accent1"/>
          </a:solidFill>
          <a:ln w="31750" cap="flat" cmpd="sng" algn="ctr">
            <a:solidFill>
              <a:srgbClr val="830051"/>
            </a:solidFill>
            <a:prstDash val="solid"/>
            <a:round/>
            <a:headEnd type="none" w="med" len="med"/>
            <a:tailEnd type="none" w="med" len="med"/>
          </a:ln>
          <a:effectLst/>
        </p:spPr>
      </p:cxnSp>
      <p:cxnSp>
        <p:nvCxnSpPr>
          <p:cNvPr id="80" name="Straight Connector 79"/>
          <p:cNvCxnSpPr/>
          <p:nvPr/>
        </p:nvCxnSpPr>
        <p:spPr bwMode="auto">
          <a:xfrm>
            <a:off x="3782851" y="3289411"/>
            <a:ext cx="231569" cy="0"/>
          </a:xfrm>
          <a:prstGeom prst="line">
            <a:avLst/>
          </a:prstGeom>
          <a:solidFill>
            <a:schemeClr val="accent1"/>
          </a:solidFill>
          <a:ln w="31750" cap="flat" cmpd="sng" algn="ctr">
            <a:solidFill>
              <a:srgbClr val="FFC000"/>
            </a:solidFill>
            <a:prstDash val="solid"/>
            <a:round/>
            <a:headEnd type="none" w="med" len="med"/>
            <a:tailEnd type="none" w="med" len="med"/>
          </a:ln>
          <a:effectLst/>
        </p:spPr>
      </p:cxnSp>
      <p:grpSp>
        <p:nvGrpSpPr>
          <p:cNvPr id="81" name="Group 80"/>
          <p:cNvGrpSpPr/>
          <p:nvPr/>
        </p:nvGrpSpPr>
        <p:grpSpPr>
          <a:xfrm>
            <a:off x="6110955" y="1064013"/>
            <a:ext cx="2790308" cy="3023536"/>
            <a:chOff x="412030" y="919915"/>
            <a:chExt cx="2790308" cy="3023536"/>
          </a:xfrm>
        </p:grpSpPr>
        <p:grpSp>
          <p:nvGrpSpPr>
            <p:cNvPr id="82" name="Group 81"/>
            <p:cNvGrpSpPr/>
            <p:nvPr/>
          </p:nvGrpSpPr>
          <p:grpSpPr>
            <a:xfrm>
              <a:off x="418320" y="919915"/>
              <a:ext cx="2784018" cy="2773836"/>
              <a:chOff x="408233" y="1810499"/>
              <a:chExt cx="2669805" cy="4779695"/>
            </a:xfrm>
          </p:grpSpPr>
          <p:grpSp>
            <p:nvGrpSpPr>
              <p:cNvPr id="88" name="Group 87"/>
              <p:cNvGrpSpPr/>
              <p:nvPr/>
            </p:nvGrpSpPr>
            <p:grpSpPr>
              <a:xfrm>
                <a:off x="408233" y="1810499"/>
                <a:ext cx="432795" cy="2998301"/>
                <a:chOff x="408233" y="1810499"/>
                <a:chExt cx="432795" cy="2998301"/>
              </a:xfrm>
            </p:grpSpPr>
            <p:sp>
              <p:nvSpPr>
                <p:cNvPr id="96" name="TextBox 95"/>
                <p:cNvSpPr txBox="1"/>
                <p:nvPr/>
              </p:nvSpPr>
              <p:spPr>
                <a:xfrm>
                  <a:off x="431310" y="181049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100</a:t>
                  </a:r>
                </a:p>
              </p:txBody>
            </p:sp>
            <p:sp>
              <p:nvSpPr>
                <p:cNvPr id="97" name="TextBox 96"/>
                <p:cNvSpPr txBox="1"/>
                <p:nvPr/>
              </p:nvSpPr>
              <p:spPr>
                <a:xfrm>
                  <a:off x="408233" y="269906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80</a:t>
                  </a:r>
                </a:p>
              </p:txBody>
            </p:sp>
            <p:sp>
              <p:nvSpPr>
                <p:cNvPr id="98" name="TextBox 97"/>
                <p:cNvSpPr txBox="1"/>
                <p:nvPr/>
              </p:nvSpPr>
              <p:spPr>
                <a:xfrm>
                  <a:off x="420333" y="3529646"/>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60</a:t>
                  </a:r>
                </a:p>
              </p:txBody>
            </p:sp>
            <p:sp>
              <p:nvSpPr>
                <p:cNvPr id="99" name="TextBox 98"/>
                <p:cNvSpPr txBox="1"/>
                <p:nvPr/>
              </p:nvSpPr>
              <p:spPr>
                <a:xfrm>
                  <a:off x="408233" y="4464079"/>
                  <a:ext cx="409718" cy="344721"/>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40</a:t>
                  </a:r>
                </a:p>
              </p:txBody>
            </p:sp>
          </p:grpSp>
          <p:grpSp>
            <p:nvGrpSpPr>
              <p:cNvPr id="89" name="Group 88"/>
              <p:cNvGrpSpPr/>
              <p:nvPr/>
            </p:nvGrpSpPr>
            <p:grpSpPr>
              <a:xfrm>
                <a:off x="629721" y="6245472"/>
                <a:ext cx="2448317" cy="344722"/>
                <a:chOff x="629721" y="6245472"/>
                <a:chExt cx="2448317" cy="344722"/>
              </a:xfrm>
            </p:grpSpPr>
            <p:sp>
              <p:nvSpPr>
                <p:cNvPr id="90" name="TextBox 89"/>
                <p:cNvSpPr txBox="1"/>
                <p:nvPr/>
              </p:nvSpPr>
              <p:spPr>
                <a:xfrm>
                  <a:off x="629721" y="6245474"/>
                  <a:ext cx="409719" cy="344720"/>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0</a:t>
                  </a:r>
                </a:p>
              </p:txBody>
            </p:sp>
            <p:sp>
              <p:nvSpPr>
                <p:cNvPr id="91" name="TextBox 90"/>
                <p:cNvSpPr txBox="1"/>
                <p:nvPr/>
              </p:nvSpPr>
              <p:spPr>
                <a:xfrm>
                  <a:off x="1037440" y="6245472"/>
                  <a:ext cx="409719" cy="344720"/>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1</a:t>
                  </a:r>
                </a:p>
              </p:txBody>
            </p:sp>
            <p:sp>
              <p:nvSpPr>
                <p:cNvPr id="92" name="TextBox 91"/>
                <p:cNvSpPr txBox="1"/>
                <p:nvPr/>
              </p:nvSpPr>
              <p:spPr>
                <a:xfrm>
                  <a:off x="1433284"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2</a:t>
                  </a:r>
                </a:p>
              </p:txBody>
            </p:sp>
            <p:sp>
              <p:nvSpPr>
                <p:cNvPr id="93" name="TextBox 92"/>
                <p:cNvSpPr txBox="1"/>
                <p:nvPr/>
              </p:nvSpPr>
              <p:spPr>
                <a:xfrm>
                  <a:off x="1852878"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3</a:t>
                  </a:r>
                </a:p>
              </p:txBody>
            </p:sp>
            <p:sp>
              <p:nvSpPr>
                <p:cNvPr id="94" name="TextBox 93"/>
                <p:cNvSpPr txBox="1"/>
                <p:nvPr/>
              </p:nvSpPr>
              <p:spPr>
                <a:xfrm>
                  <a:off x="2254663"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4</a:t>
                  </a:r>
                </a:p>
              </p:txBody>
            </p:sp>
            <p:sp>
              <p:nvSpPr>
                <p:cNvPr id="95" name="TextBox 94"/>
                <p:cNvSpPr txBox="1"/>
                <p:nvPr/>
              </p:nvSpPr>
              <p:spPr>
                <a:xfrm>
                  <a:off x="2668319" y="6245472"/>
                  <a:ext cx="409719" cy="344722"/>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5</a:t>
                  </a:r>
                </a:p>
              </p:txBody>
            </p:sp>
          </p:grpSp>
        </p:grpSp>
        <p:sp>
          <p:nvSpPr>
            <p:cNvPr id="83" name="TextBox 82"/>
            <p:cNvSpPr txBox="1"/>
            <p:nvPr/>
          </p:nvSpPr>
          <p:spPr>
            <a:xfrm>
              <a:off x="915746" y="3743396"/>
              <a:ext cx="2222811" cy="200055"/>
            </a:xfrm>
            <a:prstGeom prst="rect">
              <a:avLst/>
            </a:prstGeom>
            <a:noFill/>
          </p:spPr>
          <p:txBody>
            <a:bodyPr wrap="square" rtlCol="0">
              <a:spAutoFit/>
            </a:bodyPr>
            <a:lstStyle/>
            <a:p>
              <a:pPr algn="ctr" defTabSz="914377" eaLnBrk="0" fontAlgn="base" hangingPunct="0">
                <a:spcBef>
                  <a:spcPct val="0"/>
                </a:spcBef>
                <a:spcAft>
                  <a:spcPct val="0"/>
                </a:spcAft>
              </a:pPr>
              <a:r>
                <a:rPr lang="en-GB" sz="700" b="1" dirty="0">
                  <a:solidFill>
                    <a:srgbClr val="000000"/>
                  </a:solidFill>
                  <a:cs typeface="Arial" pitchFamily="34" charset="0"/>
                </a:rPr>
                <a:t>Follow-up (years)</a:t>
              </a:r>
            </a:p>
          </p:txBody>
        </p:sp>
        <p:grpSp>
          <p:nvGrpSpPr>
            <p:cNvPr id="84" name="Group 83"/>
            <p:cNvGrpSpPr/>
            <p:nvPr/>
          </p:nvGrpSpPr>
          <p:grpSpPr>
            <a:xfrm>
              <a:off x="412030" y="1000239"/>
              <a:ext cx="2708868" cy="2448000"/>
              <a:chOff x="412030" y="849633"/>
              <a:chExt cx="2708868" cy="2448000"/>
            </a:xfrm>
          </p:grpSpPr>
          <p:sp>
            <p:nvSpPr>
              <p:cNvPr id="85" name="TextBox 84"/>
              <p:cNvSpPr txBox="1"/>
              <p:nvPr/>
            </p:nvSpPr>
            <p:spPr>
              <a:xfrm>
                <a:off x="412030" y="2841914"/>
                <a:ext cx="427246" cy="200055"/>
              </a:xfrm>
              <a:prstGeom prst="rect">
                <a:avLst/>
              </a:prstGeom>
              <a:noFill/>
            </p:spPr>
            <p:txBody>
              <a:bodyPr wrap="square" rtlCol="0">
                <a:spAutoFit/>
              </a:bodyPr>
              <a:lstStyle/>
              <a:p>
                <a:pPr algn="r" defTabSz="914377" eaLnBrk="0" fontAlgn="base" hangingPunct="0">
                  <a:spcBef>
                    <a:spcPct val="0"/>
                  </a:spcBef>
                  <a:spcAft>
                    <a:spcPct val="0"/>
                  </a:spcAft>
                </a:pPr>
                <a:r>
                  <a:rPr lang="en-GB" sz="700" b="1" dirty="0">
                    <a:solidFill>
                      <a:srgbClr val="000000"/>
                    </a:solidFill>
                    <a:cs typeface="Arial" pitchFamily="34" charset="0"/>
                  </a:rPr>
                  <a:t>20</a:t>
                </a:r>
              </a:p>
            </p:txBody>
          </p:sp>
          <p:cxnSp>
            <p:nvCxnSpPr>
              <p:cNvPr id="86" name="Straight Connector 85"/>
              <p:cNvCxnSpPr/>
              <p:nvPr/>
            </p:nvCxnSpPr>
            <p:spPr>
              <a:xfrm>
                <a:off x="827079" y="849633"/>
                <a:ext cx="0" cy="244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H="1" flipV="1">
                <a:off x="816898" y="3293720"/>
                <a:ext cx="2304000" cy="0"/>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03594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47114" y="1215466"/>
            <a:ext cx="2729004" cy="1754327"/>
          </a:xfrm>
          <a:prstGeom prst="rect">
            <a:avLst/>
          </a:prstGeom>
        </p:spPr>
        <p:txBody>
          <a:bodyPr wrap="square">
            <a:spAutoFit/>
          </a:bodyPr>
          <a:lstStyle/>
          <a:p>
            <a:r>
              <a:rPr lang="en-GB" sz="1200" b="1" dirty="0">
                <a:solidFill>
                  <a:schemeClr val="tx1">
                    <a:lumMod val="75000"/>
                    <a:lumOff val="25000"/>
                  </a:schemeClr>
                </a:solidFill>
              </a:rPr>
              <a:t>Lower Oxygen Saturation</a:t>
            </a:r>
          </a:p>
          <a:p>
            <a:endParaRPr lang="en-GB" sz="1200" b="1" dirty="0">
              <a:solidFill>
                <a:schemeClr val="tx1">
                  <a:lumMod val="75000"/>
                  <a:lumOff val="25000"/>
                </a:schemeClr>
              </a:solidFill>
            </a:endParaRPr>
          </a:p>
          <a:p>
            <a:r>
              <a:rPr lang="en-GB" sz="1200" dirty="0">
                <a:solidFill>
                  <a:schemeClr val="tx1">
                    <a:lumMod val="75000"/>
                    <a:lumOff val="25000"/>
                  </a:schemeClr>
                </a:solidFill>
              </a:rPr>
              <a:t>It is intuitively apparent that because patients with severe COPD have a lower oxygen saturation during wakefulness, the normal ventilation changes that occur with sleep exacerbate this pre-existing state to the point of severity impairing sleep.</a:t>
            </a:r>
          </a:p>
        </p:txBody>
      </p:sp>
      <p:sp>
        <p:nvSpPr>
          <p:cNvPr id="20" name="Rectangle 19"/>
          <p:cNvSpPr/>
          <p:nvPr/>
        </p:nvSpPr>
        <p:spPr>
          <a:xfrm>
            <a:off x="3193509" y="1254540"/>
            <a:ext cx="2729004" cy="1938992"/>
          </a:xfrm>
          <a:prstGeom prst="rect">
            <a:avLst/>
          </a:prstGeom>
        </p:spPr>
        <p:txBody>
          <a:bodyPr wrap="square">
            <a:spAutoFit/>
          </a:bodyPr>
          <a:lstStyle/>
          <a:p>
            <a:r>
              <a:rPr lang="en-GB" sz="1200" b="1" dirty="0">
                <a:solidFill>
                  <a:srgbClr val="404040"/>
                </a:solidFill>
              </a:rPr>
              <a:t>Reduction in Muscle Tone</a:t>
            </a:r>
          </a:p>
          <a:p>
            <a:endParaRPr lang="en-GB" sz="1200" b="1" dirty="0">
              <a:solidFill>
                <a:srgbClr val="404040"/>
              </a:solidFill>
            </a:endParaRPr>
          </a:p>
          <a:p>
            <a:r>
              <a:rPr lang="en-GB" sz="1200" dirty="0">
                <a:solidFill>
                  <a:srgbClr val="404040"/>
                </a:solidFill>
              </a:rPr>
              <a:t>The lying sleep position assumed by the participants in the study and the reduction in muscle tone causes increased upper airway resistance. This might have more impact in patients who are least able to tolerate any further challenge to their </a:t>
            </a:r>
            <a:r>
              <a:rPr lang="en-GB" sz="1200" dirty="0" err="1">
                <a:solidFill>
                  <a:srgbClr val="404040"/>
                </a:solidFill>
              </a:rPr>
              <a:t>ventilatory</a:t>
            </a:r>
            <a:r>
              <a:rPr lang="en-GB" sz="1200" dirty="0">
                <a:solidFill>
                  <a:srgbClr val="404040"/>
                </a:solidFill>
              </a:rPr>
              <a:t> capability.</a:t>
            </a:r>
          </a:p>
        </p:txBody>
      </p:sp>
      <p:sp>
        <p:nvSpPr>
          <p:cNvPr id="21" name="Rectangle 20"/>
          <p:cNvSpPr/>
          <p:nvPr/>
        </p:nvSpPr>
        <p:spPr>
          <a:xfrm>
            <a:off x="6039496" y="1238152"/>
            <a:ext cx="2729004" cy="1200329"/>
          </a:xfrm>
          <a:prstGeom prst="rect">
            <a:avLst/>
          </a:prstGeom>
        </p:spPr>
        <p:txBody>
          <a:bodyPr wrap="square">
            <a:spAutoFit/>
          </a:bodyPr>
          <a:lstStyle/>
          <a:p>
            <a:r>
              <a:rPr lang="en-GB" sz="1200" b="1" dirty="0">
                <a:solidFill>
                  <a:srgbClr val="404040"/>
                </a:solidFill>
              </a:rPr>
              <a:t>Episodes of worsening symptoms</a:t>
            </a:r>
          </a:p>
          <a:p>
            <a:endParaRPr lang="en-GB" sz="1200" b="1" dirty="0">
              <a:solidFill>
                <a:srgbClr val="404040"/>
              </a:solidFill>
            </a:endParaRPr>
          </a:p>
          <a:p>
            <a:r>
              <a:rPr lang="en-GB" sz="1200" dirty="0">
                <a:solidFill>
                  <a:srgbClr val="404040"/>
                </a:solidFill>
              </a:rPr>
              <a:t>Patients with severe COPD frequently experience episodes of worsening symptoms that may also preclude from adequate sleep.</a:t>
            </a:r>
          </a:p>
        </p:txBody>
      </p:sp>
      <p:sp>
        <p:nvSpPr>
          <p:cNvPr id="11" name="TextBox 10"/>
          <p:cNvSpPr txBox="1"/>
          <p:nvPr/>
        </p:nvSpPr>
        <p:spPr>
          <a:xfrm>
            <a:off x="287715" y="4210672"/>
            <a:ext cx="5133830"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2" name="Title 1"/>
          <p:cNvSpPr>
            <a:spLocks noGrp="1"/>
          </p:cNvSpPr>
          <p:nvPr>
            <p:ph type="title"/>
          </p:nvPr>
        </p:nvSpPr>
        <p:spPr/>
        <p:txBody>
          <a:bodyPr/>
          <a:lstStyle/>
          <a:p>
            <a:r>
              <a:rPr lang="en-GB" sz="1600" noProof="0" dirty="0"/>
              <a:t>Several potential mechanisms could explain the association between sleep impairment with the most severe stage of the disease and dyspnoea</a:t>
            </a:r>
            <a:r>
              <a:rPr lang="en-GB" sz="1600" baseline="30000" noProof="0" dirty="0"/>
              <a:t>1</a:t>
            </a:r>
            <a:br>
              <a:rPr lang="en-GB" sz="1600" baseline="30000" noProof="0" dirty="0"/>
            </a:br>
            <a:br>
              <a:rPr lang="en-GB" sz="1600" baseline="30000" noProof="0" dirty="0"/>
            </a:br>
            <a:endParaRPr lang="en-GB" sz="16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26</a:t>
            </a:fld>
            <a:endParaRPr lang="en-GB" dirty="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DISCUSSION</a:t>
            </a:r>
          </a:p>
        </p:txBody>
      </p:sp>
      <p:pic>
        <p:nvPicPr>
          <p:cNvPr id="12" name="Picture 11"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sp>
        <p:nvSpPr>
          <p:cNvPr id="17" name="Text Placeholder 5"/>
          <p:cNvSpPr txBox="1">
            <a:spLocks/>
          </p:cNvSpPr>
          <p:nvPr/>
        </p:nvSpPr>
        <p:spPr>
          <a:xfrm>
            <a:off x="3583090" y="175749"/>
            <a:ext cx="6692059" cy="3375596"/>
          </a:xfrm>
          <a:prstGeom prst="rect">
            <a:avLst/>
          </a:prstGeom>
        </p:spPr>
        <p:txBody>
          <a:bodyPr vert="horz"/>
          <a:lstStyle>
            <a:lvl1pPr marL="0" indent="0" algn="l" defTabSz="457200" rtl="0" eaLnBrk="1" latinLnBrk="0" hangingPunct="1">
              <a:spcBef>
                <a:spcPts val="0"/>
              </a:spcBef>
              <a:buFont typeface="Arial"/>
              <a:buNone/>
              <a:defRPr sz="1400" kern="1200" baseline="0">
                <a:solidFill>
                  <a:schemeClr val="tx1"/>
                </a:solidFill>
                <a:latin typeface="Arial" pitchFamily="34" charset="0"/>
                <a:ea typeface="+mn-ea"/>
                <a:cs typeface="Arial" pitchFamily="34" charset="0"/>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50" dirty="0">
              <a:solidFill>
                <a:srgbClr val="7F7F7F"/>
              </a:solidFill>
            </a:endParaRPr>
          </a:p>
        </p:txBody>
      </p:sp>
      <p:cxnSp>
        <p:nvCxnSpPr>
          <p:cNvPr id="23" name="Straight Connector 22"/>
          <p:cNvCxnSpPr/>
          <p:nvPr/>
        </p:nvCxnSpPr>
        <p:spPr>
          <a:xfrm>
            <a:off x="2976118" y="1565912"/>
            <a:ext cx="0" cy="2457129"/>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22513" y="1528393"/>
            <a:ext cx="0" cy="2494648"/>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58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Context</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Methods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Discussion</a:t>
            </a:r>
          </a:p>
          <a:p>
            <a:pPr marL="444500" lvl="0" indent="-444500">
              <a:lnSpc>
                <a:spcPct val="120000"/>
              </a:lnSpc>
              <a:buClr>
                <a:srgbClr val="F0AB00"/>
              </a:buClr>
              <a:buSzPct val="150000"/>
              <a:buBlip>
                <a:blip r:embed="rId3"/>
              </a:buBlip>
            </a:pPr>
            <a:r>
              <a:rPr lang="en-GB" sz="2400" b="1" noProof="0">
                <a:solidFill>
                  <a:srgbClr val="EB6900"/>
                </a:solidFill>
              </a:rPr>
              <a:t>Duaklir Genuair</a:t>
            </a:r>
          </a:p>
          <a:p>
            <a:pPr>
              <a:lnSpc>
                <a:spcPct val="120000"/>
              </a:lnSpc>
              <a:buClr>
                <a:schemeClr val="tx1">
                  <a:lumMod val="50000"/>
                  <a:lumOff val="50000"/>
                </a:schemeClr>
              </a:buClr>
              <a:buSzPct val="100000"/>
            </a:pPr>
            <a:endParaRPr lang="en-GB" sz="18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27</a:t>
            </a:fld>
            <a:endParaRPr lang="en-GB" dirty="0"/>
          </a:p>
        </p:txBody>
      </p:sp>
      <p:pic>
        <p:nvPicPr>
          <p:cNvPr id="8" name="Picture 7"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57685" y="4710265"/>
            <a:ext cx="197538" cy="188393"/>
          </a:xfrm>
          <a:prstGeom prst="rect">
            <a:avLst/>
          </a:prstGeom>
        </p:spPr>
      </p:pic>
    </p:spTree>
    <p:extLst>
      <p:ext uri="{BB962C8B-B14F-4D97-AF65-F5344CB8AC3E}">
        <p14:creationId xmlns:p14="http://schemas.microsoft.com/office/powerpoint/2010/main" val="1707786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Z-R4D2016-site-evaluatie-02.png"/>
          <p:cNvPicPr>
            <a:picLocks noChangeAspect="1"/>
          </p:cNvPicPr>
          <p:nvPr/>
        </p:nvPicPr>
        <p:blipFill rotWithShape="1">
          <a:blip r:embed="rId2" cstate="print">
            <a:extLst>
              <a:ext uri="{28A0092B-C50C-407E-A947-70E740481C1C}">
                <a14:useLocalDpi xmlns:a14="http://schemas.microsoft.com/office/drawing/2010/main"/>
              </a:ext>
            </a:extLst>
          </a:blip>
          <a:srcRect l="12440" t="7950" r="14652" b="50123"/>
          <a:stretch/>
        </p:blipFill>
        <p:spPr>
          <a:xfrm>
            <a:off x="2078226" y="769857"/>
            <a:ext cx="3599266" cy="3742093"/>
          </a:xfrm>
          <a:prstGeom prst="rect">
            <a:avLst/>
          </a:prstGeom>
          <a:effectLst>
            <a:outerShdw blurRad="95250" dist="965200" dir="19140000" sy="23000" kx="-1200000" algn="bl" rotWithShape="0">
              <a:prstClr val="black">
                <a:alpha val="34000"/>
              </a:prstClr>
            </a:outerShdw>
          </a:effectLst>
        </p:spPr>
      </p:pic>
      <p:sp>
        <p:nvSpPr>
          <p:cNvPr id="11" name="TextBox 10"/>
          <p:cNvSpPr txBox="1"/>
          <p:nvPr/>
        </p:nvSpPr>
        <p:spPr>
          <a:xfrm>
            <a:off x="254578" y="4002171"/>
            <a:ext cx="8906939" cy="461665"/>
          </a:xfrm>
          <a:prstGeom prst="rect">
            <a:avLst/>
          </a:prstGeom>
          <a:noFill/>
        </p:spPr>
        <p:txBody>
          <a:bodyPr wrap="square" rtlCol="0">
            <a:spAutoFit/>
          </a:bodyPr>
          <a:lstStyle/>
          <a:p>
            <a:pPr marL="87313" indent="-87313">
              <a:buAutoNum type="arabicPeriod"/>
            </a:pPr>
            <a:r>
              <a:rPr lang="nl-BE" sz="800" dirty="0"/>
              <a:t>Bateman et al., Respir Res. 2015; 16(1): 92</a:t>
            </a:r>
          </a:p>
          <a:p>
            <a:pPr marL="87313" indent="-87313">
              <a:buAutoNum type="arabicPeriod"/>
            </a:pPr>
            <a:r>
              <a:rPr lang="nl-BE" sz="800" dirty="0" err="1"/>
              <a:t>SmPC</a:t>
            </a:r>
            <a:r>
              <a:rPr lang="nl-BE" sz="800" dirty="0"/>
              <a:t> Duaklir Genuair (340/12), </a:t>
            </a:r>
            <a:r>
              <a:rPr lang="nl-BE" sz="800" dirty="0" err="1"/>
              <a:t>latest</a:t>
            </a:r>
            <a:r>
              <a:rPr lang="nl-BE" sz="800" dirty="0"/>
              <a:t> </a:t>
            </a:r>
            <a:r>
              <a:rPr lang="nl-BE" sz="800" dirty="0" err="1"/>
              <a:t>edition</a:t>
            </a:r>
            <a:endParaRPr lang="nl-BE" sz="800" dirty="0"/>
          </a:p>
          <a:p>
            <a:r>
              <a:rPr lang="nl-BE" sz="800" dirty="0"/>
              <a:t>Duaklir is </a:t>
            </a:r>
            <a:r>
              <a:rPr lang="nl-BE" sz="800" dirty="0" err="1"/>
              <a:t>not</a:t>
            </a:r>
            <a:r>
              <a:rPr lang="nl-BE" sz="800" dirty="0"/>
              <a:t> </a:t>
            </a:r>
            <a:r>
              <a:rPr lang="nl-BE" sz="800" dirty="0" err="1"/>
              <a:t>indicated</a:t>
            </a:r>
            <a:r>
              <a:rPr lang="nl-BE" sz="800" dirty="0"/>
              <a:t> </a:t>
            </a:r>
            <a:r>
              <a:rPr lang="nl-BE" sz="800" dirty="0" err="1"/>
              <a:t>for</a:t>
            </a:r>
            <a:r>
              <a:rPr lang="nl-BE" sz="800" dirty="0"/>
              <a:t> sleep </a:t>
            </a:r>
            <a:r>
              <a:rPr lang="nl-BE" sz="800" dirty="0" err="1"/>
              <a:t>impairment</a:t>
            </a:r>
            <a:endParaRPr lang="nl-BE" sz="800" dirty="0"/>
          </a:p>
        </p:txBody>
      </p:sp>
      <p:sp>
        <p:nvSpPr>
          <p:cNvPr id="37" name="TextBox 36"/>
          <p:cNvSpPr txBox="1"/>
          <p:nvPr/>
        </p:nvSpPr>
        <p:spPr>
          <a:xfrm>
            <a:off x="3964911" y="882819"/>
            <a:ext cx="2498951" cy="830997"/>
          </a:xfrm>
          <a:prstGeom prst="rect">
            <a:avLst/>
          </a:prstGeom>
          <a:noFill/>
        </p:spPr>
        <p:txBody>
          <a:bodyPr wrap="square" rtlCol="0">
            <a:spAutoFit/>
          </a:bodyPr>
          <a:lstStyle/>
          <a:p>
            <a:pPr>
              <a:buSzPct val="200000"/>
            </a:pPr>
            <a:r>
              <a:rPr lang="en-GB" sz="1200" dirty="0"/>
              <a:t>Duaklir Genuair </a:t>
            </a:r>
            <a:r>
              <a:rPr lang="en-GB" sz="1200" b="1" dirty="0"/>
              <a:t>reduces breathlessness &amp; overall symptoms</a:t>
            </a:r>
            <a:r>
              <a:rPr lang="en-GB" sz="1200" dirty="0"/>
              <a:t> during night time, early-morning and daytime</a:t>
            </a:r>
            <a:r>
              <a:rPr lang="en-GB" sz="1200" baseline="30000" dirty="0"/>
              <a:t>1,2</a:t>
            </a:r>
          </a:p>
        </p:txBody>
      </p:sp>
      <p:sp>
        <p:nvSpPr>
          <p:cNvPr id="38" name="TextBox 37"/>
          <p:cNvSpPr txBox="1"/>
          <p:nvPr/>
        </p:nvSpPr>
        <p:spPr>
          <a:xfrm>
            <a:off x="1145005" y="2092658"/>
            <a:ext cx="1746687" cy="830997"/>
          </a:xfrm>
          <a:prstGeom prst="rect">
            <a:avLst/>
          </a:prstGeom>
          <a:noFill/>
        </p:spPr>
        <p:txBody>
          <a:bodyPr wrap="square" rtlCol="0">
            <a:spAutoFit/>
          </a:bodyPr>
          <a:lstStyle/>
          <a:p>
            <a:pPr>
              <a:buSzPct val="200000"/>
            </a:pPr>
            <a:r>
              <a:rPr lang="en-GB" sz="1200" dirty="0"/>
              <a:t>Duaklir Genuair </a:t>
            </a:r>
            <a:r>
              <a:rPr lang="en-GB" sz="1200" b="1" dirty="0"/>
              <a:t>reduces limitation of early-morning activities</a:t>
            </a:r>
            <a:r>
              <a:rPr lang="en-GB" sz="1200" baseline="30000" dirty="0"/>
              <a:t>1</a:t>
            </a:r>
            <a:endParaRPr lang="en-GB" sz="1200" b="1" dirty="0"/>
          </a:p>
        </p:txBody>
      </p:sp>
      <p:sp>
        <p:nvSpPr>
          <p:cNvPr id="39" name="TextBox 38"/>
          <p:cNvSpPr txBox="1"/>
          <p:nvPr/>
        </p:nvSpPr>
        <p:spPr>
          <a:xfrm>
            <a:off x="4474304" y="3352480"/>
            <a:ext cx="2470693" cy="1015663"/>
          </a:xfrm>
          <a:prstGeom prst="rect">
            <a:avLst/>
          </a:prstGeom>
          <a:noFill/>
        </p:spPr>
        <p:txBody>
          <a:bodyPr wrap="square" rtlCol="0">
            <a:spAutoFit/>
          </a:bodyPr>
          <a:lstStyle/>
          <a:p>
            <a:pPr>
              <a:buSzPct val="200000"/>
            </a:pPr>
            <a:r>
              <a:rPr lang="en-GB" sz="1200" dirty="0"/>
              <a:t>Duaklir Genuair </a:t>
            </a:r>
            <a:r>
              <a:rPr lang="en-GB" sz="1200" b="1" dirty="0"/>
              <a:t>delays the time to the first moderate or severe exacerbation </a:t>
            </a:r>
            <a:r>
              <a:rPr lang="en-GB" sz="1200" dirty="0"/>
              <a:t>and reduces the rate of moderate of severe exacerbations</a:t>
            </a:r>
            <a:r>
              <a:rPr lang="en-GB" sz="1200" baseline="30000" dirty="0"/>
              <a:t>1,2</a:t>
            </a:r>
            <a:endParaRPr lang="en-GB" sz="1200" dirty="0"/>
          </a:p>
        </p:txBody>
      </p:sp>
      <p:sp>
        <p:nvSpPr>
          <p:cNvPr id="2" name="Title 1"/>
          <p:cNvSpPr>
            <a:spLocks noGrp="1"/>
          </p:cNvSpPr>
          <p:nvPr>
            <p:ph type="title"/>
          </p:nvPr>
        </p:nvSpPr>
        <p:spPr>
          <a:xfrm>
            <a:off x="237061" y="525001"/>
            <a:ext cx="8280000" cy="357818"/>
          </a:xfrm>
        </p:spPr>
        <p:txBody>
          <a:bodyPr/>
          <a:lstStyle/>
          <a:p>
            <a:r>
              <a:rPr lang="en-GB" noProof="0"/>
              <a:t>Duaklir Genuair</a:t>
            </a:r>
            <a:br>
              <a:rPr lang="en-GB" noProof="0"/>
            </a:br>
            <a:endParaRPr lang="en-GB" noProof="0"/>
          </a:p>
        </p:txBody>
      </p:sp>
      <p:sp>
        <p:nvSpPr>
          <p:cNvPr id="4" name="Slide Number Placeholder 3"/>
          <p:cNvSpPr>
            <a:spLocks noGrp="1"/>
          </p:cNvSpPr>
          <p:nvPr>
            <p:ph type="sldNum" sz="quarter" idx="4"/>
          </p:nvPr>
        </p:nvSpPr>
        <p:spPr/>
        <p:txBody>
          <a:bodyPr/>
          <a:lstStyle/>
          <a:p>
            <a:fld id="{3C4F54F3-C349-4609-AFEE-01462D5C7942}" type="slidenum">
              <a:rPr lang="en-GB" smtClean="0"/>
              <a:pPr/>
              <a:t>28</a:t>
            </a:fld>
            <a:endParaRPr lang="en-GB" dirty="0"/>
          </a:p>
        </p:txBody>
      </p:sp>
      <p:sp>
        <p:nvSpPr>
          <p:cNvPr id="16"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EB6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58227" y="175749"/>
            <a:ext cx="1382190" cy="230832"/>
          </a:xfrm>
          <a:prstGeom prst="rect">
            <a:avLst/>
          </a:prstGeom>
          <a:noFill/>
        </p:spPr>
        <p:txBody>
          <a:bodyPr wrap="square" rtlCol="0">
            <a:spAutoFit/>
          </a:bodyPr>
          <a:lstStyle/>
          <a:p>
            <a:r>
              <a:rPr lang="en-US" sz="900" dirty="0">
                <a:solidFill>
                  <a:srgbClr val="FFFFFF"/>
                </a:solidFill>
              </a:rPr>
              <a:t>DUAKLIR GENUAIR</a:t>
            </a:r>
          </a:p>
        </p:txBody>
      </p:sp>
      <p:pic>
        <p:nvPicPr>
          <p:cNvPr id="28" name="Picture 27"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3229" y="4710265"/>
            <a:ext cx="197538" cy="188393"/>
          </a:xfrm>
          <a:prstGeom prst="rect">
            <a:avLst/>
          </a:prstGeom>
        </p:spPr>
      </p:pic>
      <p:pic>
        <p:nvPicPr>
          <p:cNvPr id="12" name="Picture 11" descr="arrow down-19.png"/>
          <p:cNvPicPr>
            <a:picLocks noChangeAspect="1"/>
          </p:cNvPicPr>
          <p:nvPr/>
        </p:nvPicPr>
        <p:blipFill rotWithShape="1">
          <a:blip r:embed="rId4" cstate="print">
            <a:extLst>
              <a:ext uri="{28A0092B-C50C-407E-A947-70E740481C1C}">
                <a14:useLocalDpi xmlns:a14="http://schemas.microsoft.com/office/drawing/2010/main"/>
              </a:ext>
            </a:extLst>
          </a:blip>
          <a:srcRect t="38449"/>
          <a:stretch/>
        </p:blipFill>
        <p:spPr>
          <a:xfrm>
            <a:off x="2450354" y="2494830"/>
            <a:ext cx="1219408" cy="857650"/>
          </a:xfrm>
          <a:prstGeom prst="rect">
            <a:avLst/>
          </a:prstGeom>
        </p:spPr>
      </p:pic>
      <p:pic>
        <p:nvPicPr>
          <p:cNvPr id="13" name="Picture 12" descr="arrow down-19.png"/>
          <p:cNvPicPr>
            <a:picLocks noChangeAspect="1"/>
          </p:cNvPicPr>
          <p:nvPr/>
        </p:nvPicPr>
        <p:blipFill rotWithShape="1">
          <a:blip r:embed="rId4" cstate="print">
            <a:extLst>
              <a:ext uri="{28A0092B-C50C-407E-A947-70E740481C1C}">
                <a14:useLocalDpi xmlns:a14="http://schemas.microsoft.com/office/drawing/2010/main"/>
              </a:ext>
            </a:extLst>
          </a:blip>
          <a:srcRect t="38449"/>
          <a:stretch/>
        </p:blipFill>
        <p:spPr>
          <a:xfrm flipH="1">
            <a:off x="4456459" y="1704047"/>
            <a:ext cx="1328615" cy="1075783"/>
          </a:xfrm>
          <a:prstGeom prst="rect">
            <a:avLst/>
          </a:prstGeom>
        </p:spPr>
      </p:pic>
    </p:spTree>
    <p:extLst>
      <p:ext uri="{BB962C8B-B14F-4D97-AF65-F5344CB8AC3E}">
        <p14:creationId xmlns:p14="http://schemas.microsoft.com/office/powerpoint/2010/main" val="146256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EB6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0623" y="4128382"/>
            <a:ext cx="9142728" cy="338554"/>
          </a:xfrm>
          <a:prstGeom prst="rect">
            <a:avLst/>
          </a:prstGeom>
          <a:noFill/>
        </p:spPr>
        <p:txBody>
          <a:bodyPr wrap="square" rtlCol="0">
            <a:spAutoFit/>
          </a:bodyPr>
          <a:lstStyle/>
          <a:p>
            <a:pPr>
              <a:buAutoNum type="arabicPeriod"/>
            </a:pPr>
            <a:r>
              <a:rPr lang="nl-BE" sz="800" dirty="0"/>
              <a:t> Bateman et al., Respir Res. 2015; 16(1): 92</a:t>
            </a:r>
          </a:p>
          <a:p>
            <a:r>
              <a:rPr lang="nl-BE" sz="800" dirty="0"/>
              <a:t>* </a:t>
            </a:r>
            <a:r>
              <a:rPr lang="nl-BE" sz="800" dirty="0" err="1"/>
              <a:t>Figure</a:t>
            </a:r>
            <a:r>
              <a:rPr lang="nl-BE" sz="800" dirty="0"/>
              <a:t> shows data on </a:t>
            </a:r>
            <a:r>
              <a:rPr lang="nl-BE" sz="800" dirty="0" err="1"/>
              <a:t>improvement</a:t>
            </a:r>
            <a:r>
              <a:rPr lang="nl-BE" sz="800" dirty="0"/>
              <a:t> of </a:t>
            </a:r>
            <a:r>
              <a:rPr lang="nl-BE" sz="800" dirty="0" err="1"/>
              <a:t>dyspnea</a:t>
            </a:r>
            <a:r>
              <a:rPr lang="nl-BE" sz="800" dirty="0"/>
              <a:t> </a:t>
            </a:r>
            <a:r>
              <a:rPr lang="nl-BE" sz="800" dirty="0" err="1"/>
              <a:t>during</a:t>
            </a:r>
            <a:r>
              <a:rPr lang="nl-BE" sz="800" dirty="0"/>
              <a:t> </a:t>
            </a:r>
            <a:r>
              <a:rPr lang="nl-BE" sz="800" dirty="0" err="1"/>
              <a:t>daytime</a:t>
            </a:r>
            <a:endParaRPr lang="nl-BE" sz="800" dirty="0"/>
          </a:p>
        </p:txBody>
      </p:sp>
      <p:sp>
        <p:nvSpPr>
          <p:cNvPr id="2" name="Title 1"/>
          <p:cNvSpPr>
            <a:spLocks noGrp="1"/>
          </p:cNvSpPr>
          <p:nvPr>
            <p:ph type="title"/>
          </p:nvPr>
        </p:nvSpPr>
        <p:spPr>
          <a:xfrm>
            <a:off x="237060" y="525001"/>
            <a:ext cx="8633401" cy="504000"/>
          </a:xfrm>
        </p:spPr>
        <p:txBody>
          <a:bodyPr/>
          <a:lstStyle/>
          <a:p>
            <a:r>
              <a:rPr lang="en-GB" sz="1600" noProof="0" dirty="0"/>
              <a:t>Duaklir</a:t>
            </a:r>
            <a:r>
              <a:rPr lang="en-GB" sz="1600" baseline="30000" noProof="0" dirty="0"/>
              <a:t>®</a:t>
            </a:r>
            <a:r>
              <a:rPr lang="en-GB" sz="1600" noProof="0" dirty="0"/>
              <a:t> Genuair</a:t>
            </a:r>
            <a:r>
              <a:rPr lang="en-GB" sz="1600" baseline="30000" noProof="0" dirty="0"/>
              <a:t>®</a:t>
            </a:r>
            <a:r>
              <a:rPr lang="en-GB" sz="1600" noProof="0" dirty="0"/>
              <a:t> significantly improves breathlessness versus mono-components, demonstrating this improvement night time, early-morning and daytime</a:t>
            </a:r>
            <a:r>
              <a:rPr lang="en-GB" sz="1600" baseline="30000" noProof="0" dirty="0"/>
              <a:t>1</a:t>
            </a:r>
            <a:br>
              <a:rPr lang="en-GB" sz="1600" baseline="30000" noProof="0" dirty="0"/>
            </a:br>
            <a:endParaRPr lang="en-GB" sz="16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29</a:t>
            </a:fld>
            <a:endParaRPr lang="en-GB" dirty="0"/>
          </a:p>
        </p:txBody>
      </p:sp>
      <p:sp>
        <p:nvSpPr>
          <p:cNvPr id="17" name="TextBox 16"/>
          <p:cNvSpPr txBox="1"/>
          <p:nvPr/>
        </p:nvSpPr>
        <p:spPr>
          <a:xfrm>
            <a:off x="258227" y="175749"/>
            <a:ext cx="1382190" cy="230832"/>
          </a:xfrm>
          <a:prstGeom prst="rect">
            <a:avLst/>
          </a:prstGeom>
          <a:noFill/>
        </p:spPr>
        <p:txBody>
          <a:bodyPr wrap="square" rtlCol="0">
            <a:spAutoFit/>
          </a:bodyPr>
          <a:lstStyle/>
          <a:p>
            <a:r>
              <a:rPr lang="en-US" sz="900" dirty="0">
                <a:solidFill>
                  <a:srgbClr val="FFFFFF"/>
                </a:solidFill>
              </a:rPr>
              <a:t>DUAKLIR GENUAIR</a:t>
            </a:r>
          </a:p>
        </p:txBody>
      </p:sp>
      <p:pic>
        <p:nvPicPr>
          <p:cNvPr id="20" name="Picture 19"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57685" y="4710265"/>
            <a:ext cx="197538" cy="188393"/>
          </a:xfrm>
          <a:prstGeom prst="rect">
            <a:avLst/>
          </a:prstGeom>
        </p:spPr>
      </p:pic>
      <p:pic>
        <p:nvPicPr>
          <p:cNvPr id="3" name="Picture 2" descr="AZ_3823_Duaklir_VA_Slide4_SP_Step1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045" y="1179560"/>
            <a:ext cx="3571788" cy="2958982"/>
          </a:xfrm>
          <a:prstGeom prst="rect">
            <a:avLst/>
          </a:prstGeom>
        </p:spPr>
      </p:pic>
    </p:spTree>
    <p:extLst>
      <p:ext uri="{BB962C8B-B14F-4D97-AF65-F5344CB8AC3E}">
        <p14:creationId xmlns:p14="http://schemas.microsoft.com/office/powerpoint/2010/main" val="303086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marL="285750" indent="-285750">
              <a:buClr>
                <a:schemeClr val="bg2"/>
              </a:buClr>
              <a:buSzPct val="100000"/>
              <a:buBlip>
                <a:blip r:embed="rId2"/>
              </a:buBlip>
            </a:pPr>
            <a:endParaRPr lang="en-GB" noProof="0" dirty="0"/>
          </a:p>
          <a:p>
            <a:pPr marL="285750" indent="-285750">
              <a:buClr>
                <a:schemeClr val="bg2"/>
              </a:buClr>
              <a:buSzPct val="100000"/>
              <a:buBlip>
                <a:blip r:embed="rId2"/>
              </a:buBlip>
            </a:pPr>
            <a:r>
              <a:rPr lang="en-GB" noProof="0" dirty="0"/>
              <a:t>Although maintaining physical activity is key in COPD management, factors associated with patients’ capability to engage in physical activity are not well established</a:t>
            </a:r>
            <a:r>
              <a:rPr lang="en-GB" baseline="30000" noProof="0" dirty="0"/>
              <a:t>1,2</a:t>
            </a:r>
            <a:r>
              <a:rPr lang="en-GB" noProof="0" dirty="0"/>
              <a:t>.</a:t>
            </a:r>
          </a:p>
          <a:p>
            <a:pPr marL="285750" indent="-285750">
              <a:buClr>
                <a:schemeClr val="bg2"/>
              </a:buClr>
              <a:buSzPct val="100000"/>
              <a:buBlip>
                <a:blip r:embed="rId2"/>
              </a:buBlip>
            </a:pPr>
            <a:endParaRPr lang="en-GB" noProof="0" dirty="0"/>
          </a:p>
          <a:p>
            <a:pPr marL="285750" indent="-285750">
              <a:buClr>
                <a:schemeClr val="bg2"/>
              </a:buClr>
              <a:buSzPct val="100000"/>
              <a:buBlip>
                <a:blip r:embed="rId2"/>
              </a:buBlip>
            </a:pPr>
            <a:r>
              <a:rPr lang="en-GB" noProof="0" dirty="0"/>
              <a:t>Despite the high prevalence of disturbed sleep in COPD, night-time symptoms are often underestimated and are not a focus of current COPD management</a:t>
            </a:r>
            <a:r>
              <a:rPr lang="en-GB" baseline="30000" noProof="0" dirty="0"/>
              <a:t>1,3</a:t>
            </a:r>
            <a:r>
              <a:rPr lang="en-GB" noProof="0" dirty="0"/>
              <a:t>.</a:t>
            </a:r>
          </a:p>
          <a:p>
            <a:pPr marL="285750" indent="-285750">
              <a:buClr>
                <a:schemeClr val="bg2"/>
              </a:buClr>
              <a:buSzPct val="100000"/>
              <a:buBlip>
                <a:blip r:embed="rId2"/>
              </a:buBlip>
            </a:pPr>
            <a:endParaRPr lang="en-GB" noProof="0" dirty="0"/>
          </a:p>
          <a:p>
            <a:pPr marL="285750" indent="-285750">
              <a:buClr>
                <a:schemeClr val="bg2"/>
              </a:buClr>
              <a:buSzPct val="100000"/>
              <a:buBlip>
                <a:blip r:embed="rId2"/>
              </a:buBlip>
            </a:pPr>
            <a:r>
              <a:rPr lang="en-GB" noProof="0" dirty="0"/>
              <a:t>Factors associated with measures of sleep in daily life nor the association between sleep and the ability to engage in physical activity have been investigated before</a:t>
            </a:r>
            <a:r>
              <a:rPr lang="en-GB" baseline="30000" noProof="0" dirty="0"/>
              <a:t>1</a:t>
            </a:r>
            <a:r>
              <a:rPr lang="en-GB" noProof="0" dirty="0"/>
              <a:t>.</a:t>
            </a:r>
          </a:p>
        </p:txBody>
      </p:sp>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5942" y="4007684"/>
            <a:ext cx="8679366" cy="461665"/>
          </a:xfrm>
          <a:prstGeom prst="rect">
            <a:avLst/>
          </a:prstGeom>
          <a:noFill/>
        </p:spPr>
        <p:txBody>
          <a:bodyPr wrap="square" rtlCol="0">
            <a:spAutoFit/>
          </a:bodyPr>
          <a:lstStyle/>
          <a:p>
            <a:pPr marL="228600" indent="-228600">
              <a:buAutoNum type="arabicPeriod"/>
            </a:pPr>
            <a:r>
              <a:rPr lang="nl-BE" sz="800" dirty="0"/>
              <a:t>Spina et al., Thorax. 2017; 0: 1-8. </a:t>
            </a:r>
            <a:r>
              <a:rPr lang="nl-BE" sz="800" dirty="0" err="1"/>
              <a:t>doi</a:t>
            </a:r>
            <a:r>
              <a:rPr lang="nl-BE" sz="800" dirty="0"/>
              <a:t>: 10.1136/thoraxjnl-2016-208900</a:t>
            </a:r>
          </a:p>
          <a:p>
            <a:pPr marL="228600" indent="-228600">
              <a:buAutoNum type="arabicPeriod"/>
            </a:pPr>
            <a:r>
              <a:rPr lang="nl-BE" sz="800" dirty="0" err="1"/>
              <a:t>Gimeno</a:t>
            </a:r>
            <a:r>
              <a:rPr lang="nl-BE" sz="800" dirty="0"/>
              <a:t>-Santos et al., Thorax. 2014; 69: 731-9</a:t>
            </a:r>
          </a:p>
          <a:p>
            <a:pPr marL="228600" indent="-228600">
              <a:buAutoNum type="arabicPeriod"/>
            </a:pPr>
            <a:r>
              <a:rPr lang="nl-BE" sz="800" dirty="0" err="1"/>
              <a:t>Agusti</a:t>
            </a:r>
            <a:r>
              <a:rPr lang="nl-BE" sz="800" dirty="0"/>
              <a:t> et al., </a:t>
            </a:r>
            <a:r>
              <a:rPr lang="nl-BE" sz="800" dirty="0" err="1"/>
              <a:t>Eur</a:t>
            </a:r>
            <a:r>
              <a:rPr lang="nl-BE" sz="800" dirty="0"/>
              <a:t> </a:t>
            </a:r>
            <a:r>
              <a:rPr lang="nl-BE" sz="800" dirty="0" err="1"/>
              <a:t>Respir</a:t>
            </a:r>
            <a:r>
              <a:rPr lang="nl-BE" sz="800" dirty="0"/>
              <a:t> </a:t>
            </a:r>
            <a:r>
              <a:rPr lang="nl-BE" sz="800" dirty="0" err="1"/>
              <a:t>Rev</a:t>
            </a:r>
            <a:r>
              <a:rPr lang="nl-BE" sz="800" dirty="0"/>
              <a:t>. 2011; 20: 183-94</a:t>
            </a:r>
            <a:endParaRPr lang="en-GB" sz="800" dirty="0"/>
          </a:p>
        </p:txBody>
      </p:sp>
      <p:sp>
        <p:nvSpPr>
          <p:cNvPr id="2" name="Title 1"/>
          <p:cNvSpPr>
            <a:spLocks noGrp="1"/>
          </p:cNvSpPr>
          <p:nvPr>
            <p:ph type="title"/>
          </p:nvPr>
        </p:nvSpPr>
        <p:spPr/>
        <p:txBody>
          <a:bodyPr/>
          <a:lstStyle/>
          <a:p>
            <a:r>
              <a:rPr lang="en-GB" noProof="0" dirty="0"/>
              <a:t>Sleep disturbance in COPD: a forgotten dimension with important consequences?</a:t>
            </a:r>
            <a:br>
              <a:rPr lang="en-GB" noProof="0" dirty="0"/>
            </a:br>
            <a:endParaRPr lang="en-GB"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3</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pic>
        <p:nvPicPr>
          <p:cNvPr id="3" name="Picture 2"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7765" y="4710265"/>
            <a:ext cx="197538" cy="188393"/>
          </a:xfrm>
          <a:prstGeom prst="rect">
            <a:avLst/>
          </a:prstGeom>
        </p:spPr>
      </p:pic>
    </p:spTree>
    <p:extLst>
      <p:ext uri="{BB962C8B-B14F-4D97-AF65-F5344CB8AC3E}">
        <p14:creationId xmlns:p14="http://schemas.microsoft.com/office/powerpoint/2010/main" val="318606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358" y="4266453"/>
            <a:ext cx="9142728" cy="215444"/>
          </a:xfrm>
          <a:prstGeom prst="rect">
            <a:avLst/>
          </a:prstGeom>
          <a:noFill/>
        </p:spPr>
        <p:txBody>
          <a:bodyPr wrap="square" rtlCol="0">
            <a:spAutoFit/>
          </a:bodyPr>
          <a:lstStyle/>
          <a:p>
            <a:pPr>
              <a:buAutoNum type="arabicPeriod"/>
            </a:pPr>
            <a:r>
              <a:rPr lang="nl-BE" sz="800" dirty="0"/>
              <a:t> Bateman et al., Respir Res. 2015; 16(1): 92</a:t>
            </a:r>
          </a:p>
        </p:txBody>
      </p:sp>
      <p:sp>
        <p:nvSpPr>
          <p:cNvPr id="2" name="Title 1"/>
          <p:cNvSpPr>
            <a:spLocks noGrp="1"/>
          </p:cNvSpPr>
          <p:nvPr>
            <p:ph type="title"/>
          </p:nvPr>
        </p:nvSpPr>
        <p:spPr>
          <a:xfrm>
            <a:off x="237060" y="525001"/>
            <a:ext cx="8906939" cy="504000"/>
          </a:xfrm>
        </p:spPr>
        <p:txBody>
          <a:bodyPr/>
          <a:lstStyle/>
          <a:p>
            <a:r>
              <a:rPr lang="en-GB" sz="1600" noProof="0"/>
              <a:t>Duaklir</a:t>
            </a:r>
            <a:r>
              <a:rPr lang="en-GB" sz="1600" baseline="30000" noProof="0"/>
              <a:t>®</a:t>
            </a:r>
            <a:r>
              <a:rPr lang="en-GB" sz="1600" noProof="0"/>
              <a:t> Genuair</a:t>
            </a:r>
            <a:r>
              <a:rPr lang="en-GB" sz="1600" baseline="30000" noProof="0"/>
              <a:t>®</a:t>
            </a:r>
            <a:r>
              <a:rPr lang="en-GB" sz="1600" noProof="0"/>
              <a:t> significantly improves overall symptoms versus mono-components, demonstrating this improvement night time, early-morning and daytime</a:t>
            </a:r>
            <a:r>
              <a:rPr lang="en-GB" sz="1600" baseline="30000" noProof="0"/>
              <a:t>1</a:t>
            </a:r>
            <a:br>
              <a:rPr lang="en-GB" sz="1600" baseline="30000" noProof="0"/>
            </a:br>
            <a:endParaRPr lang="en-GB" sz="1600" noProof="0"/>
          </a:p>
        </p:txBody>
      </p:sp>
      <p:sp>
        <p:nvSpPr>
          <p:cNvPr id="4" name="Slide Number Placeholder 3"/>
          <p:cNvSpPr>
            <a:spLocks noGrp="1"/>
          </p:cNvSpPr>
          <p:nvPr>
            <p:ph type="sldNum" sz="quarter" idx="4"/>
          </p:nvPr>
        </p:nvSpPr>
        <p:spPr/>
        <p:txBody>
          <a:bodyPr/>
          <a:lstStyle/>
          <a:p>
            <a:fld id="{3C4F54F3-C349-4609-AFEE-01462D5C7942}" type="slidenum">
              <a:rPr lang="en-GB" smtClean="0"/>
              <a:pPr/>
              <a:t>30</a:t>
            </a:fld>
            <a:endParaRPr lang="en-GB" dirty="0"/>
          </a:p>
        </p:txBody>
      </p:sp>
      <p:sp>
        <p:nvSpPr>
          <p:cNvPr id="31"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EB6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58227" y="175749"/>
            <a:ext cx="1382190" cy="230832"/>
          </a:xfrm>
          <a:prstGeom prst="rect">
            <a:avLst/>
          </a:prstGeom>
          <a:noFill/>
        </p:spPr>
        <p:txBody>
          <a:bodyPr wrap="square" rtlCol="0">
            <a:spAutoFit/>
          </a:bodyPr>
          <a:lstStyle/>
          <a:p>
            <a:r>
              <a:rPr lang="en-US" sz="900" dirty="0">
                <a:solidFill>
                  <a:srgbClr val="FFFFFF"/>
                </a:solidFill>
              </a:rPr>
              <a:t>DUAKLIR GENUAIR</a:t>
            </a:r>
          </a:p>
        </p:txBody>
      </p:sp>
      <p:pic>
        <p:nvPicPr>
          <p:cNvPr id="33" name="Picture 32"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57685" y="4710265"/>
            <a:ext cx="197538" cy="188393"/>
          </a:xfrm>
          <a:prstGeom prst="rect">
            <a:avLst/>
          </a:prstGeom>
        </p:spPr>
      </p:pic>
      <p:pic>
        <p:nvPicPr>
          <p:cNvPr id="3" name="Picture 2" descr="AZ_3823_Duaklir_VA_Slide4_SP_Step1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154" y="1125473"/>
            <a:ext cx="4318000" cy="3174196"/>
          </a:xfrm>
          <a:prstGeom prst="rect">
            <a:avLst/>
          </a:prstGeom>
        </p:spPr>
      </p:pic>
    </p:spTree>
    <p:extLst>
      <p:ext uri="{BB962C8B-B14F-4D97-AF65-F5344CB8AC3E}">
        <p14:creationId xmlns:p14="http://schemas.microsoft.com/office/powerpoint/2010/main" val="281066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358" y="4266453"/>
            <a:ext cx="9142728" cy="215444"/>
          </a:xfrm>
          <a:prstGeom prst="rect">
            <a:avLst/>
          </a:prstGeom>
          <a:noFill/>
        </p:spPr>
        <p:txBody>
          <a:bodyPr wrap="square" rtlCol="0">
            <a:spAutoFit/>
          </a:bodyPr>
          <a:lstStyle/>
          <a:p>
            <a:pPr>
              <a:buAutoNum type="arabicPeriod"/>
            </a:pPr>
            <a:r>
              <a:rPr lang="nl-BE" sz="800" dirty="0"/>
              <a:t> Bateman et al., Respir Res. 2015; 16(1): 92</a:t>
            </a:r>
          </a:p>
        </p:txBody>
      </p:sp>
      <p:sp>
        <p:nvSpPr>
          <p:cNvPr id="2" name="Title 1"/>
          <p:cNvSpPr>
            <a:spLocks noGrp="1"/>
          </p:cNvSpPr>
          <p:nvPr>
            <p:ph type="title"/>
          </p:nvPr>
        </p:nvSpPr>
        <p:spPr>
          <a:xfrm>
            <a:off x="237060" y="525001"/>
            <a:ext cx="7660031" cy="504000"/>
          </a:xfrm>
        </p:spPr>
        <p:txBody>
          <a:bodyPr/>
          <a:lstStyle/>
          <a:p>
            <a:r>
              <a:rPr lang="en-GB" sz="1600" noProof="0" dirty="0" err="1"/>
              <a:t>Duaklir</a:t>
            </a:r>
            <a:r>
              <a:rPr lang="en-GB" sz="1600" baseline="30000" noProof="0" dirty="0"/>
              <a:t>®</a:t>
            </a:r>
            <a:r>
              <a:rPr lang="en-GB" sz="1600" noProof="0" dirty="0"/>
              <a:t> </a:t>
            </a:r>
            <a:r>
              <a:rPr lang="en-GB" sz="1600" noProof="0" dirty="0" err="1"/>
              <a:t>Genuair</a:t>
            </a:r>
            <a:r>
              <a:rPr lang="en-GB" sz="1600" baseline="30000" noProof="0" dirty="0"/>
              <a:t>®</a:t>
            </a:r>
            <a:r>
              <a:rPr lang="en-GB" sz="1600" noProof="0" dirty="0"/>
              <a:t> significantly reduces the limitation of early-morning activities versus mono-components</a:t>
            </a:r>
            <a:r>
              <a:rPr lang="en-GB" sz="1600" baseline="30000" noProof="0" dirty="0"/>
              <a:t>1</a:t>
            </a:r>
            <a:br>
              <a:rPr lang="en-GB" sz="1600" baseline="30000" noProof="0" dirty="0"/>
            </a:br>
            <a:endParaRPr lang="en-GB" sz="16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31</a:t>
            </a:fld>
            <a:endParaRPr lang="en-GB" dirty="0"/>
          </a:p>
        </p:txBody>
      </p:sp>
      <p:sp>
        <p:nvSpPr>
          <p:cNvPr id="31"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EB6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58227" y="175749"/>
            <a:ext cx="1382190" cy="230832"/>
          </a:xfrm>
          <a:prstGeom prst="rect">
            <a:avLst/>
          </a:prstGeom>
          <a:noFill/>
        </p:spPr>
        <p:txBody>
          <a:bodyPr wrap="square" rtlCol="0">
            <a:spAutoFit/>
          </a:bodyPr>
          <a:lstStyle/>
          <a:p>
            <a:r>
              <a:rPr lang="en-US" sz="900" dirty="0">
                <a:solidFill>
                  <a:srgbClr val="FFFFFF"/>
                </a:solidFill>
              </a:rPr>
              <a:t>DUAKLIR GENUAIR</a:t>
            </a:r>
          </a:p>
        </p:txBody>
      </p:sp>
      <p:pic>
        <p:nvPicPr>
          <p:cNvPr id="33" name="Picture 32"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57685" y="4710265"/>
            <a:ext cx="197538" cy="188393"/>
          </a:xfrm>
          <a:prstGeom prst="rect">
            <a:avLst/>
          </a:prstGeom>
        </p:spPr>
      </p:pic>
      <p:pic>
        <p:nvPicPr>
          <p:cNvPr id="3" name="Picture 2" descr="AZ_3823_Duaklir_VA_Slide4_SP_Step2A_BENL.png"/>
          <p:cNvPicPr>
            <a:picLocks noChangeAspect="1"/>
          </p:cNvPicPr>
          <p:nvPr/>
        </p:nvPicPr>
        <p:blipFill rotWithShape="1">
          <a:blip r:embed="rId3">
            <a:extLst>
              <a:ext uri="{28A0092B-C50C-407E-A947-70E740481C1C}">
                <a14:useLocalDpi xmlns:a14="http://schemas.microsoft.com/office/drawing/2010/main" val="0"/>
              </a:ext>
            </a:extLst>
          </a:blip>
          <a:srcRect b="14064"/>
          <a:stretch/>
        </p:blipFill>
        <p:spPr>
          <a:xfrm>
            <a:off x="2165906" y="1221041"/>
            <a:ext cx="5978399" cy="3045412"/>
          </a:xfrm>
          <a:prstGeom prst="rect">
            <a:avLst/>
          </a:prstGeom>
        </p:spPr>
      </p:pic>
    </p:spTree>
    <p:extLst>
      <p:ext uri="{BB962C8B-B14F-4D97-AF65-F5344CB8AC3E}">
        <p14:creationId xmlns:p14="http://schemas.microsoft.com/office/powerpoint/2010/main" val="2095953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noProof="0" dirty="0"/>
              <a:t>Duaklir</a:t>
            </a:r>
            <a:r>
              <a:rPr lang="en-GB" sz="1600" baseline="30000" noProof="0" dirty="0"/>
              <a:t>®</a:t>
            </a:r>
            <a:r>
              <a:rPr lang="en-GB" sz="1600" noProof="0" dirty="0"/>
              <a:t> Genuair</a:t>
            </a:r>
            <a:r>
              <a:rPr lang="en-GB" sz="1600" baseline="30000" noProof="0" dirty="0"/>
              <a:t>®</a:t>
            </a:r>
            <a:r>
              <a:rPr lang="en-GB" sz="1600" noProof="0" dirty="0"/>
              <a:t> delays the time to the first moderate or severe exacerbation and reduces the rate of moderate or severe exacerbations</a:t>
            </a:r>
            <a:r>
              <a:rPr lang="en-GB" sz="1600" baseline="30000" noProof="0" dirty="0"/>
              <a:t>1</a:t>
            </a:r>
            <a:br>
              <a:rPr lang="en-GB" sz="1600" baseline="30000" noProof="0" dirty="0"/>
            </a:br>
            <a:endParaRPr lang="en-GB" sz="16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32</a:t>
            </a:fld>
            <a:endParaRPr lang="en-GB" dirty="0"/>
          </a:p>
        </p:txBody>
      </p:sp>
      <p:sp>
        <p:nvSpPr>
          <p:cNvPr id="12" name="Rounded Rectangle 18"/>
          <p:cNvSpPr/>
          <p:nvPr/>
        </p:nvSpPr>
        <p:spPr>
          <a:xfrm>
            <a:off x="-10583" y="144000"/>
            <a:ext cx="15451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rgbClr val="EB6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8227" y="175749"/>
            <a:ext cx="1382190" cy="230832"/>
          </a:xfrm>
          <a:prstGeom prst="rect">
            <a:avLst/>
          </a:prstGeom>
          <a:noFill/>
        </p:spPr>
        <p:txBody>
          <a:bodyPr wrap="square" rtlCol="0">
            <a:spAutoFit/>
          </a:bodyPr>
          <a:lstStyle/>
          <a:p>
            <a:r>
              <a:rPr lang="en-US" sz="900" dirty="0">
                <a:solidFill>
                  <a:srgbClr val="FFFFFF"/>
                </a:solidFill>
              </a:rPr>
              <a:t>DUAKLIR GENUAIR</a:t>
            </a:r>
          </a:p>
        </p:txBody>
      </p:sp>
      <p:pic>
        <p:nvPicPr>
          <p:cNvPr id="14" name="Picture 13"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57685" y="4710265"/>
            <a:ext cx="197538" cy="188393"/>
          </a:xfrm>
          <a:prstGeom prst="rect">
            <a:avLst/>
          </a:prstGeom>
        </p:spPr>
      </p:pic>
      <p:pic>
        <p:nvPicPr>
          <p:cNvPr id="3" name="Picture 2" descr="AZ_3823_Duaklir_VA_Slide4_SP_Step3.png"/>
          <p:cNvPicPr>
            <a:picLocks noChangeAspect="1"/>
          </p:cNvPicPr>
          <p:nvPr/>
        </p:nvPicPr>
        <p:blipFill rotWithShape="1">
          <a:blip r:embed="rId3">
            <a:extLst>
              <a:ext uri="{28A0092B-C50C-407E-A947-70E740481C1C}">
                <a14:useLocalDpi xmlns:a14="http://schemas.microsoft.com/office/drawing/2010/main" val="0"/>
              </a:ext>
            </a:extLst>
          </a:blip>
          <a:srcRect l="4174"/>
          <a:stretch/>
        </p:blipFill>
        <p:spPr>
          <a:xfrm>
            <a:off x="2621280" y="1148161"/>
            <a:ext cx="4318427" cy="3263505"/>
          </a:xfrm>
          <a:prstGeom prst="rect">
            <a:avLst/>
          </a:prstGeom>
        </p:spPr>
      </p:pic>
      <p:sp>
        <p:nvSpPr>
          <p:cNvPr id="9" name="TextBox 8"/>
          <p:cNvSpPr txBox="1"/>
          <p:nvPr/>
        </p:nvSpPr>
        <p:spPr>
          <a:xfrm>
            <a:off x="190623" y="4128382"/>
            <a:ext cx="9142728" cy="338554"/>
          </a:xfrm>
          <a:prstGeom prst="rect">
            <a:avLst/>
          </a:prstGeom>
          <a:noFill/>
        </p:spPr>
        <p:txBody>
          <a:bodyPr wrap="square" rtlCol="0">
            <a:spAutoFit/>
          </a:bodyPr>
          <a:lstStyle/>
          <a:p>
            <a:pPr>
              <a:buAutoNum type="arabicPeriod"/>
            </a:pPr>
            <a:r>
              <a:rPr lang="nl-BE" sz="800" dirty="0"/>
              <a:t> Bateman et al., Respir Res. 2015; 16(1): 92</a:t>
            </a:r>
          </a:p>
          <a:p>
            <a:r>
              <a:rPr lang="nl-BE" sz="800" dirty="0"/>
              <a:t>* </a:t>
            </a:r>
            <a:r>
              <a:rPr lang="nl-BE" sz="800" dirty="0" err="1"/>
              <a:t>Figure</a:t>
            </a:r>
            <a:r>
              <a:rPr lang="nl-BE" sz="800" dirty="0"/>
              <a:t> shows data on </a:t>
            </a:r>
            <a:r>
              <a:rPr lang="nl-BE" sz="800" dirty="0" err="1"/>
              <a:t>rate</a:t>
            </a:r>
            <a:r>
              <a:rPr lang="nl-BE" sz="800" dirty="0"/>
              <a:t> </a:t>
            </a:r>
            <a:r>
              <a:rPr lang="nl-BE" sz="800" dirty="0" err="1"/>
              <a:t>reduction</a:t>
            </a:r>
            <a:endParaRPr lang="nl-BE" sz="800" dirty="0"/>
          </a:p>
        </p:txBody>
      </p:sp>
      <p:pic>
        <p:nvPicPr>
          <p:cNvPr id="11" name="Picture 10" descr="AZ_3823_Duaklir_VA_Slide4_SP_Step3.png"/>
          <p:cNvPicPr>
            <a:picLocks noChangeAspect="1"/>
          </p:cNvPicPr>
          <p:nvPr/>
        </p:nvPicPr>
        <p:blipFill rotWithShape="1">
          <a:blip r:embed="rId3">
            <a:extLst>
              <a:ext uri="{28A0092B-C50C-407E-A947-70E740481C1C}">
                <a14:useLocalDpi xmlns:a14="http://schemas.microsoft.com/office/drawing/2010/main" val="0"/>
              </a:ext>
            </a:extLst>
          </a:blip>
          <a:srcRect t="22413" r="96502" b="23106"/>
          <a:stretch/>
        </p:blipFill>
        <p:spPr>
          <a:xfrm>
            <a:off x="2382361" y="1319054"/>
            <a:ext cx="249079" cy="2809328"/>
          </a:xfrm>
          <a:prstGeom prst="rect">
            <a:avLst/>
          </a:prstGeom>
        </p:spPr>
      </p:pic>
    </p:spTree>
    <p:extLst>
      <p:ext uri="{BB962C8B-B14F-4D97-AF65-F5344CB8AC3E}">
        <p14:creationId xmlns:p14="http://schemas.microsoft.com/office/powerpoint/2010/main" val="244572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26" y="255508"/>
            <a:ext cx="6692805" cy="1815882"/>
          </a:xfrm>
          <a:prstGeom prst="rect">
            <a:avLst/>
          </a:prstGeom>
        </p:spPr>
        <p:txBody>
          <a:bodyPr wrap="square">
            <a:spAutoFit/>
          </a:bodyPr>
          <a:lstStyle/>
          <a:p>
            <a:r>
              <a:rPr lang="nl-BE" sz="2000" b="1" dirty="0">
                <a:solidFill>
                  <a:schemeClr val="tx2"/>
                </a:solidFill>
              </a:rPr>
              <a:t>Want to be informed about </a:t>
            </a:r>
          </a:p>
          <a:p>
            <a:r>
              <a:rPr lang="nl-BE" sz="2000" b="1" dirty="0">
                <a:solidFill>
                  <a:schemeClr val="tx2"/>
                </a:solidFill>
              </a:rPr>
              <a:t>the latest scientific publications?</a:t>
            </a:r>
          </a:p>
          <a:p>
            <a:endParaRPr lang="nl-BE" dirty="0"/>
          </a:p>
          <a:p>
            <a:pPr marL="1793875"/>
            <a:r>
              <a:rPr lang="nl-BE" b="1" i="1" dirty="0"/>
              <a:t>Subscribe to AZ Publication Alerts</a:t>
            </a:r>
          </a:p>
          <a:p>
            <a:endParaRPr lang="nl-BE" b="1" dirty="0"/>
          </a:p>
          <a:p>
            <a:endParaRPr lang="en-GB" b="1" dirty="0"/>
          </a:p>
        </p:txBody>
      </p:sp>
      <p:sp>
        <p:nvSpPr>
          <p:cNvPr id="5" name="Slide Number Placeholder 4"/>
          <p:cNvSpPr>
            <a:spLocks noGrp="1"/>
          </p:cNvSpPr>
          <p:nvPr>
            <p:ph type="sldNum" sz="quarter" idx="10"/>
          </p:nvPr>
        </p:nvSpPr>
        <p:spPr/>
        <p:txBody>
          <a:bodyPr/>
          <a:lstStyle/>
          <a:p>
            <a:fld id="{3C4F54F3-C349-4609-AFEE-01462D5C7942}" type="slidenum">
              <a:rPr lang="en-GB" smtClean="0"/>
              <a:pPr/>
              <a:t>33</a:t>
            </a:fld>
            <a:endParaRPr lang="en-GB" dirty="0"/>
          </a:p>
        </p:txBody>
      </p:sp>
      <p:sp>
        <p:nvSpPr>
          <p:cNvPr id="7" name="Rectangle 6"/>
          <p:cNvSpPr/>
          <p:nvPr/>
        </p:nvSpPr>
        <p:spPr>
          <a:xfrm>
            <a:off x="601862" y="2766597"/>
            <a:ext cx="3504689" cy="553998"/>
          </a:xfrm>
          <a:prstGeom prst="rect">
            <a:avLst/>
          </a:prstGeom>
        </p:spPr>
        <p:txBody>
          <a:bodyPr wrap="square">
            <a:spAutoFit/>
          </a:bodyPr>
          <a:lstStyle/>
          <a:p>
            <a:pPr defTabSz="-1284288"/>
            <a:r>
              <a:rPr lang="en-US" dirty="0"/>
              <a:t>Ask your rep </a:t>
            </a:r>
            <a:br>
              <a:rPr lang="en-US" dirty="0"/>
            </a:br>
            <a:r>
              <a:rPr lang="en-US" sz="1200" dirty="0"/>
              <a:t>for more information</a:t>
            </a:r>
            <a:endParaRPr lang="nl-BE" sz="1200" b="1" i="1" dirty="0"/>
          </a:p>
        </p:txBody>
      </p:sp>
      <p:sp>
        <p:nvSpPr>
          <p:cNvPr id="11" name="TextBox 10"/>
          <p:cNvSpPr txBox="1"/>
          <p:nvPr/>
        </p:nvSpPr>
        <p:spPr>
          <a:xfrm rot="16200000">
            <a:off x="7822098" y="2906362"/>
            <a:ext cx="2465430" cy="215444"/>
          </a:xfrm>
          <a:prstGeom prst="rect">
            <a:avLst/>
          </a:prstGeom>
          <a:noFill/>
        </p:spPr>
        <p:txBody>
          <a:bodyPr wrap="square" rtlCol="0">
            <a:spAutoFit/>
          </a:bodyPr>
          <a:lstStyle/>
          <a:p>
            <a:r>
              <a:rPr lang="en-US" sz="800" dirty="0">
                <a:solidFill>
                  <a:schemeClr val="tx1">
                    <a:lumMod val="50000"/>
                    <a:lumOff val="50000"/>
                  </a:schemeClr>
                </a:solidFill>
              </a:rPr>
              <a:t>NS Approval ID 1033338 Revision Date 02/2017</a:t>
            </a:r>
          </a:p>
        </p:txBody>
      </p:sp>
      <p:pic>
        <p:nvPicPr>
          <p:cNvPr id="10" name="Picture 9" descr="_0012_visual-for-LB-1-v2.png"/>
          <p:cNvPicPr>
            <a:picLocks noChangeAspect="1"/>
          </p:cNvPicPr>
          <p:nvPr/>
        </p:nvPicPr>
        <p:blipFill rotWithShape="1">
          <a:blip r:embed="rId2">
            <a:extLst>
              <a:ext uri="{28A0092B-C50C-407E-A947-70E740481C1C}">
                <a14:useLocalDpi xmlns:a14="http://schemas.microsoft.com/office/drawing/2010/main" val="0"/>
              </a:ext>
            </a:extLst>
          </a:blip>
          <a:srcRect b="46212"/>
          <a:stretch/>
        </p:blipFill>
        <p:spPr>
          <a:xfrm>
            <a:off x="1965569" y="1466395"/>
            <a:ext cx="4617676" cy="3708400"/>
          </a:xfrm>
          <a:prstGeom prst="rect">
            <a:avLst/>
          </a:prstGeom>
        </p:spPr>
      </p:pic>
    </p:spTree>
    <p:extLst>
      <p:ext uri="{BB962C8B-B14F-4D97-AF65-F5344CB8AC3E}">
        <p14:creationId xmlns:p14="http://schemas.microsoft.com/office/powerpoint/2010/main" val="135344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z="1600" noProof="0"/>
              <a:t>Regular physical activity reduces the risk of mortality and hospital admissions</a:t>
            </a:r>
            <a:r>
              <a:rPr lang="en-GB" sz="1600" baseline="30000" noProof="0"/>
              <a:t>1</a:t>
            </a:r>
            <a:br>
              <a:rPr lang="en-GB" sz="1600" baseline="30000" noProof="0"/>
            </a:br>
            <a:endParaRPr lang="en-GB" sz="1600" noProof="0"/>
          </a:p>
        </p:txBody>
      </p:sp>
      <p:sp>
        <p:nvSpPr>
          <p:cNvPr id="13" name="Text Placeholder 4"/>
          <p:cNvSpPr>
            <a:spLocks noGrp="1"/>
          </p:cNvSpPr>
          <p:nvPr>
            <p:ph type="body" sz="quarter" idx="11"/>
          </p:nvPr>
        </p:nvSpPr>
        <p:spPr>
          <a:xfrm>
            <a:off x="237061" y="1037655"/>
            <a:ext cx="5452539" cy="3375596"/>
          </a:xfrm>
        </p:spPr>
        <p:txBody>
          <a:bodyPr/>
          <a:lstStyle/>
          <a:p>
            <a:r>
              <a:rPr lang="en-GB" noProof="0"/>
              <a:t>Kaplan-Meier curve of time to death (all-cause mortality) according to level of regular physical activity</a:t>
            </a:r>
          </a:p>
          <a:p>
            <a:endParaRPr lang="en-GB" noProof="0"/>
          </a:p>
        </p:txBody>
      </p:sp>
      <p:sp>
        <p:nvSpPr>
          <p:cNvPr id="6" name="Slide Number Placeholder 5"/>
          <p:cNvSpPr>
            <a:spLocks noGrp="1"/>
          </p:cNvSpPr>
          <p:nvPr>
            <p:ph type="sldNum" sz="quarter" idx="4"/>
          </p:nvPr>
        </p:nvSpPr>
        <p:spPr/>
        <p:txBody>
          <a:bodyPr/>
          <a:lstStyle/>
          <a:p>
            <a:fld id="{3C4F54F3-C349-4609-AFEE-01462D5C7942}" type="slidenum">
              <a:rPr lang="en-GB" smtClean="0"/>
              <a:pPr/>
              <a:t>4</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pic>
        <p:nvPicPr>
          <p:cNvPr id="3" name="Picture 2"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67765" y="4710265"/>
            <a:ext cx="197538" cy="188393"/>
          </a:xfrm>
          <a:prstGeom prst="rect">
            <a:avLst/>
          </a:prstGeom>
        </p:spPr>
      </p:pic>
      <p:sp>
        <p:nvSpPr>
          <p:cNvPr id="10" name="TextBox 9"/>
          <p:cNvSpPr txBox="1"/>
          <p:nvPr/>
        </p:nvSpPr>
        <p:spPr>
          <a:xfrm>
            <a:off x="268775" y="3957873"/>
            <a:ext cx="4761905" cy="215444"/>
          </a:xfrm>
          <a:prstGeom prst="rect">
            <a:avLst/>
          </a:prstGeom>
          <a:noFill/>
        </p:spPr>
        <p:txBody>
          <a:bodyPr wrap="square" rtlCol="0">
            <a:spAutoFit/>
          </a:bodyPr>
          <a:lstStyle/>
          <a:p>
            <a:r>
              <a:rPr lang="en-GB" sz="800" dirty="0"/>
              <a:t>Adapted from Garcia-</a:t>
            </a:r>
            <a:r>
              <a:rPr lang="en-GB" sz="800" dirty="0" err="1"/>
              <a:t>Aymerich</a:t>
            </a:r>
            <a:r>
              <a:rPr lang="en-GB" sz="800" dirty="0"/>
              <a:t> et al., 2006</a:t>
            </a:r>
          </a:p>
        </p:txBody>
      </p:sp>
      <p:pic>
        <p:nvPicPr>
          <p:cNvPr id="12" name="Picture 11"/>
          <p:cNvPicPr>
            <a:picLocks noChangeAspect="1"/>
          </p:cNvPicPr>
          <p:nvPr/>
        </p:nvPicPr>
        <p:blipFill rotWithShape="1">
          <a:blip r:embed="rId3"/>
          <a:srcRect l="7407"/>
          <a:stretch/>
        </p:blipFill>
        <p:spPr>
          <a:xfrm>
            <a:off x="5890846" y="1945899"/>
            <a:ext cx="3170629" cy="1856823"/>
          </a:xfrm>
          <a:prstGeom prst="rect">
            <a:avLst/>
          </a:prstGeom>
        </p:spPr>
      </p:pic>
      <p:pic>
        <p:nvPicPr>
          <p:cNvPr id="14" name="Picture 13" descr="AZ_3823_Duaklir_VA_Slide2_SP.png"/>
          <p:cNvPicPr>
            <a:picLocks noChangeAspect="1"/>
          </p:cNvPicPr>
          <p:nvPr/>
        </p:nvPicPr>
        <p:blipFill rotWithShape="1">
          <a:blip r:embed="rId4">
            <a:extLst>
              <a:ext uri="{28A0092B-C50C-407E-A947-70E740481C1C}">
                <a14:useLocalDpi xmlns:a14="http://schemas.microsoft.com/office/drawing/2010/main" val="0"/>
              </a:ext>
            </a:extLst>
          </a:blip>
          <a:srcRect t="6604"/>
          <a:stretch/>
        </p:blipFill>
        <p:spPr>
          <a:xfrm>
            <a:off x="285906" y="1729154"/>
            <a:ext cx="5480020" cy="2327723"/>
          </a:xfrm>
          <a:prstGeom prst="rect">
            <a:avLst/>
          </a:prstGeom>
        </p:spPr>
      </p:pic>
      <p:sp>
        <p:nvSpPr>
          <p:cNvPr id="15" name="TextBox 14"/>
          <p:cNvSpPr txBox="1"/>
          <p:nvPr/>
        </p:nvSpPr>
        <p:spPr>
          <a:xfrm>
            <a:off x="206421" y="4241050"/>
            <a:ext cx="9142728" cy="215444"/>
          </a:xfrm>
          <a:prstGeom prst="rect">
            <a:avLst/>
          </a:prstGeom>
          <a:noFill/>
        </p:spPr>
        <p:txBody>
          <a:bodyPr wrap="square" rtlCol="0">
            <a:spAutoFit/>
          </a:bodyPr>
          <a:lstStyle/>
          <a:p>
            <a:r>
              <a:rPr lang="nl-BE" sz="800" dirty="0"/>
              <a:t>1. </a:t>
            </a:r>
            <a:r>
              <a:rPr lang="nl-BE" sz="800" dirty="0" err="1"/>
              <a:t>Garcia-Aymerich</a:t>
            </a:r>
            <a:r>
              <a:rPr lang="nl-BE" sz="800" dirty="0"/>
              <a:t> et al., Thorax. 2006; 61: 772-778</a:t>
            </a:r>
            <a:endParaRPr lang="en-GB" sz="800" dirty="0"/>
          </a:p>
        </p:txBody>
      </p:sp>
    </p:spTree>
    <p:extLst>
      <p:ext uri="{BB962C8B-B14F-4D97-AF65-F5344CB8AC3E}">
        <p14:creationId xmlns:p14="http://schemas.microsoft.com/office/powerpoint/2010/main" val="265946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p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554" y="1403527"/>
            <a:ext cx="4990422" cy="3009900"/>
          </a:xfrm>
          <a:prstGeom prst="rect">
            <a:avLst/>
          </a:prstGeom>
        </p:spPr>
      </p:pic>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noProof="0"/>
              <a:t>There is a high prevalence of sleep disturbance in COPD</a:t>
            </a:r>
            <a:r>
              <a:rPr lang="en-GB" baseline="30000" noProof="0"/>
              <a:t>1</a:t>
            </a:r>
            <a:br>
              <a:rPr lang="en-GB" sz="1800" baseline="30000" noProof="0"/>
            </a:br>
            <a:endParaRPr lang="en-GB" sz="1800" noProof="0"/>
          </a:p>
        </p:txBody>
      </p:sp>
      <p:sp>
        <p:nvSpPr>
          <p:cNvPr id="6" name="Slide Number Placeholder 5"/>
          <p:cNvSpPr>
            <a:spLocks noGrp="1"/>
          </p:cNvSpPr>
          <p:nvPr>
            <p:ph type="sldNum" sz="quarter" idx="4"/>
          </p:nvPr>
        </p:nvSpPr>
        <p:spPr/>
        <p:txBody>
          <a:bodyPr/>
          <a:lstStyle/>
          <a:p>
            <a:fld id="{3C4F54F3-C349-4609-AFEE-01462D5C7942}" type="slidenum">
              <a:rPr lang="en-GB" smtClean="0"/>
              <a:pPr/>
              <a:t>5</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pic>
        <p:nvPicPr>
          <p:cNvPr id="3" name="Picture 2"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7765" y="4710265"/>
            <a:ext cx="197538" cy="188393"/>
          </a:xfrm>
          <a:prstGeom prst="rect">
            <a:avLst/>
          </a:prstGeom>
        </p:spPr>
      </p:pic>
      <p:sp>
        <p:nvSpPr>
          <p:cNvPr id="13" name="Text Placeholder 4"/>
          <p:cNvSpPr>
            <a:spLocks noGrp="1"/>
          </p:cNvSpPr>
          <p:nvPr>
            <p:ph type="body" sz="quarter" idx="11"/>
          </p:nvPr>
        </p:nvSpPr>
        <p:spPr>
          <a:xfrm>
            <a:off x="237061" y="1164652"/>
            <a:ext cx="8280000" cy="3375596"/>
          </a:xfrm>
        </p:spPr>
        <p:txBody>
          <a:bodyPr/>
          <a:lstStyle/>
          <a:p>
            <a:r>
              <a:rPr lang="en-GB" noProof="0"/>
              <a:t>Prevalence of night-time symptoms in patients with COPD stratified by FEV1 %</a:t>
            </a:r>
          </a:p>
          <a:p>
            <a:endParaRPr lang="en-GB" noProof="0"/>
          </a:p>
        </p:txBody>
      </p:sp>
      <p:sp>
        <p:nvSpPr>
          <p:cNvPr id="15" name="TextBox 14"/>
          <p:cNvSpPr txBox="1"/>
          <p:nvPr/>
        </p:nvSpPr>
        <p:spPr>
          <a:xfrm>
            <a:off x="206421" y="4241050"/>
            <a:ext cx="9142728" cy="215444"/>
          </a:xfrm>
          <a:prstGeom prst="rect">
            <a:avLst/>
          </a:prstGeom>
          <a:noFill/>
        </p:spPr>
        <p:txBody>
          <a:bodyPr wrap="square" rtlCol="0">
            <a:spAutoFit/>
          </a:bodyPr>
          <a:lstStyle/>
          <a:p>
            <a:r>
              <a:rPr lang="nl-BE" sz="800" dirty="0"/>
              <a:t>1. </a:t>
            </a:r>
            <a:r>
              <a:rPr lang="nl-BE" sz="800" dirty="0" err="1"/>
              <a:t>Agusti</a:t>
            </a:r>
            <a:r>
              <a:rPr lang="nl-BE" sz="800" dirty="0"/>
              <a:t> et al., </a:t>
            </a:r>
            <a:r>
              <a:rPr lang="nl-BE" sz="800" dirty="0" err="1"/>
              <a:t>Eur</a:t>
            </a:r>
            <a:r>
              <a:rPr lang="nl-BE" sz="800" dirty="0"/>
              <a:t> </a:t>
            </a:r>
            <a:r>
              <a:rPr lang="nl-BE" sz="800" dirty="0" err="1"/>
              <a:t>Respir</a:t>
            </a:r>
            <a:r>
              <a:rPr lang="nl-BE" sz="800" dirty="0"/>
              <a:t> </a:t>
            </a:r>
            <a:r>
              <a:rPr lang="nl-BE" sz="800" dirty="0" err="1"/>
              <a:t>Rev</a:t>
            </a:r>
            <a:r>
              <a:rPr lang="nl-BE" sz="800" dirty="0"/>
              <a:t>. 2011; 20: 183-94</a:t>
            </a:r>
            <a:endParaRPr lang="en-GB" sz="800" dirty="0"/>
          </a:p>
        </p:txBody>
      </p:sp>
    </p:spTree>
    <p:extLst>
      <p:ext uri="{BB962C8B-B14F-4D97-AF65-F5344CB8AC3E}">
        <p14:creationId xmlns:p14="http://schemas.microsoft.com/office/powerpoint/2010/main" val="227946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lvl="0" indent="-285750">
              <a:buSzPct val="100000"/>
              <a:buBlip>
                <a:blip r:embed="rId2"/>
              </a:buBlip>
            </a:pPr>
            <a:r>
              <a:rPr lang="en-GB" sz="1400" noProof="0" dirty="0">
                <a:solidFill>
                  <a:srgbClr val="000000"/>
                </a:solidFill>
                <a:latin typeface="Arial"/>
                <a:cs typeface="+mn-cs"/>
              </a:rPr>
              <a:t>Sleep disturbances are common in COPD with a considerable impact on quality of life. However, factors associated with measures of sleep or the association between sleep and the ability to engage in physical activity have not been investigated before.</a:t>
            </a:r>
          </a:p>
          <a:p>
            <a:pPr marL="285750" lvl="0" indent="-285750">
              <a:buSzPct val="100000"/>
              <a:buBlip>
                <a:blip r:embed="rId2"/>
              </a:buBlip>
            </a:pPr>
            <a:endParaRPr lang="en-GB" noProof="0" dirty="0">
              <a:solidFill>
                <a:srgbClr val="000000"/>
              </a:solidFill>
              <a:latin typeface="Arial"/>
              <a:cs typeface="+mn-cs"/>
            </a:endParaRPr>
          </a:p>
          <a:p>
            <a:pPr marL="285750" lvl="0" indent="-285750">
              <a:buSzPct val="100000"/>
              <a:buBlip>
                <a:blip r:embed="rId2"/>
              </a:buBlip>
            </a:pPr>
            <a:r>
              <a:rPr lang="en-GB" dirty="0">
                <a:solidFill>
                  <a:srgbClr val="000000"/>
                </a:solidFill>
                <a:latin typeface="Arial"/>
                <a:cs typeface="+mn-cs"/>
              </a:rPr>
              <a:t>This study aims to </a:t>
            </a:r>
            <a:br>
              <a:rPr lang="en-GB" dirty="0">
                <a:solidFill>
                  <a:srgbClr val="000000"/>
                </a:solidFill>
                <a:latin typeface="Arial"/>
                <a:cs typeface="+mn-cs"/>
              </a:rPr>
            </a:br>
            <a:endParaRPr lang="en-GB" dirty="0">
              <a:solidFill>
                <a:srgbClr val="000000"/>
              </a:solidFill>
              <a:latin typeface="Arial"/>
              <a:cs typeface="+mn-cs"/>
            </a:endParaRPr>
          </a:p>
          <a:p>
            <a:pPr marL="742950" lvl="1" indent="-285750">
              <a:buSzPct val="100000"/>
              <a:buBlip>
                <a:blip r:embed="rId2"/>
              </a:buBlip>
            </a:pPr>
            <a:r>
              <a:rPr lang="en-GB" sz="1400" dirty="0">
                <a:solidFill>
                  <a:srgbClr val="000000"/>
                </a:solidFill>
                <a:latin typeface="Arial"/>
              </a:rPr>
              <a:t>provide insights into the relationship between </a:t>
            </a:r>
            <a:r>
              <a:rPr lang="en-GB" sz="1400" dirty="0" err="1">
                <a:solidFill>
                  <a:srgbClr val="000000"/>
                </a:solidFill>
                <a:latin typeface="Arial"/>
              </a:rPr>
              <a:t>actigraphic</a:t>
            </a:r>
            <a:r>
              <a:rPr lang="en-GB" sz="1400" dirty="0">
                <a:solidFill>
                  <a:srgbClr val="000000"/>
                </a:solidFill>
                <a:latin typeface="Arial"/>
              </a:rPr>
              <a:t> sleep measures and disease severity, dyspnoea, gender and parts of the week.</a:t>
            </a:r>
            <a:br>
              <a:rPr lang="en-GB" sz="1400" dirty="0">
                <a:solidFill>
                  <a:srgbClr val="000000"/>
                </a:solidFill>
                <a:latin typeface="Arial"/>
              </a:rPr>
            </a:br>
            <a:endParaRPr lang="en-GB" sz="1400" dirty="0">
              <a:solidFill>
                <a:srgbClr val="000000"/>
              </a:solidFill>
              <a:latin typeface="Arial"/>
            </a:endParaRPr>
          </a:p>
          <a:p>
            <a:pPr marL="742950" lvl="1" indent="-285750">
              <a:buSzPct val="100000"/>
              <a:buBlip>
                <a:blip r:embed="rId2"/>
              </a:buBlip>
            </a:pPr>
            <a:r>
              <a:rPr lang="nl-BE" sz="1400" dirty="0">
                <a:solidFill>
                  <a:srgbClr val="000000"/>
                </a:solidFill>
                <a:latin typeface="Arial"/>
              </a:rPr>
              <a:t>investigate the association between sleep measures and next day physical activity.</a:t>
            </a:r>
            <a:endParaRPr lang="en-GB" sz="1400" dirty="0">
              <a:solidFill>
                <a:srgbClr val="000000"/>
              </a:solidFill>
              <a:latin typeface="Arial"/>
            </a:endParaRPr>
          </a:p>
          <a:p>
            <a:pPr>
              <a:buSzPct val="100000"/>
            </a:pPr>
            <a:endParaRPr lang="en-GB" noProof="0" dirty="0"/>
          </a:p>
        </p:txBody>
      </p:sp>
      <p:sp>
        <p:nvSpPr>
          <p:cNvPr id="11" name="TextBox 10"/>
          <p:cNvSpPr txBox="1"/>
          <p:nvPr/>
        </p:nvSpPr>
        <p:spPr>
          <a:xfrm>
            <a:off x="205312" y="4235444"/>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2" name="Title 1"/>
          <p:cNvSpPr>
            <a:spLocks noGrp="1"/>
          </p:cNvSpPr>
          <p:nvPr>
            <p:ph type="title"/>
          </p:nvPr>
        </p:nvSpPr>
        <p:spPr/>
        <p:txBody>
          <a:bodyPr/>
          <a:lstStyle/>
          <a:p>
            <a:r>
              <a:rPr lang="en-GB" noProof="0"/>
              <a:t>Study Objective</a:t>
            </a:r>
            <a:r>
              <a:rPr lang="en-GB" baseline="30000" noProof="0"/>
              <a:t>1</a:t>
            </a:r>
            <a:br>
              <a:rPr lang="en-GB" baseline="30000" noProof="0"/>
            </a:br>
            <a:endParaRPr lang="en-GB" noProof="0"/>
          </a:p>
        </p:txBody>
      </p:sp>
      <p:sp>
        <p:nvSpPr>
          <p:cNvPr id="8"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sp>
        <p:nvSpPr>
          <p:cNvPr id="4" name="Slide Number Placeholder 3"/>
          <p:cNvSpPr>
            <a:spLocks noGrp="1"/>
          </p:cNvSpPr>
          <p:nvPr>
            <p:ph type="sldNum" sz="quarter" idx="4"/>
          </p:nvPr>
        </p:nvSpPr>
        <p:spPr/>
        <p:txBody>
          <a:bodyPr/>
          <a:lstStyle/>
          <a:p>
            <a:fld id="{3C4F54F3-C349-4609-AFEE-01462D5C7942}" type="slidenum">
              <a:rPr lang="en-GB" smtClean="0"/>
              <a:pPr/>
              <a:t>6</a:t>
            </a:fld>
            <a:endParaRPr lang="en-GB" dirty="0"/>
          </a:p>
        </p:txBody>
      </p:sp>
      <p:pic>
        <p:nvPicPr>
          <p:cNvPr id="10" name="Picture 9" descr="bulletpoint-spira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7765" y="4710265"/>
            <a:ext cx="197538" cy="188393"/>
          </a:xfrm>
          <a:prstGeom prst="rect">
            <a:avLst/>
          </a:prstGeom>
        </p:spPr>
      </p:pic>
    </p:spTree>
    <p:extLst>
      <p:ext uri="{BB962C8B-B14F-4D97-AF65-F5344CB8AC3E}">
        <p14:creationId xmlns:p14="http://schemas.microsoft.com/office/powerpoint/2010/main" val="36140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Context</a:t>
            </a:r>
          </a:p>
          <a:p>
            <a:pPr marL="444500" lvl="0" indent="-444500">
              <a:lnSpc>
                <a:spcPct val="120000"/>
              </a:lnSpc>
              <a:buClr>
                <a:srgbClr val="F0AB00"/>
              </a:buClr>
              <a:buSzPct val="150000"/>
              <a:buBlip>
                <a:blip r:embed="rId3"/>
              </a:buBlip>
            </a:pPr>
            <a:r>
              <a:rPr lang="en-GB" sz="2400" b="1" noProof="0">
                <a:solidFill>
                  <a:srgbClr val="830051"/>
                </a:solidFill>
              </a:rPr>
              <a:t>Methods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Results</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Conclusion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Discussion</a:t>
            </a:r>
          </a:p>
          <a:p>
            <a:pPr marL="342900" indent="-342900">
              <a:lnSpc>
                <a:spcPct val="120000"/>
              </a:lnSpc>
              <a:buClr>
                <a:schemeClr val="tx1">
                  <a:lumMod val="50000"/>
                  <a:lumOff val="50000"/>
                </a:schemeClr>
              </a:buClr>
              <a:buSzPct val="100000"/>
              <a:buBlip>
                <a:blip r:embed="rId2"/>
              </a:buBlip>
            </a:pPr>
            <a:r>
              <a:rPr lang="en-GB" sz="1800" noProof="0">
                <a:solidFill>
                  <a:schemeClr val="tx1">
                    <a:lumMod val="50000"/>
                    <a:lumOff val="50000"/>
                  </a:schemeClr>
                </a:solidFill>
              </a:rPr>
              <a:t>Duaklir Genuair</a:t>
            </a:r>
          </a:p>
          <a:p>
            <a:pPr marL="342900" indent="-342900">
              <a:lnSpc>
                <a:spcPct val="120000"/>
              </a:lnSpc>
              <a:buClr>
                <a:schemeClr val="tx1">
                  <a:lumMod val="50000"/>
                  <a:lumOff val="50000"/>
                </a:schemeClr>
              </a:buClr>
              <a:buSzPct val="100000"/>
              <a:buBlip>
                <a:blip r:embed="rId2"/>
              </a:buBlip>
            </a:pPr>
            <a:endParaRPr lang="en-GB" sz="18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a:p>
            <a:pPr>
              <a:lnSpc>
                <a:spcPct val="120000"/>
              </a:lnSpc>
            </a:pPr>
            <a:endParaRPr lang="en-GB" sz="2000" noProof="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7</a:t>
            </a:fld>
            <a:endParaRPr lang="en-GB" dirty="0"/>
          </a:p>
        </p:txBody>
      </p:sp>
      <p:pic>
        <p:nvPicPr>
          <p:cNvPr id="8" name="Picture 7"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06631" y="4710265"/>
            <a:ext cx="197538" cy="188393"/>
          </a:xfrm>
          <a:prstGeom prst="rect">
            <a:avLst/>
          </a:prstGeom>
        </p:spPr>
      </p:pic>
    </p:spTree>
    <p:extLst>
      <p:ext uri="{BB962C8B-B14F-4D97-AF65-F5344CB8AC3E}">
        <p14:creationId xmlns:p14="http://schemas.microsoft.com/office/powerpoint/2010/main" val="53817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9250" y="4255104"/>
            <a:ext cx="9142728" cy="215444"/>
          </a:xfrm>
          <a:prstGeom prst="rect">
            <a:avLst/>
          </a:prstGeom>
          <a:noFill/>
        </p:spPr>
        <p:txBody>
          <a:bodyPr wrap="square" rtlCol="0">
            <a:spAutoFit/>
          </a:bodyPr>
          <a:lstStyle/>
          <a:p>
            <a:r>
              <a:rPr lang="nl-BE" sz="800" dirty="0">
                <a:solidFill>
                  <a:srgbClr val="FF0000"/>
                </a:solidFill>
              </a:rPr>
              <a:t> </a:t>
            </a:r>
            <a:r>
              <a:rPr lang="nl-BE" sz="800" dirty="0"/>
              <a:t>1. Spina et al., Thorax. 2017; 0: 1-8. </a:t>
            </a:r>
            <a:r>
              <a:rPr lang="nl-BE" sz="800" dirty="0" err="1"/>
              <a:t>doi</a:t>
            </a:r>
            <a:r>
              <a:rPr lang="nl-BE" sz="800" dirty="0"/>
              <a:t>: 10.1136/thoraxjnl-2016-208900</a:t>
            </a:r>
            <a:endParaRPr lang="en-GB" sz="800" dirty="0"/>
          </a:p>
        </p:txBody>
      </p:sp>
      <p:sp>
        <p:nvSpPr>
          <p:cNvPr id="4" name="Title 3"/>
          <p:cNvSpPr>
            <a:spLocks noGrp="1"/>
          </p:cNvSpPr>
          <p:nvPr>
            <p:ph type="title"/>
          </p:nvPr>
        </p:nvSpPr>
        <p:spPr/>
        <p:txBody>
          <a:bodyPr/>
          <a:lstStyle/>
          <a:p>
            <a:r>
              <a:rPr lang="en-GB" noProof="0" dirty="0"/>
              <a:t>Study design</a:t>
            </a:r>
            <a:r>
              <a:rPr lang="en-GB" baseline="30000" noProof="0" dirty="0"/>
              <a:t>1</a:t>
            </a:r>
            <a:endParaRPr lang="en-GB" noProof="0" dirty="0"/>
          </a:p>
        </p:txBody>
      </p:sp>
      <p:sp>
        <p:nvSpPr>
          <p:cNvPr id="8" name="Text Placeholder 7"/>
          <p:cNvSpPr>
            <a:spLocks noGrp="1"/>
          </p:cNvSpPr>
          <p:nvPr>
            <p:ph type="body" sz="quarter" idx="11"/>
          </p:nvPr>
        </p:nvSpPr>
        <p:spPr>
          <a:xfrm>
            <a:off x="237061" y="915029"/>
            <a:ext cx="7422016" cy="3054992"/>
          </a:xfrm>
        </p:spPr>
        <p:txBody>
          <a:bodyPr/>
          <a:lstStyle/>
          <a:p>
            <a:pPr marL="285750" indent="-285750">
              <a:buSzPct val="100000"/>
              <a:buBlip>
                <a:blip r:embed="rId2"/>
              </a:buBlip>
            </a:pPr>
            <a:r>
              <a:rPr lang="en-GB" noProof="0" dirty="0"/>
              <a:t>In this retrospective, cross-sectional study, data from previous studies were obtained from research groups in 10 countries: Europe (the Netherlands, the UK, Switzerland, Germany, Italy, Ireland and Spain), North America, South America and Oceania.</a:t>
            </a:r>
          </a:p>
          <a:p>
            <a:pPr marL="285750" indent="-285750">
              <a:buSzPct val="100000"/>
              <a:buBlip>
                <a:blip r:embed="rId2"/>
              </a:buBlip>
            </a:pPr>
            <a:endParaRPr lang="en-GB" noProof="0" dirty="0"/>
          </a:p>
          <a:p>
            <a:pPr marL="285750" indent="-285750">
              <a:buSzPct val="100000"/>
              <a:buBlip>
                <a:blip r:embed="rId2"/>
              </a:buBlip>
            </a:pPr>
            <a:r>
              <a:rPr lang="en-GB" noProof="0" dirty="0"/>
              <a:t>Inclusion criteria were stable COPD, post-bronchodilator ratio FEV1 to FVC &lt;0.70; no COPD exacerbations in the last 30 days; and availability of sleep and daytime physical activity data baseline data recorded in daily life using the </a:t>
            </a:r>
            <a:r>
              <a:rPr lang="en-GB" noProof="0" dirty="0" err="1"/>
              <a:t>SenseWear</a:t>
            </a:r>
            <a:r>
              <a:rPr lang="en-GB" noProof="0" dirty="0"/>
              <a:t> Armband or </a:t>
            </a:r>
            <a:r>
              <a:rPr lang="en-GB" noProof="0" dirty="0" err="1"/>
              <a:t>SenseWear</a:t>
            </a:r>
            <a:r>
              <a:rPr lang="en-GB" noProof="0" dirty="0"/>
              <a:t> Mini Armband. </a:t>
            </a:r>
            <a:r>
              <a:rPr lang="en-GB" dirty="0">
                <a:solidFill>
                  <a:srgbClr val="000000"/>
                </a:solidFill>
              </a:rPr>
              <a:t>Participants had sleep and physical activity continuously monitored using a multisensory activity monitor for a median of 6 days.</a:t>
            </a:r>
          </a:p>
          <a:p>
            <a:pPr marL="285750" indent="-285750">
              <a:buSzPct val="100000"/>
              <a:buBlip>
                <a:blip r:embed="rId2"/>
              </a:buBlip>
            </a:pPr>
            <a:endParaRPr lang="en-GB" dirty="0">
              <a:solidFill>
                <a:srgbClr val="C00000"/>
              </a:solidFill>
            </a:endParaRPr>
          </a:p>
          <a:p>
            <a:pPr marL="285750" indent="-285750">
              <a:buSzPct val="100000"/>
              <a:buBlip>
                <a:blip r:embed="rId3"/>
              </a:buBlip>
            </a:pPr>
            <a:endParaRPr lang="en-GB" dirty="0">
              <a:solidFill>
                <a:srgbClr val="C00000"/>
              </a:solidFill>
            </a:endParaRPr>
          </a:p>
          <a:p>
            <a:pPr marL="285750" indent="-285750">
              <a:buSzPct val="100000"/>
              <a:buBlip>
                <a:blip r:embed="rId3"/>
              </a:buBlip>
            </a:pPr>
            <a:endParaRPr lang="en-GB" noProof="0" dirty="0"/>
          </a:p>
          <a:p>
            <a:endParaRPr lang="en-GB"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8</a:t>
            </a:fld>
            <a:endParaRPr lang="en-GB" dirty="0"/>
          </a:p>
        </p:txBody>
      </p:sp>
      <p:sp>
        <p:nvSpPr>
          <p:cNvPr id="9"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pic>
        <p:nvPicPr>
          <p:cNvPr id="12" name="Picture 11" descr="bulletpoint-spira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06631" y="4710265"/>
            <a:ext cx="197538" cy="188393"/>
          </a:xfrm>
          <a:prstGeom prst="rect">
            <a:avLst/>
          </a:prstGeom>
        </p:spPr>
      </p:pic>
    </p:spTree>
    <p:extLst>
      <p:ext uri="{BB962C8B-B14F-4D97-AF65-F5344CB8AC3E}">
        <p14:creationId xmlns:p14="http://schemas.microsoft.com/office/powerpoint/2010/main" val="245571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5501" y="4246596"/>
            <a:ext cx="9142728" cy="215444"/>
          </a:xfrm>
          <a:prstGeom prst="rect">
            <a:avLst/>
          </a:prstGeom>
          <a:noFill/>
        </p:spPr>
        <p:txBody>
          <a:bodyPr wrap="square" rtlCol="0">
            <a:spAutoFit/>
          </a:bodyPr>
          <a:lstStyle/>
          <a:p>
            <a:r>
              <a:rPr lang="nl-BE" sz="800" dirty="0"/>
              <a:t>1. Spina et al., Thorax. 2017; 0: 1-8. </a:t>
            </a:r>
            <a:r>
              <a:rPr lang="nl-BE" sz="800" dirty="0" err="1"/>
              <a:t>doi</a:t>
            </a:r>
            <a:r>
              <a:rPr lang="nl-BE" sz="800" dirty="0"/>
              <a:t>: 10.1136/thoraxjnl-2016-208900</a:t>
            </a:r>
            <a:endParaRPr lang="en-GB" sz="800" dirty="0"/>
          </a:p>
        </p:txBody>
      </p:sp>
      <p:sp>
        <p:nvSpPr>
          <p:cNvPr id="2" name="Title 1"/>
          <p:cNvSpPr>
            <a:spLocks noGrp="1"/>
          </p:cNvSpPr>
          <p:nvPr>
            <p:ph type="title"/>
          </p:nvPr>
        </p:nvSpPr>
        <p:spPr/>
        <p:txBody>
          <a:bodyPr/>
          <a:lstStyle/>
          <a:p>
            <a:r>
              <a:rPr lang="en-GB" noProof="0"/>
              <a:t>Flow of patients through the study</a:t>
            </a:r>
            <a:r>
              <a:rPr lang="en-GB" baseline="30000" noProof="0"/>
              <a:t>1</a:t>
            </a:r>
            <a:br>
              <a:rPr lang="en-GB" baseline="30000" noProof="0"/>
            </a:br>
            <a:endParaRPr lang="en-GB" noProof="0"/>
          </a:p>
        </p:txBody>
      </p:sp>
      <p:sp>
        <p:nvSpPr>
          <p:cNvPr id="8" name="Text Placeholder 7"/>
          <p:cNvSpPr>
            <a:spLocks noGrp="1"/>
          </p:cNvSpPr>
          <p:nvPr>
            <p:ph type="body" sz="quarter" idx="11"/>
          </p:nvPr>
        </p:nvSpPr>
        <p:spPr>
          <a:xfrm>
            <a:off x="237061" y="896526"/>
            <a:ext cx="7751649" cy="3375596"/>
          </a:xfrm>
        </p:spPr>
        <p:txBody>
          <a:bodyPr/>
          <a:lstStyle/>
          <a:p>
            <a:r>
              <a:rPr lang="en-GB" noProof="0" dirty="0"/>
              <a:t>Data from 1.384 patients were available. In total 932 COPD patients were eligible for analysis.</a:t>
            </a:r>
          </a:p>
          <a:p>
            <a:endParaRPr lang="en-GB" noProof="0" dirty="0"/>
          </a:p>
        </p:txBody>
      </p:sp>
      <p:sp>
        <p:nvSpPr>
          <p:cNvPr id="5" name="Slide Number Placeholder 4"/>
          <p:cNvSpPr>
            <a:spLocks noGrp="1"/>
          </p:cNvSpPr>
          <p:nvPr>
            <p:ph type="sldNum" sz="quarter" idx="4"/>
          </p:nvPr>
        </p:nvSpPr>
        <p:spPr/>
        <p:txBody>
          <a:bodyPr/>
          <a:lstStyle/>
          <a:p>
            <a:fld id="{3C4F54F3-C349-4609-AFEE-01462D5C7942}" type="slidenum">
              <a:rPr lang="en-GB" smtClean="0"/>
              <a:pPr/>
              <a:t>9</a:t>
            </a:fld>
            <a:endParaRPr lang="en-GB" dirty="0"/>
          </a:p>
        </p:txBody>
      </p:sp>
      <p:sp>
        <p:nvSpPr>
          <p:cNvPr id="10" name="Rounded Rectangle 18"/>
          <p:cNvSpPr/>
          <p:nvPr/>
        </p:nvSpPr>
        <p:spPr>
          <a:xfrm>
            <a:off x="0"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METHODS</a:t>
            </a:r>
          </a:p>
        </p:txBody>
      </p:sp>
      <p:pic>
        <p:nvPicPr>
          <p:cNvPr id="13" name="Picture 12" descr="bulletpoint-spiraa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06631" y="4710265"/>
            <a:ext cx="197538" cy="188393"/>
          </a:xfrm>
          <a:prstGeom prst="rect">
            <a:avLst/>
          </a:prstGeom>
        </p:spPr>
      </p:pic>
      <p:sp>
        <p:nvSpPr>
          <p:cNvPr id="4" name="TextBox 3"/>
          <p:cNvSpPr txBox="1"/>
          <p:nvPr/>
        </p:nvSpPr>
        <p:spPr>
          <a:xfrm>
            <a:off x="3105915" y="1391470"/>
            <a:ext cx="1685861" cy="577081"/>
          </a:xfrm>
          <a:prstGeom prst="rect">
            <a:avLst/>
          </a:prstGeom>
          <a:solidFill>
            <a:srgbClr val="F7AD00">
              <a:alpha val="67000"/>
            </a:srgbClr>
          </a:solidFill>
          <a:ln>
            <a:solidFill>
              <a:srgbClr val="000000"/>
            </a:solidFill>
          </a:ln>
        </p:spPr>
        <p:txBody>
          <a:bodyPr wrap="square" rtlCol="0">
            <a:spAutoFit/>
          </a:bodyPr>
          <a:lstStyle/>
          <a:p>
            <a:pPr algn="ctr"/>
            <a:r>
              <a:rPr lang="en-US" sz="1050" dirty="0"/>
              <a:t>Patients with COPD assessed for eligibility (n=1384)</a:t>
            </a:r>
          </a:p>
        </p:txBody>
      </p:sp>
      <p:sp>
        <p:nvSpPr>
          <p:cNvPr id="14" name="TextBox 13"/>
          <p:cNvSpPr txBox="1"/>
          <p:nvPr/>
        </p:nvSpPr>
        <p:spPr>
          <a:xfrm>
            <a:off x="3169444" y="3572005"/>
            <a:ext cx="1558803" cy="415498"/>
          </a:xfrm>
          <a:prstGeom prst="rect">
            <a:avLst/>
          </a:prstGeom>
          <a:solidFill>
            <a:srgbClr val="F7AD00">
              <a:alpha val="67000"/>
            </a:srgbClr>
          </a:solidFill>
          <a:ln>
            <a:solidFill>
              <a:srgbClr val="000000"/>
            </a:solidFill>
          </a:ln>
        </p:spPr>
        <p:txBody>
          <a:bodyPr wrap="square" rtlCol="0">
            <a:spAutoFit/>
          </a:bodyPr>
          <a:lstStyle/>
          <a:p>
            <a:pPr algn="ctr"/>
            <a:r>
              <a:rPr lang="en-US" sz="1050" dirty="0"/>
              <a:t>Patients with COPD </a:t>
            </a:r>
            <a:r>
              <a:rPr lang="en-US" sz="1050" dirty="0" err="1"/>
              <a:t>analysed</a:t>
            </a:r>
            <a:r>
              <a:rPr lang="en-US" sz="1050" dirty="0"/>
              <a:t> (n=932)</a:t>
            </a:r>
          </a:p>
        </p:txBody>
      </p:sp>
      <p:sp>
        <p:nvSpPr>
          <p:cNvPr id="16" name="TextBox 15"/>
          <p:cNvSpPr txBox="1"/>
          <p:nvPr/>
        </p:nvSpPr>
        <p:spPr>
          <a:xfrm>
            <a:off x="380885" y="2175013"/>
            <a:ext cx="3124729" cy="1061829"/>
          </a:xfrm>
          <a:prstGeom prst="rect">
            <a:avLst/>
          </a:prstGeom>
          <a:solidFill>
            <a:srgbClr val="F7AD00">
              <a:alpha val="67000"/>
            </a:srgbClr>
          </a:solidFill>
          <a:ln>
            <a:solidFill>
              <a:srgbClr val="000000"/>
            </a:solidFill>
          </a:ln>
        </p:spPr>
        <p:txBody>
          <a:bodyPr wrap="square" rtlCol="0">
            <a:spAutoFit/>
          </a:bodyPr>
          <a:lstStyle/>
          <a:p>
            <a:endParaRPr lang="en-US" sz="1050" dirty="0">
              <a:solidFill>
                <a:prstClr val="black"/>
              </a:solidFill>
              <a:latin typeface="Calibri"/>
            </a:endParaRPr>
          </a:p>
          <a:p>
            <a:r>
              <a:rPr lang="en-US" sz="1050" dirty="0">
                <a:solidFill>
                  <a:prstClr val="black"/>
                </a:solidFill>
                <a:latin typeface="Calibri"/>
              </a:rPr>
              <a:t>Excluded (n=316)</a:t>
            </a:r>
          </a:p>
          <a:p>
            <a:r>
              <a:rPr lang="en-US" sz="1050" dirty="0">
                <a:solidFill>
                  <a:prstClr val="black"/>
                </a:solidFill>
                <a:latin typeface="SymbolMT"/>
              </a:rPr>
              <a:t>·</a:t>
            </a:r>
            <a:r>
              <a:rPr lang="en-US" sz="1050" dirty="0">
                <a:solidFill>
                  <a:prstClr val="black"/>
                </a:solidFill>
                <a:latin typeface="TimesNewRomanPSMT"/>
              </a:rPr>
              <a:t>  </a:t>
            </a:r>
            <a:r>
              <a:rPr lang="en-US" sz="1050" dirty="0">
                <a:solidFill>
                  <a:prstClr val="black"/>
                </a:solidFill>
                <a:latin typeface="Calibri"/>
              </a:rPr>
              <a:t>Night time data not present or corrupted (n=141)</a:t>
            </a:r>
          </a:p>
          <a:p>
            <a:r>
              <a:rPr lang="en-US" sz="1050" dirty="0">
                <a:solidFill>
                  <a:prstClr val="black"/>
                </a:solidFill>
                <a:latin typeface="SymbolMT"/>
              </a:rPr>
              <a:t>·</a:t>
            </a:r>
            <a:r>
              <a:rPr lang="en-US" sz="1050" dirty="0">
                <a:solidFill>
                  <a:prstClr val="black"/>
                </a:solidFill>
                <a:latin typeface="TimesNewRomanPSMT"/>
              </a:rPr>
              <a:t>  </a:t>
            </a:r>
            <a:r>
              <a:rPr lang="en-US" sz="1050" dirty="0">
                <a:solidFill>
                  <a:prstClr val="black"/>
                </a:solidFill>
                <a:latin typeface="Calibri"/>
              </a:rPr>
              <a:t>Not enough weekends (n=147)</a:t>
            </a:r>
          </a:p>
          <a:p>
            <a:r>
              <a:rPr lang="en-US" sz="1050" dirty="0">
                <a:solidFill>
                  <a:prstClr val="black"/>
                </a:solidFill>
                <a:latin typeface="SymbolMT"/>
              </a:rPr>
              <a:t>·</a:t>
            </a:r>
            <a:r>
              <a:rPr lang="en-US" sz="1050" dirty="0">
                <a:solidFill>
                  <a:prstClr val="black"/>
                </a:solidFill>
                <a:latin typeface="TimesNewRomanPSMT"/>
              </a:rPr>
              <a:t>  </a:t>
            </a:r>
            <a:r>
              <a:rPr lang="en-US" sz="1050" dirty="0">
                <a:solidFill>
                  <a:prstClr val="black"/>
                </a:solidFill>
                <a:latin typeface="Calibri"/>
              </a:rPr>
              <a:t>Not enough weekdays (n=28)</a:t>
            </a:r>
          </a:p>
          <a:p>
            <a:endParaRPr lang="en-US" sz="1050" dirty="0"/>
          </a:p>
        </p:txBody>
      </p:sp>
      <p:sp>
        <p:nvSpPr>
          <p:cNvPr id="17" name="TextBox 16"/>
          <p:cNvSpPr txBox="1"/>
          <p:nvPr/>
        </p:nvSpPr>
        <p:spPr>
          <a:xfrm>
            <a:off x="5004758" y="2289888"/>
            <a:ext cx="2267550" cy="1061829"/>
          </a:xfrm>
          <a:prstGeom prst="rect">
            <a:avLst/>
          </a:prstGeom>
          <a:solidFill>
            <a:srgbClr val="F7AD00">
              <a:alpha val="67000"/>
            </a:srgbClr>
          </a:solidFill>
          <a:ln>
            <a:solidFill>
              <a:srgbClr val="000000"/>
            </a:solidFill>
          </a:ln>
        </p:spPr>
        <p:txBody>
          <a:bodyPr wrap="square" rtlCol="0">
            <a:spAutoFit/>
          </a:bodyPr>
          <a:lstStyle/>
          <a:p>
            <a:endParaRPr lang="en-US" sz="1050" dirty="0">
              <a:solidFill>
                <a:prstClr val="black"/>
              </a:solidFill>
              <a:latin typeface="Calibri"/>
            </a:endParaRPr>
          </a:p>
          <a:p>
            <a:r>
              <a:rPr lang="en-US" sz="1050" dirty="0">
                <a:solidFill>
                  <a:prstClr val="black"/>
                </a:solidFill>
                <a:latin typeface="Calibri"/>
              </a:rPr>
              <a:t>Excluded (n=136)</a:t>
            </a:r>
          </a:p>
          <a:p>
            <a:r>
              <a:rPr lang="en-US" sz="1050" dirty="0">
                <a:solidFill>
                  <a:prstClr val="black"/>
                </a:solidFill>
                <a:latin typeface="Calibri"/>
              </a:rPr>
              <a:t>·  Irregular sleeping pattern (n=17)</a:t>
            </a:r>
          </a:p>
          <a:p>
            <a:r>
              <a:rPr lang="en-US" sz="1050" dirty="0">
                <a:solidFill>
                  <a:prstClr val="black"/>
                </a:solidFill>
                <a:latin typeface="Calibri"/>
              </a:rPr>
              <a:t>·  Time in bed&lt;4 hours (n=119)</a:t>
            </a:r>
          </a:p>
          <a:p>
            <a:r>
              <a:rPr lang="sk-SK" sz="1050" dirty="0"/>
              <a:t> </a:t>
            </a:r>
            <a:endParaRPr lang="en-US" sz="1050" dirty="0">
              <a:solidFill>
                <a:prstClr val="black"/>
              </a:solidFill>
              <a:latin typeface="Calibri"/>
            </a:endParaRPr>
          </a:p>
          <a:p>
            <a:endParaRPr lang="en-US" sz="1050" dirty="0"/>
          </a:p>
        </p:txBody>
      </p:sp>
      <p:cxnSp>
        <p:nvCxnSpPr>
          <p:cNvPr id="7" name="Straight Arrow Connector 6"/>
          <p:cNvCxnSpPr>
            <a:stCxn id="4" idx="2"/>
            <a:endCxn id="14" idx="0"/>
          </p:cNvCxnSpPr>
          <p:nvPr/>
        </p:nvCxnSpPr>
        <p:spPr>
          <a:xfrm>
            <a:off x="3948846" y="1968551"/>
            <a:ext cx="0" cy="1603454"/>
          </a:xfrm>
          <a:prstGeom prst="straightConnector1">
            <a:avLst/>
          </a:prstGeom>
          <a:ln w="127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505615" y="2788777"/>
            <a:ext cx="443231" cy="0"/>
          </a:xfrm>
          <a:prstGeom prst="straightConnector1">
            <a:avLst/>
          </a:prstGeom>
          <a:ln w="12700" cmpd="sng">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48846" y="2914030"/>
            <a:ext cx="1051368" cy="0"/>
          </a:xfrm>
          <a:prstGeom prst="straightConnector1">
            <a:avLst/>
          </a:prstGeom>
          <a:ln w="12700" cmpd="sng">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129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2.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22472</TotalTime>
  <Words>2288</Words>
  <Application>Microsoft Office PowerPoint</Application>
  <PresentationFormat>On-screen Show (16:9)</PresentationFormat>
  <Paragraphs>310</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SymbolMT</vt:lpstr>
      <vt:lpstr>TimesNewRomanPSMT</vt:lpstr>
      <vt:lpstr>1_AZ General Master Slide Options</vt:lpstr>
      <vt:lpstr>AZ Divider Slide Options - Colours</vt:lpstr>
      <vt:lpstr>PowerPoint Presentation</vt:lpstr>
      <vt:lpstr>PowerPoint Presentation</vt:lpstr>
      <vt:lpstr>Sleep disturbance in COPD: a forgotten dimension with important consequences? </vt:lpstr>
      <vt:lpstr>Regular physical activity reduces the risk of mortality and hospital admissions1 </vt:lpstr>
      <vt:lpstr>There is a high prevalence of sleep disturbance in COPD1 </vt:lpstr>
      <vt:lpstr>Study Objective1 </vt:lpstr>
      <vt:lpstr>PowerPoint Presentation</vt:lpstr>
      <vt:lpstr>Study design1</vt:lpstr>
      <vt:lpstr>Flow of patients through the study1 </vt:lpstr>
      <vt:lpstr>Patient Demographics1 </vt:lpstr>
      <vt:lpstr>PowerPoint Presentation</vt:lpstr>
      <vt:lpstr>Patients with the most severe airflow limitation &amp; exertional dyspnoea have significantly more fragmented sleep than patients with the lowest GOLD grade (p&lt;0.01) and mMRC score (p&lt;0.05)1 </vt:lpstr>
      <vt:lpstr>Patients with the most severe airflow limitation and reporting the highest mMRC score have significantly shorter sleeping bouts (p&lt;0.05 for all)1 </vt:lpstr>
      <vt:lpstr>Patients with the most severe airflow limitation and reporting the highest mMRC score have significantly lower sleep efficiency (p&lt;0.01 for all)1 </vt:lpstr>
      <vt:lpstr>The number of steps performed during the day increased as the duration of sleeping bouts and the sleep efficiency increased.1 </vt:lpstr>
      <vt:lpstr>Patients with the smallest number of sleeping bouts, longest sleeping bouts and highest sleep efficiency spent more time in moderate-to-vigorous activities on the following day1 </vt:lpstr>
      <vt:lpstr>PowerPoint Presentation</vt:lpstr>
      <vt:lpstr>Poor sleep may hamper efforts of COPD patients to be physically active1</vt:lpstr>
      <vt:lpstr>Consequences with regard to current clinical practice1</vt:lpstr>
      <vt:lpstr>PowerPoint Presentation</vt:lpstr>
      <vt:lpstr>Symptoms limit COPD patient’s physical activities, even early in the disease, leading to a worse prognosis1-5</vt:lpstr>
      <vt:lpstr>COPD patients suffer most from symptoms during morning, evening and night-time1</vt:lpstr>
      <vt:lpstr>63% experienced at least 1 night-time symptom, 52% reported night-time symptoms at least 3 times in the week before baseline1 </vt:lpstr>
      <vt:lpstr>Coughing, bringing up phlegm or mucus and breathlessness are most reported symptoms during night-time.1 </vt:lpstr>
      <vt:lpstr>Night-time dyspnoea is associated with a worse prognosis1 </vt:lpstr>
      <vt:lpstr>Several potential mechanisms could explain the association between sleep impairment with the most severe stage of the disease and dyspnoea1  </vt:lpstr>
      <vt:lpstr>PowerPoint Presentation</vt:lpstr>
      <vt:lpstr>Duaklir Genuair </vt:lpstr>
      <vt:lpstr>Duaklir® Genuair® significantly improves breathlessness versus mono-components, demonstrating this improvement night time, early-morning and daytime1 </vt:lpstr>
      <vt:lpstr>Duaklir® Genuair® significantly improves overall symptoms versus mono-components, demonstrating this improvement night time, early-morning and daytime1 </vt:lpstr>
      <vt:lpstr>Duaklir® Genuair® significantly reduces the limitation of early-morning activities versus mono-components1 </vt:lpstr>
      <vt:lpstr>Duaklir® Genuair® delays the time to the first moderate or severe exacerbation and reduces the rate of moderate or severe exacerbations1 </vt:lpstr>
      <vt:lpstr>PowerPoint Presentation</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SP Campaign I 2017 Briefing Document</dc:title>
  <dc:creator>Debuysscher, Wouter</dc:creator>
  <cp:keywords>16:9</cp:keywords>
  <dc:description>v1.0</dc:description>
  <cp:lastModifiedBy>Debuysscher, Wouter</cp:lastModifiedBy>
  <cp:revision>187</cp:revision>
  <cp:lastPrinted>2016-12-08T13:05:27Z</cp:lastPrinted>
  <dcterms:created xsi:type="dcterms:W3CDTF">2016-11-13T12:41:32Z</dcterms:created>
  <dcterms:modified xsi:type="dcterms:W3CDTF">2017-03-07T08:02:16Z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