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0" r:id="rId1"/>
    <p:sldMasterId id="2147483800" r:id="rId2"/>
  </p:sldMasterIdLst>
  <p:notesMasterIdLst>
    <p:notesMasterId r:id="rId33"/>
  </p:notesMasterIdLst>
  <p:handoutMasterIdLst>
    <p:handoutMasterId r:id="rId34"/>
  </p:handoutMasterIdLst>
  <p:sldIdLst>
    <p:sldId id="351" r:id="rId3"/>
    <p:sldId id="387" r:id="rId4"/>
    <p:sldId id="361" r:id="rId5"/>
    <p:sldId id="399" r:id="rId6"/>
    <p:sldId id="355" r:id="rId7"/>
    <p:sldId id="393" r:id="rId8"/>
    <p:sldId id="356" r:id="rId9"/>
    <p:sldId id="424" r:id="rId10"/>
    <p:sldId id="425" r:id="rId11"/>
    <p:sldId id="426" r:id="rId12"/>
    <p:sldId id="394" r:id="rId13"/>
    <p:sldId id="360" r:id="rId14"/>
    <p:sldId id="427" r:id="rId15"/>
    <p:sldId id="428" r:id="rId16"/>
    <p:sldId id="429" r:id="rId17"/>
    <p:sldId id="430" r:id="rId18"/>
    <p:sldId id="431" r:id="rId19"/>
    <p:sldId id="395" r:id="rId20"/>
    <p:sldId id="432" r:id="rId21"/>
    <p:sldId id="396" r:id="rId22"/>
    <p:sldId id="433" r:id="rId23"/>
    <p:sldId id="434" r:id="rId24"/>
    <p:sldId id="442" r:id="rId25"/>
    <p:sldId id="443" r:id="rId26"/>
    <p:sldId id="444" r:id="rId27"/>
    <p:sldId id="445" r:id="rId28"/>
    <p:sldId id="446" r:id="rId29"/>
    <p:sldId id="447" r:id="rId30"/>
    <p:sldId id="449" r:id="rId31"/>
    <p:sldId id="385" r:id="rId32"/>
  </p:sldIdLst>
  <p:sldSz cx="9144000" cy="5143500" type="screen16x9"/>
  <p:notesSz cx="6669088" cy="9926638"/>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40" userDrawn="1">
          <p15:clr>
            <a:srgbClr val="A4A3A4"/>
          </p15:clr>
        </p15:guide>
        <p15:guide id="7" pos="5760" userDrawn="1">
          <p15:clr>
            <a:srgbClr val="A4A3A4"/>
          </p15:clr>
        </p15:guide>
        <p15:guide id="8" pos="3782">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uysscher, Wouter" initials="DW" lastIdx="13" clrIdx="0">
    <p:extLst/>
  </p:cmAuthor>
  <p:cmAuthor id="2" name="gebruiker" initials="g" lastIdx="34" clrIdx="1"/>
  <p:cmAuthor id="3" name="Peter Carme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69696"/>
    <a:srgbClr val="D60D1A"/>
    <a:srgbClr val="9AB327"/>
    <a:srgbClr val="BCD055"/>
    <a:srgbClr val="FF6666"/>
    <a:srgbClr val="C96E71"/>
    <a:srgbClr val="EA9B4F"/>
    <a:srgbClr val="FD9808"/>
    <a:srgbClr val="9C68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8" autoAdjust="0"/>
    <p:restoredTop sz="97297" autoAdjust="0"/>
  </p:normalViewPr>
  <p:slideViewPr>
    <p:cSldViewPr snapToGrid="0" snapToObjects="1" showGuides="1">
      <p:cViewPr>
        <p:scale>
          <a:sx n="110" d="100"/>
          <a:sy n="110" d="100"/>
        </p:scale>
        <p:origin x="-1986" y="-762"/>
      </p:cViewPr>
      <p:guideLst>
        <p:guide orient="horz" pos="3240"/>
        <p:guide pos="5760"/>
        <p:guide pos="3782"/>
      </p:guideLst>
    </p:cSldViewPr>
  </p:slideViewPr>
  <p:outlineViewPr>
    <p:cViewPr>
      <p:scale>
        <a:sx n="33" d="100"/>
        <a:sy n="33" d="100"/>
      </p:scale>
      <p:origin x="0" y="1455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62694993314499"/>
          <c:y val="0.166389024250023"/>
          <c:w val="0.83239773683949903"/>
          <c:h val="0.68192821631743505"/>
        </c:manualLayout>
      </c:layout>
      <c:barChart>
        <c:barDir val="col"/>
        <c:grouping val="clustered"/>
        <c:varyColors val="0"/>
        <c:ser>
          <c:idx val="0"/>
          <c:order val="0"/>
          <c:tx>
            <c:strRef>
              <c:f>Sheet1!$B$1</c:f>
              <c:strCache>
                <c:ptCount val="1"/>
                <c:pt idx="0">
                  <c:v>Controlled asthma</c:v>
                </c:pt>
              </c:strCache>
            </c:strRef>
          </c:tx>
          <c:spPr>
            <a:solidFill>
              <a:srgbClr val="0000FF"/>
            </a:solidFill>
          </c:spPr>
          <c:invertIfNegative val="0"/>
          <c:dLbls>
            <c:spPr>
              <a:noFill/>
              <a:ln>
                <a:noFill/>
              </a:ln>
              <a:effectLst/>
            </c:spPr>
            <c:txPr>
              <a:bodyPr/>
              <a:lstStyle/>
              <a:p>
                <a:pPr>
                  <a:defRPr sz="900">
                    <a:solidFill>
                      <a:schemeClr val="tx2">
                        <a:lumMod val="7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Step 1</c:v>
                </c:pt>
                <c:pt idx="1">
                  <c:v>Step 2</c:v>
                </c:pt>
                <c:pt idx="2">
                  <c:v>Steps 3 &amp; 4</c:v>
                </c:pt>
                <c:pt idx="3">
                  <c:v>Step 5</c:v>
                </c:pt>
              </c:strCache>
            </c:strRef>
          </c:cat>
          <c:val>
            <c:numRef>
              <c:f>Sheet1!$B$2:$B$5</c:f>
              <c:numCache>
                <c:formatCode>0.0</c:formatCode>
                <c:ptCount val="4"/>
                <c:pt idx="0">
                  <c:v>19.5</c:v>
                </c:pt>
                <c:pt idx="1">
                  <c:v>19.2</c:v>
                </c:pt>
                <c:pt idx="2">
                  <c:v>12.7</c:v>
                </c:pt>
                <c:pt idx="3">
                  <c:v>4</c:v>
                </c:pt>
              </c:numCache>
            </c:numRef>
          </c:val>
          <c:extLst xmlns:c16r2="http://schemas.microsoft.com/office/drawing/2015/06/chart">
            <c:ext xmlns:c16="http://schemas.microsoft.com/office/drawing/2014/chart" uri="{C3380CC4-5D6E-409C-BE32-E72D297353CC}">
              <c16:uniqueId val="{00000000-2A38-4494-A981-ED6C609343F2}"/>
            </c:ext>
          </c:extLst>
        </c:ser>
        <c:ser>
          <c:idx val="1"/>
          <c:order val="1"/>
          <c:tx>
            <c:strRef>
              <c:f>Sheet1!$C$1</c:f>
              <c:strCache>
                <c:ptCount val="1"/>
                <c:pt idx="0">
                  <c:v>Partially controlled asthma</c:v>
                </c:pt>
              </c:strCache>
            </c:strRef>
          </c:tx>
          <c:spPr>
            <a:solidFill>
              <a:srgbClr val="00B050"/>
            </a:solidFill>
          </c:spPr>
          <c:invertIfNegative val="0"/>
          <c:dLbls>
            <c:spPr>
              <a:noFill/>
              <a:ln>
                <a:noFill/>
              </a:ln>
              <a:effectLst/>
            </c:spPr>
            <c:txPr>
              <a:bodyPr/>
              <a:lstStyle/>
              <a:p>
                <a:pPr>
                  <a:defRPr sz="900">
                    <a:solidFill>
                      <a:schemeClr val="tx2">
                        <a:lumMod val="7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Step 1</c:v>
                </c:pt>
                <c:pt idx="1">
                  <c:v>Step 2</c:v>
                </c:pt>
                <c:pt idx="2">
                  <c:v>Steps 3 &amp; 4</c:v>
                </c:pt>
                <c:pt idx="3">
                  <c:v>Step 5</c:v>
                </c:pt>
              </c:strCache>
            </c:strRef>
          </c:cat>
          <c:val>
            <c:numRef>
              <c:f>Sheet1!$C$2:$C$5</c:f>
              <c:numCache>
                <c:formatCode>0.0</c:formatCode>
                <c:ptCount val="4"/>
                <c:pt idx="0">
                  <c:v>28</c:v>
                </c:pt>
                <c:pt idx="1">
                  <c:v>37.4</c:v>
                </c:pt>
                <c:pt idx="2">
                  <c:v>36.200000000000003</c:v>
                </c:pt>
                <c:pt idx="3">
                  <c:v>12</c:v>
                </c:pt>
              </c:numCache>
            </c:numRef>
          </c:val>
          <c:extLst xmlns:c16r2="http://schemas.microsoft.com/office/drawing/2015/06/chart">
            <c:ext xmlns:c16="http://schemas.microsoft.com/office/drawing/2014/chart" uri="{C3380CC4-5D6E-409C-BE32-E72D297353CC}">
              <c16:uniqueId val="{00000001-2A38-4494-A981-ED6C609343F2}"/>
            </c:ext>
          </c:extLst>
        </c:ser>
        <c:ser>
          <c:idx val="2"/>
          <c:order val="2"/>
          <c:tx>
            <c:strRef>
              <c:f>Sheet1!$D$1</c:f>
              <c:strCache>
                <c:ptCount val="1"/>
                <c:pt idx="0">
                  <c:v>Uncontrolled asthma</c:v>
                </c:pt>
              </c:strCache>
            </c:strRef>
          </c:tx>
          <c:spPr>
            <a:solidFill>
              <a:schemeClr val="bg1">
                <a:lumMod val="50000"/>
              </a:schemeClr>
            </a:solidFill>
          </c:spPr>
          <c:invertIfNegative val="0"/>
          <c:dLbls>
            <c:spPr>
              <a:noFill/>
              <a:ln>
                <a:noFill/>
              </a:ln>
              <a:effectLst/>
            </c:spPr>
            <c:txPr>
              <a:bodyPr/>
              <a:lstStyle/>
              <a:p>
                <a:pPr>
                  <a:defRPr sz="900" b="1" u="none">
                    <a:solidFill>
                      <a:srgbClr val="FF0000"/>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Step 1</c:v>
                </c:pt>
                <c:pt idx="1">
                  <c:v>Step 2</c:v>
                </c:pt>
                <c:pt idx="2">
                  <c:v>Steps 3 &amp; 4</c:v>
                </c:pt>
                <c:pt idx="3">
                  <c:v>Step 5</c:v>
                </c:pt>
              </c:strCache>
            </c:strRef>
          </c:cat>
          <c:val>
            <c:numRef>
              <c:f>Sheet1!$D$2:$D$5</c:f>
              <c:numCache>
                <c:formatCode>0.0</c:formatCode>
                <c:ptCount val="4"/>
                <c:pt idx="0">
                  <c:v>52.4</c:v>
                </c:pt>
                <c:pt idx="1">
                  <c:v>43.4</c:v>
                </c:pt>
                <c:pt idx="2">
                  <c:v>51.1</c:v>
                </c:pt>
                <c:pt idx="3">
                  <c:v>84</c:v>
                </c:pt>
              </c:numCache>
            </c:numRef>
          </c:val>
          <c:extLst xmlns:c16r2="http://schemas.microsoft.com/office/drawing/2015/06/chart">
            <c:ext xmlns:c16="http://schemas.microsoft.com/office/drawing/2014/chart" uri="{C3380CC4-5D6E-409C-BE32-E72D297353CC}">
              <c16:uniqueId val="{00000002-2A38-4494-A981-ED6C609343F2}"/>
            </c:ext>
          </c:extLst>
        </c:ser>
        <c:dLbls>
          <c:showLegendKey val="0"/>
          <c:showVal val="1"/>
          <c:showCatName val="0"/>
          <c:showSerName val="0"/>
          <c:showPercent val="0"/>
          <c:showBubbleSize val="0"/>
        </c:dLbls>
        <c:gapWidth val="150"/>
        <c:axId val="176831488"/>
        <c:axId val="176841472"/>
      </c:barChart>
      <c:catAx>
        <c:axId val="176831488"/>
        <c:scaling>
          <c:orientation val="minMax"/>
        </c:scaling>
        <c:delete val="0"/>
        <c:axPos val="b"/>
        <c:numFmt formatCode="General" sourceLinked="0"/>
        <c:majorTickMark val="none"/>
        <c:minorTickMark val="none"/>
        <c:tickLblPos val="nextTo"/>
        <c:spPr>
          <a:ln w="19050">
            <a:solidFill>
              <a:schemeClr val="tx2">
                <a:lumMod val="75000"/>
              </a:schemeClr>
            </a:solidFill>
          </a:ln>
        </c:spPr>
        <c:txPr>
          <a:bodyPr/>
          <a:lstStyle/>
          <a:p>
            <a:pPr>
              <a:defRPr sz="1400" b="1">
                <a:noFill/>
                <a:latin typeface="Arial" panose="020B0604020202020204" pitchFamily="34" charset="0"/>
                <a:cs typeface="Arial" panose="020B0604020202020204" pitchFamily="34" charset="0"/>
              </a:defRPr>
            </a:pPr>
            <a:endParaRPr lang="en-US"/>
          </a:p>
        </c:txPr>
        <c:crossAx val="176841472"/>
        <c:crosses val="autoZero"/>
        <c:auto val="1"/>
        <c:lblAlgn val="ctr"/>
        <c:lblOffset val="100"/>
        <c:noMultiLvlLbl val="0"/>
      </c:catAx>
      <c:valAx>
        <c:axId val="176841472"/>
        <c:scaling>
          <c:orientation val="minMax"/>
        </c:scaling>
        <c:delete val="0"/>
        <c:axPos val="l"/>
        <c:title>
          <c:tx>
            <c:rich>
              <a:bodyPr rot="-5400000" vert="horz"/>
              <a:lstStyle/>
              <a:p>
                <a:pPr>
                  <a:defRPr sz="1400">
                    <a:solidFill>
                      <a:srgbClr val="002F5F"/>
                    </a:solidFill>
                    <a:latin typeface="Arial" panose="020B0604020202020204" pitchFamily="34" charset="0"/>
                    <a:cs typeface="Arial" panose="020B0604020202020204" pitchFamily="34" charset="0"/>
                  </a:defRPr>
                </a:pPr>
                <a:r>
                  <a:rPr lang="en-GB" sz="900" dirty="0">
                    <a:solidFill>
                      <a:schemeClr val="tx1"/>
                    </a:solidFill>
                    <a:latin typeface="Arial" panose="020B0604020202020204" pitchFamily="34" charset="0"/>
                    <a:cs typeface="Arial" panose="020B0604020202020204" pitchFamily="34" charset="0"/>
                  </a:rPr>
                  <a:t>Proportio</a:t>
                </a:r>
                <a:r>
                  <a:rPr lang="en-GB" sz="900" baseline="0" dirty="0">
                    <a:solidFill>
                      <a:schemeClr val="tx1"/>
                    </a:solidFill>
                    <a:latin typeface="Arial" panose="020B0604020202020204" pitchFamily="34" charset="0"/>
                    <a:cs typeface="Arial" panose="020B0604020202020204" pitchFamily="34" charset="0"/>
                  </a:rPr>
                  <a:t>n of p</a:t>
                </a:r>
                <a:r>
                  <a:rPr lang="en-GB" sz="900" dirty="0">
                    <a:solidFill>
                      <a:schemeClr val="tx1"/>
                    </a:solidFill>
                    <a:latin typeface="Arial" panose="020B0604020202020204" pitchFamily="34" charset="0"/>
                    <a:cs typeface="Arial" panose="020B0604020202020204" pitchFamily="34" charset="0"/>
                  </a:rPr>
                  <a:t>atients (%)</a:t>
                </a:r>
              </a:p>
            </c:rich>
          </c:tx>
          <c:layout>
            <c:manualLayout>
              <c:xMode val="edge"/>
              <c:yMode val="edge"/>
              <c:x val="7.2999719374700803E-2"/>
              <c:y val="0.18653007663569501"/>
            </c:manualLayout>
          </c:layout>
          <c:overlay val="0"/>
        </c:title>
        <c:numFmt formatCode="#,##0" sourceLinked="0"/>
        <c:majorTickMark val="out"/>
        <c:minorTickMark val="none"/>
        <c:tickLblPos val="nextTo"/>
        <c:spPr>
          <a:ln w="19050" cap="sq">
            <a:solidFill>
              <a:schemeClr val="tx2">
                <a:lumMod val="75000"/>
              </a:schemeClr>
            </a:solidFill>
          </a:ln>
        </c:spPr>
        <c:txPr>
          <a:bodyPr/>
          <a:lstStyle/>
          <a:p>
            <a:pPr>
              <a:defRPr sz="900" b="0">
                <a:solidFill>
                  <a:schemeClr val="tx2">
                    <a:lumMod val="75000"/>
                  </a:schemeClr>
                </a:solidFill>
                <a:latin typeface="Arial" panose="020B0604020202020204" pitchFamily="34" charset="0"/>
                <a:cs typeface="Arial" panose="020B0604020202020204" pitchFamily="34" charset="0"/>
              </a:defRPr>
            </a:pPr>
            <a:endParaRPr lang="en-US"/>
          </a:p>
        </c:txPr>
        <c:crossAx val="176831488"/>
        <c:crosses val="autoZero"/>
        <c:crossBetween val="between"/>
      </c:valAx>
    </c:plotArea>
    <c:legend>
      <c:legendPos val="r"/>
      <c:layout>
        <c:manualLayout>
          <c:xMode val="edge"/>
          <c:yMode val="edge"/>
          <c:x val="0.28031743673550202"/>
          <c:y val="4.34504678628332E-2"/>
          <c:w val="0.38380236725217098"/>
          <c:h val="0.27568694254786802"/>
        </c:manualLayout>
      </c:layout>
      <c:overlay val="0"/>
      <c:txPr>
        <a:bodyPr/>
        <a:lstStyle/>
        <a:p>
          <a:pPr>
            <a:defRPr sz="800" b="0">
              <a:solidFill>
                <a:schemeClr val="tx2">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6" y="2"/>
            <a:ext cx="2889938" cy="496332"/>
          </a:xfrm>
          <a:prstGeom prst="rect">
            <a:avLst/>
          </a:prstGeom>
        </p:spPr>
        <p:txBody>
          <a:bodyPr vert="horz" lIns="91440" tIns="45720" rIns="91440" bIns="45720" rtlCol="0"/>
          <a:lstStyle>
            <a:lvl1pPr algn="r">
              <a:defRPr sz="1200"/>
            </a:lvl1pPr>
          </a:lstStyle>
          <a:p>
            <a:fld id="{3BBED7E8-0829-F34C-B479-A757805E6C1B}" type="datetimeFigureOut">
              <a:rPr lang="en-US" smtClean="0"/>
              <a:pPr/>
              <a:t>1/9/2018</a:t>
            </a:fld>
            <a:endParaRPr lang="en-US"/>
          </a:p>
        </p:txBody>
      </p:sp>
      <p:sp>
        <p:nvSpPr>
          <p:cNvPr id="4" name="Footer Placeholder 3"/>
          <p:cNvSpPr>
            <a:spLocks noGrp="1"/>
          </p:cNvSpPr>
          <p:nvPr>
            <p:ph type="ftr" sz="quarter" idx="2"/>
          </p:nvPr>
        </p:nvSpPr>
        <p:spPr>
          <a:xfrm>
            <a:off x="1" y="9428585"/>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6" y="9428585"/>
            <a:ext cx="2889938" cy="49633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6" y="2"/>
            <a:ext cx="2889938" cy="496332"/>
          </a:xfrm>
          <a:prstGeom prst="rect">
            <a:avLst/>
          </a:prstGeom>
        </p:spPr>
        <p:txBody>
          <a:bodyPr vert="horz" lIns="91440" tIns="45720" rIns="91440" bIns="45720" rtlCol="0"/>
          <a:lstStyle>
            <a:lvl1pPr algn="r">
              <a:defRPr sz="1200"/>
            </a:lvl1pPr>
          </a:lstStyle>
          <a:p>
            <a:fld id="{6C7E4F11-7667-5045-A00B-01970EA44BB5}" type="datetimeFigureOut">
              <a:rPr lang="en-US" smtClean="0"/>
              <a:pPr/>
              <a:t>1/9/2018</a:t>
            </a:fld>
            <a:endParaRPr lang="en-US"/>
          </a:p>
        </p:txBody>
      </p:sp>
      <p:sp>
        <p:nvSpPr>
          <p:cNvPr id="4" name="Slide Image Placeholder 3"/>
          <p:cNvSpPr>
            <a:spLocks noGrp="1" noRot="1" noChangeAspect="1"/>
          </p:cNvSpPr>
          <p:nvPr>
            <p:ph type="sldImg" idx="2"/>
          </p:nvPr>
        </p:nvSpPr>
        <p:spPr>
          <a:xfrm>
            <a:off x="28575" y="746125"/>
            <a:ext cx="6611938" cy="3719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5"/>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6" y="9428585"/>
            <a:ext cx="2889938" cy="49633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_0000_titelslid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18375" y="1920503"/>
            <a:ext cx="8229600" cy="857250"/>
          </a:xfrm>
          <a:prstGeom prst="rect">
            <a:avLst/>
          </a:prstGeom>
        </p:spPr>
        <p:txBody>
          <a:bodyPr vert="horz"/>
          <a:lstStyle>
            <a:lvl1pPr algn="l">
              <a:defRPr sz="3200"/>
            </a:lvl1pPr>
          </a:lstStyle>
          <a:p>
            <a:r>
              <a:rPr lang="nl-BE" dirty="0"/>
              <a:t>Click to edit Master title style</a:t>
            </a:r>
            <a:endParaRPr lang="en-US" dirty="0"/>
          </a:p>
        </p:txBody>
      </p:sp>
      <p:sp>
        <p:nvSpPr>
          <p:cNvPr id="3" name="Slide Number Placeholder 2"/>
          <p:cNvSpPr>
            <a:spLocks noGrp="1"/>
          </p:cNvSpPr>
          <p:nvPr>
            <p:ph type="sldNum" sz="quarter" idx="10"/>
          </p:nvPr>
        </p:nvSpPr>
        <p:spPr/>
        <p:txBody>
          <a:bodyPr/>
          <a:lstStyle/>
          <a:p>
            <a:fld id="{3C4F54F3-C349-4609-AFEE-01462D5C7942}" type="slidenum">
              <a:rPr lang="en-GB" smtClean="0"/>
              <a:pPr/>
              <a:t>‹#›</a:t>
            </a:fld>
            <a:endParaRPr lang="en-GB" dirty="0"/>
          </a:p>
        </p:txBody>
      </p:sp>
      <p:pic>
        <p:nvPicPr>
          <p:cNvPr id="9" name="Picture 8" descr="titelslid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478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836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356996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4409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59938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8497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20274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44666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985780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58489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843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061" y="525001"/>
            <a:ext cx="8280000" cy="504000"/>
          </a:xfrm>
          <a:prstGeom prst="rect">
            <a:avLst/>
          </a:prstGeom>
        </p:spPr>
        <p:txBody>
          <a:bodyPr vert="horz"/>
          <a:lstStyle>
            <a:lvl1pPr algn="l">
              <a:lnSpc>
                <a:spcPct val="100000"/>
              </a:lnSpc>
              <a:defRPr sz="18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037655"/>
            <a:ext cx="7023713"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3467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66452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9445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87768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501982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63531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049219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96297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759954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496922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0892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5" name="Rectangle 4"/>
          <p:cNvSpPr/>
          <p:nvPr userDrawn="1"/>
        </p:nvSpPr>
        <p:spPr>
          <a:xfrm>
            <a:off x="-7224" y="0"/>
            <a:ext cx="9151224" cy="449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980966" y="1037655"/>
            <a:ext cx="6279808"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9" name="Picture 8" descr="lungs_r4d_2017-03.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t="22587" r="8773" b="4012"/>
          <a:stretch/>
        </p:blipFill>
        <p:spPr>
          <a:xfrm>
            <a:off x="6017851" y="0"/>
            <a:ext cx="3126149" cy="4480796"/>
          </a:xfrm>
          <a:prstGeom prst="rect">
            <a:avLst/>
          </a:prstGeom>
        </p:spPr>
      </p:pic>
    </p:spTree>
    <p:extLst>
      <p:ext uri="{BB962C8B-B14F-4D97-AF65-F5344CB8AC3E}">
        <p14:creationId xmlns:p14="http://schemas.microsoft.com/office/powerpoint/2010/main" val="209402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976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2" name="Rectangle 1"/>
          <p:cNvSpPr/>
          <p:nvPr userDrawn="1"/>
        </p:nvSpPr>
        <p:spPr>
          <a:xfrm>
            <a:off x="6003925" y="-16934"/>
            <a:ext cx="3140075" cy="4478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8"/>
          <p:cNvSpPr>
            <a:spLocks noGrp="1"/>
          </p:cNvSpPr>
          <p:nvPr>
            <p:ph type="title" hasCustomPrompt="1"/>
          </p:nvPr>
        </p:nvSpPr>
        <p:spPr>
          <a:xfrm>
            <a:off x="237061" y="525001"/>
            <a:ext cx="8280000" cy="504000"/>
          </a:xfrm>
          <a:prstGeom prst="rect">
            <a:avLst/>
          </a:prstGeom>
        </p:spPr>
        <p:txBody>
          <a:bodyPr vert="horz"/>
          <a:lstStyle>
            <a:lvl1pPr algn="l">
              <a:lnSpc>
                <a:spcPct val="100000"/>
              </a:lnSpc>
              <a:defRPr sz="18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037655"/>
            <a:ext cx="7023713" cy="3375596"/>
          </a:xfrm>
          <a:prstGeom prst="rect">
            <a:avLst/>
          </a:prstGeom>
        </p:spPr>
        <p:txBody>
          <a:bodyPr vert="horz"/>
          <a:lstStyle>
            <a:lvl1pPr marL="0" indent="0">
              <a:spcBef>
                <a:spcPts val="0"/>
              </a:spcBef>
              <a:buNone/>
              <a:defRPr sz="1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268775" y="4938337"/>
            <a:ext cx="396000" cy="162000"/>
          </a:xfrm>
          <a:prstGeom prst="rect">
            <a:avLst/>
          </a:prstGeom>
        </p:spPr>
        <p:txBody>
          <a:bodyPr vert="horz" lIns="0" tIns="0" rIns="0" bIns="0" rtlCol="0" anchor="t" anchorCtr="0"/>
          <a:lstStyle>
            <a:lvl1pPr algn="l">
              <a:defRPr sz="800" b="0">
                <a:solidFill>
                  <a:srgbClr val="7F7F7F"/>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0821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096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3988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2682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909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5117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5.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lide.png"/>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Slide Number Placeholder 5"/>
          <p:cNvSpPr>
            <a:spLocks noGrp="1"/>
          </p:cNvSpPr>
          <p:nvPr>
            <p:ph type="sldNum" sz="quarter" idx="4"/>
          </p:nvPr>
        </p:nvSpPr>
        <p:spPr>
          <a:xfrm>
            <a:off x="264504" y="4949335"/>
            <a:ext cx="360000" cy="162000"/>
          </a:xfrm>
          <a:prstGeom prst="rect">
            <a:avLst/>
          </a:prstGeom>
        </p:spPr>
        <p:txBody>
          <a:bodyPr vert="horz" lIns="0" tIns="0" rIns="0" bIns="0" rtlCol="0" anchor="t" anchorCtr="0"/>
          <a:lstStyle>
            <a:lvl1pPr algn="l">
              <a:defRPr sz="800" b="0">
                <a:solidFill>
                  <a:schemeClr val="tx1">
                    <a:lumMod val="50000"/>
                    <a:lumOff val="50000"/>
                  </a:schemeClr>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Oval 6"/>
          <p:cNvSpPr/>
          <p:nvPr userDrawn="1"/>
        </p:nvSpPr>
        <p:spPr>
          <a:xfrm>
            <a:off x="3837490" y="4705350"/>
            <a:ext cx="88900" cy="8890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userDrawn="1"/>
        </p:nvSpPr>
        <p:spPr>
          <a:xfrm>
            <a:off x="4049159" y="4705344"/>
            <a:ext cx="88900" cy="8890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4269295" y="4705338"/>
            <a:ext cx="88900" cy="8890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userDrawn="1"/>
        </p:nvSpPr>
        <p:spPr>
          <a:xfrm>
            <a:off x="4510595" y="4705338"/>
            <a:ext cx="88900" cy="8890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4722264" y="4705332"/>
            <a:ext cx="88900" cy="8890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userDrawn="1"/>
        </p:nvSpPr>
        <p:spPr>
          <a:xfrm>
            <a:off x="4942400" y="4705326"/>
            <a:ext cx="88900" cy="88900"/>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889450"/>
      </p:ext>
    </p:extLst>
  </p:cSld>
  <p:clrMap bg1="lt1" tx1="dk1" bg2="lt2" tx2="dk2" accent1="accent1" accent2="accent2" accent3="accent3" accent4="accent4" accent5="accent5" accent6="accent6" hlink="hlink" folHlink="folHlink"/>
  <p:sldLayoutIdLst>
    <p:sldLayoutId id="2147483858" r:id="rId1"/>
    <p:sldLayoutId id="2147483831" r:id="rId2"/>
    <p:sldLayoutId id="2147483862" r:id="rId3"/>
    <p:sldLayoutId id="214748386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497" y="1351229"/>
            <a:ext cx="6612000" cy="1600438"/>
          </a:xfrm>
          <a:prstGeom prst="rect">
            <a:avLst/>
          </a:prstGeom>
          <a:noFill/>
        </p:spPr>
        <p:txBody>
          <a:bodyPr wrap="square" rtlCol="0">
            <a:spAutoFit/>
          </a:bodyPr>
          <a:lstStyle/>
          <a:p>
            <a:pPr>
              <a:spcAft>
                <a:spcPts val="1200"/>
              </a:spcAft>
            </a:pPr>
            <a:r>
              <a:rPr lang="en-GB" sz="2400" b="1" i="1" dirty="0">
                <a:solidFill>
                  <a:schemeClr val="tx1">
                    <a:lumMod val="75000"/>
                    <a:lumOff val="25000"/>
                  </a:schemeClr>
                </a:solidFill>
              </a:rPr>
              <a:t>Achieving asthma control with ICS/LABA:</a:t>
            </a:r>
            <a:br>
              <a:rPr lang="en-GB" sz="2400" b="1" i="1" dirty="0">
                <a:solidFill>
                  <a:schemeClr val="tx1">
                    <a:lumMod val="75000"/>
                    <a:lumOff val="25000"/>
                  </a:schemeClr>
                </a:solidFill>
              </a:rPr>
            </a:br>
            <a:r>
              <a:rPr lang="en-GB" sz="2400" b="1" i="1" dirty="0">
                <a:solidFill>
                  <a:schemeClr val="tx1">
                    <a:lumMod val="75000"/>
                    <a:lumOff val="25000"/>
                  </a:schemeClr>
                </a:solidFill>
              </a:rPr>
              <a:t>A review of strategies for asthma management and prevention.</a:t>
            </a:r>
            <a:endParaRPr lang="en-GB" sz="2400" i="1" dirty="0">
              <a:solidFill>
                <a:schemeClr val="tx1">
                  <a:lumMod val="75000"/>
                  <a:lumOff val="25000"/>
                </a:schemeClr>
              </a:solidFill>
            </a:endParaRPr>
          </a:p>
          <a:p>
            <a:pPr>
              <a:spcAft>
                <a:spcPts val="1200"/>
              </a:spcAft>
            </a:pPr>
            <a:r>
              <a:rPr lang="en-GB" sz="1600" i="1" dirty="0" err="1">
                <a:solidFill>
                  <a:schemeClr val="tx1">
                    <a:lumMod val="75000"/>
                    <a:lumOff val="25000"/>
                  </a:schemeClr>
                </a:solidFill>
              </a:rPr>
              <a:t>Aalbers</a:t>
            </a:r>
            <a:r>
              <a:rPr lang="en-GB" sz="1600" i="1" dirty="0">
                <a:solidFill>
                  <a:schemeClr val="tx1">
                    <a:lumMod val="75000"/>
                    <a:lumOff val="25000"/>
                  </a:schemeClr>
                </a:solidFill>
              </a:rPr>
              <a:t> et al., </a:t>
            </a:r>
            <a:r>
              <a:rPr lang="en-GB" sz="1600" i="1" dirty="0" err="1">
                <a:solidFill>
                  <a:schemeClr val="tx1">
                    <a:lumMod val="75000"/>
                    <a:lumOff val="25000"/>
                  </a:schemeClr>
                </a:solidFill>
              </a:rPr>
              <a:t>Respir</a:t>
            </a:r>
            <a:r>
              <a:rPr lang="en-GB" sz="1600" i="1" dirty="0">
                <a:solidFill>
                  <a:schemeClr val="tx1">
                    <a:lumMod val="75000"/>
                    <a:lumOff val="25000"/>
                  </a:schemeClr>
                </a:solidFill>
              </a:rPr>
              <a:t> Med 2016.</a:t>
            </a:r>
          </a:p>
        </p:txBody>
      </p:sp>
      <p:pic>
        <p:nvPicPr>
          <p:cNvPr id="3" name="Picture 2" descr="publication-08.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813" y="17764"/>
            <a:ext cx="1541306" cy="569267"/>
          </a:xfrm>
          <a:prstGeom prst="rect">
            <a:avLst/>
          </a:prstGeom>
        </p:spPr>
      </p:pic>
      <p:sp>
        <p:nvSpPr>
          <p:cNvPr id="9" name="TextBox 8"/>
          <p:cNvSpPr txBox="1"/>
          <p:nvPr/>
        </p:nvSpPr>
        <p:spPr>
          <a:xfrm>
            <a:off x="893626" y="78410"/>
            <a:ext cx="4577879" cy="383173"/>
          </a:xfrm>
          <a:prstGeom prst="rect">
            <a:avLst/>
          </a:prstGeom>
          <a:noFill/>
        </p:spPr>
        <p:txBody>
          <a:bodyPr wrap="square" rtlCol="0">
            <a:spAutoFit/>
          </a:bodyPr>
          <a:lstStyle/>
          <a:p>
            <a:r>
              <a:rPr lang="en-US" dirty="0">
                <a:solidFill>
                  <a:schemeClr val="tx1">
                    <a:lumMod val="65000"/>
                    <a:lumOff val="35000"/>
                  </a:schemeClr>
                </a:solidFill>
              </a:rPr>
              <a:t>Publications</a:t>
            </a:r>
            <a:endParaRPr lang="en-US" dirty="0"/>
          </a:p>
        </p:txBody>
      </p:sp>
      <p:sp>
        <p:nvSpPr>
          <p:cNvPr id="2" name="TextBox 1"/>
          <p:cNvSpPr txBox="1"/>
          <p:nvPr/>
        </p:nvSpPr>
        <p:spPr>
          <a:xfrm rot="16200000">
            <a:off x="7771764" y="2844807"/>
            <a:ext cx="2465430" cy="338554"/>
          </a:xfrm>
          <a:prstGeom prst="rect">
            <a:avLst/>
          </a:prstGeom>
          <a:noFill/>
        </p:spPr>
        <p:txBody>
          <a:bodyPr wrap="square" rtlCol="0">
            <a:spAutoFit/>
          </a:bodyPr>
          <a:lstStyle/>
          <a:p>
            <a:r>
              <a:rPr lang="en-GB" sz="800" dirty="0"/>
              <a:t>NS ID XL-0208-RD12/2017-VA</a:t>
            </a:r>
          </a:p>
          <a:p>
            <a:r>
              <a:rPr lang="en-GB" sz="800" dirty="0"/>
              <a:t>Local code 1386</a:t>
            </a:r>
            <a:endParaRPr lang="en-GB" sz="800" dirty="0">
              <a:effectLst/>
            </a:endParaRPr>
          </a:p>
        </p:txBody>
      </p:sp>
      <p:sp>
        <p:nvSpPr>
          <p:cNvPr id="4" name="TextBox 3"/>
          <p:cNvSpPr txBox="1"/>
          <p:nvPr/>
        </p:nvSpPr>
        <p:spPr>
          <a:xfrm>
            <a:off x="218774" y="4060272"/>
            <a:ext cx="5194008" cy="215444"/>
          </a:xfrm>
          <a:prstGeom prst="rect">
            <a:avLst/>
          </a:prstGeom>
          <a:noFill/>
        </p:spPr>
        <p:txBody>
          <a:bodyPr wrap="square" rtlCol="0">
            <a:spAutoFit/>
          </a:bodyPr>
          <a:lstStyle/>
          <a:p>
            <a:r>
              <a:rPr lang="nl-BE" sz="800" dirty="0"/>
              <a:t>Prices and SmPC available upon request via your medical representative.</a:t>
            </a:r>
            <a:endParaRPr lang="en-GB" sz="800" dirty="0"/>
          </a:p>
        </p:txBody>
      </p:sp>
    </p:spTree>
    <p:extLst>
      <p:ext uri="{BB962C8B-B14F-4D97-AF65-F5344CB8AC3E}">
        <p14:creationId xmlns:p14="http://schemas.microsoft.com/office/powerpoint/2010/main" val="179630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6"/>
          <p:cNvSpPr/>
          <p:nvPr/>
        </p:nvSpPr>
        <p:spPr>
          <a:xfrm>
            <a:off x="0" y="152145"/>
            <a:ext cx="2509455" cy="335671"/>
          </a:xfrm>
          <a:custGeom>
            <a:avLst/>
            <a:gdLst>
              <a:gd name="connsiteX0" fmla="*/ 0 w 2565401"/>
              <a:gd name="connsiteY0" fmla="*/ 55946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8" fmla="*/ 0 w 2565401"/>
              <a:gd name="connsiteY8" fmla="*/ 55946 h 335671"/>
              <a:gd name="connsiteX0" fmla="*/ 0 w 2565401"/>
              <a:gd name="connsiteY0" fmla="*/ 279725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183434 w 2692889"/>
              <a:gd name="connsiteY0" fmla="*/ 335671 h 335671"/>
              <a:gd name="connsiteX1" fmla="*/ 183434 w 2692889"/>
              <a:gd name="connsiteY1" fmla="*/ 0 h 335671"/>
              <a:gd name="connsiteX2" fmla="*/ 2636943 w 2692889"/>
              <a:gd name="connsiteY2" fmla="*/ 0 h 335671"/>
              <a:gd name="connsiteX3" fmla="*/ 2692889 w 2692889"/>
              <a:gd name="connsiteY3" fmla="*/ 55946 h 335671"/>
              <a:gd name="connsiteX4" fmla="*/ 2692889 w 2692889"/>
              <a:gd name="connsiteY4" fmla="*/ 279725 h 335671"/>
              <a:gd name="connsiteX5" fmla="*/ 2636943 w 2692889"/>
              <a:gd name="connsiteY5" fmla="*/ 335671 h 335671"/>
              <a:gd name="connsiteX6" fmla="*/ 183434 w 2692889"/>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9455" h="335671">
                <a:moveTo>
                  <a:pt x="0" y="335671"/>
                </a:moveTo>
                <a:lnTo>
                  <a:pt x="0" y="0"/>
                </a:lnTo>
                <a:lnTo>
                  <a:pt x="2453509" y="0"/>
                </a:lnTo>
                <a:cubicBezTo>
                  <a:pt x="2484407" y="0"/>
                  <a:pt x="2509455" y="25048"/>
                  <a:pt x="2509455" y="55946"/>
                </a:cubicBezTo>
                <a:lnTo>
                  <a:pt x="2509455" y="279725"/>
                </a:lnTo>
                <a:cubicBezTo>
                  <a:pt x="2509455" y="310623"/>
                  <a:pt x="2484407" y="335671"/>
                  <a:pt x="2453509" y="335671"/>
                </a:cubicBezTo>
                <a:lnTo>
                  <a:pt x="0" y="33567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GB" noProof="0" dirty="0"/>
              <a:t>Discussion</a:t>
            </a:r>
            <a:r>
              <a:rPr lang="en-GB" baseline="30000" noProof="0" dirty="0"/>
              <a:t>1,2</a:t>
            </a:r>
            <a:endParaRPr lang="en-GB" noProof="0" dirty="0"/>
          </a:p>
        </p:txBody>
      </p:sp>
      <p:sp>
        <p:nvSpPr>
          <p:cNvPr id="8" name="Text Placeholder 7"/>
          <p:cNvSpPr>
            <a:spLocks noGrp="1"/>
          </p:cNvSpPr>
          <p:nvPr>
            <p:ph type="body" sz="quarter" idx="11"/>
          </p:nvPr>
        </p:nvSpPr>
        <p:spPr>
          <a:xfrm>
            <a:off x="237061" y="834941"/>
            <a:ext cx="7422016" cy="2681980"/>
          </a:xfrm>
        </p:spPr>
        <p:txBody>
          <a:bodyPr/>
          <a:lstStyle/>
          <a:p>
            <a:endParaRPr lang="en-GB" dirty="0"/>
          </a:p>
          <a:p>
            <a:pPr>
              <a:spcAft>
                <a:spcPts val="600"/>
              </a:spcAft>
              <a:buSzPct val="100000"/>
            </a:pPr>
            <a:endParaRPr lang="en-GB"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10</a:t>
            </a:fld>
            <a:endParaRPr lang="en-GB" dirty="0"/>
          </a:p>
        </p:txBody>
      </p:sp>
      <p:sp>
        <p:nvSpPr>
          <p:cNvPr id="10" name="TextBox 9"/>
          <p:cNvSpPr txBox="1"/>
          <p:nvPr/>
        </p:nvSpPr>
        <p:spPr>
          <a:xfrm>
            <a:off x="258227" y="175749"/>
            <a:ext cx="2888627" cy="369332"/>
          </a:xfrm>
          <a:prstGeom prst="rect">
            <a:avLst/>
          </a:prstGeom>
          <a:noFill/>
        </p:spPr>
        <p:txBody>
          <a:bodyPr wrap="square" rtlCol="0">
            <a:spAutoFit/>
          </a:bodyPr>
          <a:lstStyle/>
          <a:p>
            <a:r>
              <a:rPr lang="en-GB" sz="900" dirty="0">
                <a:solidFill>
                  <a:srgbClr val="FFFFFF"/>
                </a:solidFill>
              </a:rPr>
              <a:t>The GOAL and FACET studies findings</a:t>
            </a:r>
          </a:p>
          <a:p>
            <a:endParaRPr lang="en-US" sz="900" dirty="0">
              <a:solidFill>
                <a:srgbClr val="FFFFFF"/>
              </a:solidFill>
            </a:endParaRPr>
          </a:p>
        </p:txBody>
      </p:sp>
      <p:sp>
        <p:nvSpPr>
          <p:cNvPr id="13" name="TextBox 12">
            <a:extLst>
              <a:ext uri="{FF2B5EF4-FFF2-40B4-BE49-F238E27FC236}">
                <a16:creationId xmlns="" xmlns:a16="http://schemas.microsoft.com/office/drawing/2014/main" id="{C47B3F80-08C8-4B34-902B-9AE90A4AE2B0}"/>
              </a:ext>
            </a:extLst>
          </p:cNvPr>
          <p:cNvSpPr txBox="1"/>
          <p:nvPr/>
        </p:nvSpPr>
        <p:spPr>
          <a:xfrm>
            <a:off x="216373" y="4128162"/>
            <a:ext cx="9142728" cy="338554"/>
          </a:xfrm>
          <a:prstGeom prst="rect">
            <a:avLst/>
          </a:prstGeom>
          <a:noFill/>
        </p:spPr>
        <p:txBody>
          <a:bodyPr wrap="square" rtlCol="0">
            <a:spAutoFit/>
          </a:bodyPr>
          <a:lstStyle/>
          <a:p>
            <a:pPr marL="228600" indent="-228600">
              <a:buAutoNum type="arabicPeriod"/>
            </a:pPr>
            <a:r>
              <a:rPr lang="da-DK" sz="800" dirty="0" err="1">
                <a:solidFill>
                  <a:schemeClr val="tx1">
                    <a:lumMod val="50000"/>
                    <a:lumOff val="50000"/>
                  </a:schemeClr>
                </a:solidFill>
              </a:rPr>
              <a:t>Pauwels</a:t>
            </a:r>
            <a:r>
              <a:rPr lang="da-DK" sz="800" dirty="0">
                <a:solidFill>
                  <a:schemeClr val="tx1">
                    <a:lumMod val="50000"/>
                    <a:lumOff val="50000"/>
                  </a:schemeClr>
                </a:solidFill>
              </a:rPr>
              <a:t> et al. N Eng J Med 1997; 337:1405-1411</a:t>
            </a:r>
          </a:p>
          <a:p>
            <a:pPr marL="228600" indent="-228600">
              <a:buAutoNum type="arabicPeriod"/>
            </a:pPr>
            <a:r>
              <a:rPr lang="en-GB" sz="800" dirty="0">
                <a:solidFill>
                  <a:schemeClr val="tx1">
                    <a:lumMod val="50000"/>
                    <a:lumOff val="50000"/>
                  </a:schemeClr>
                </a:solidFill>
              </a:rPr>
              <a:t>Bateman et al. Am. J. </a:t>
            </a:r>
            <a:r>
              <a:rPr lang="en-GB" sz="800" dirty="0" err="1">
                <a:solidFill>
                  <a:schemeClr val="tx1">
                    <a:lumMod val="50000"/>
                    <a:lumOff val="50000"/>
                  </a:schemeClr>
                </a:solidFill>
              </a:rPr>
              <a:t>Respir</a:t>
            </a:r>
            <a:r>
              <a:rPr lang="en-GB" sz="800" dirty="0">
                <a:solidFill>
                  <a:schemeClr val="tx1">
                    <a:lumMod val="50000"/>
                    <a:lumOff val="50000"/>
                  </a:schemeClr>
                </a:solidFill>
              </a:rPr>
              <a:t>. Crit. Care Med. 2004; 170: 836-844</a:t>
            </a:r>
          </a:p>
        </p:txBody>
      </p:sp>
      <p:sp>
        <p:nvSpPr>
          <p:cNvPr id="15" name="Text Placeholder 7">
            <a:extLst>
              <a:ext uri="{FF2B5EF4-FFF2-40B4-BE49-F238E27FC236}">
                <a16:creationId xmlns="" xmlns:a16="http://schemas.microsoft.com/office/drawing/2014/main" id="{938FDAD4-2215-4265-B48D-F01D435C1C77}"/>
              </a:ext>
            </a:extLst>
          </p:cNvPr>
          <p:cNvSpPr txBox="1">
            <a:spLocks/>
          </p:cNvSpPr>
          <p:nvPr/>
        </p:nvSpPr>
        <p:spPr>
          <a:xfrm>
            <a:off x="389461" y="892091"/>
            <a:ext cx="7422016" cy="2681980"/>
          </a:xfrm>
          <a:prstGeom prst="rect">
            <a:avLst/>
          </a:prstGeom>
        </p:spPr>
        <p:txBody>
          <a:bodyPr vert="horz"/>
          <a:lstStyle>
            <a:lvl1pPr marL="0" indent="0" algn="l" defTabSz="457200" rtl="0" eaLnBrk="1" latinLnBrk="0" hangingPunct="1">
              <a:spcBef>
                <a:spcPts val="0"/>
              </a:spcBef>
              <a:buFont typeface="Arial"/>
              <a:buNone/>
              <a:defRPr sz="1400" kern="1200" baseline="0">
                <a:solidFill>
                  <a:schemeClr val="tx1"/>
                </a:solidFill>
                <a:latin typeface="Arial" pitchFamily="34" charset="0"/>
                <a:ea typeface="+mn-ea"/>
                <a:cs typeface="Arial" pitchFamily="34" charset="0"/>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lumMod val="50000"/>
                </a:schemeClr>
              </a:buClr>
              <a:buSzPct val="200000"/>
            </a:pPr>
            <a:endParaRPr lang="en-GB" dirty="0"/>
          </a:p>
          <a:p>
            <a:pPr marL="285750" indent="-285750">
              <a:spcAft>
                <a:spcPts val="600"/>
              </a:spcAft>
              <a:buClr>
                <a:schemeClr val="bg1">
                  <a:lumMod val="50000"/>
                </a:schemeClr>
              </a:buClr>
              <a:buSzPct val="200000"/>
              <a:buFont typeface="Arial"/>
              <a:buChar char="•"/>
            </a:pPr>
            <a:r>
              <a:rPr lang="en-GB" dirty="0"/>
              <a:t>Contrary to the FACET study, the GOAL study design meant that is was not possible to determine whether the addition of salmeterol to fluticasone was more beneficial than increasing the dose of fluticasone alone.</a:t>
            </a:r>
            <a:br>
              <a:rPr lang="en-GB" dirty="0"/>
            </a:br>
            <a:endParaRPr lang="en-GB" dirty="0"/>
          </a:p>
          <a:p>
            <a:pPr marL="285750" indent="-285750">
              <a:spcAft>
                <a:spcPts val="600"/>
              </a:spcAft>
              <a:buClr>
                <a:schemeClr val="bg1">
                  <a:lumMod val="50000"/>
                </a:schemeClr>
              </a:buClr>
              <a:buSzPct val="200000"/>
              <a:buFont typeface="Arial"/>
              <a:buChar char="•"/>
            </a:pPr>
            <a:r>
              <a:rPr lang="en-GB" dirty="0"/>
              <a:t>Interestingly though, in the GOAL study, many of these patients achieved total asthma control at the lowest dose of ICS. The results of this study therefore bring into question the benefits of increasing the maintenance dose of ICS until total control is achieved.</a:t>
            </a:r>
            <a:br>
              <a:rPr lang="en-GB" dirty="0"/>
            </a:br>
            <a:endParaRPr lang="en-GB" dirty="0"/>
          </a:p>
          <a:p>
            <a:pPr marL="285750" indent="-285750">
              <a:spcAft>
                <a:spcPts val="600"/>
              </a:spcAft>
              <a:buClr>
                <a:schemeClr val="bg1">
                  <a:lumMod val="50000"/>
                </a:schemeClr>
              </a:buClr>
              <a:buSzPct val="200000"/>
              <a:buFont typeface="Arial"/>
              <a:buChar char="•"/>
            </a:pPr>
            <a:r>
              <a:rPr lang="en-GB" dirty="0"/>
              <a:t>In particular, the STAY, COMPASS and AHEAD studies built on GOAL and FACET by comparing budesonide/formoterol maintenance and reliever therapy with two different doses of budesonide/formoterol plus SABA, budesonide plus SABA and salmeterol/fluticasone plus SABA.</a:t>
            </a:r>
          </a:p>
        </p:txBody>
      </p:sp>
      <p:pic>
        <p:nvPicPr>
          <p:cNvPr id="14" name="Picture 13"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276" y="4635841"/>
            <a:ext cx="220131" cy="220131"/>
          </a:xfrm>
          <a:prstGeom prst="rect">
            <a:avLst/>
          </a:prstGeom>
        </p:spPr>
      </p:pic>
    </p:spTree>
    <p:extLst>
      <p:ext uri="{BB962C8B-B14F-4D97-AF65-F5344CB8AC3E}">
        <p14:creationId xmlns:p14="http://schemas.microsoft.com/office/powerpoint/2010/main" val="220491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bg1">
                  <a:lumMod val="75000"/>
                </a:schemeClr>
              </a:buClr>
              <a:buSzPct val="200000"/>
              <a:buFont typeface="Arial"/>
              <a:buChar char="•"/>
            </a:pPr>
            <a:r>
              <a:rPr lang="en-GB" sz="1800" noProof="0" dirty="0">
                <a:solidFill>
                  <a:schemeClr val="tx1">
                    <a:lumMod val="50000"/>
                    <a:lumOff val="50000"/>
                  </a:schemeClr>
                </a:solidFill>
              </a:rPr>
              <a:t>Context</a:t>
            </a:r>
          </a:p>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The GOAL and FACET studies findings</a:t>
            </a:r>
            <a:endParaRPr lang="en-GB" sz="1800" noProof="0" dirty="0">
              <a:solidFill>
                <a:schemeClr val="tx1">
                  <a:lumMod val="50000"/>
                  <a:lumOff val="50000"/>
                </a:schemeClr>
              </a:solidFill>
            </a:endParaRPr>
          </a:p>
          <a:p>
            <a:pPr marL="544513" lvl="0" indent="-544513">
              <a:lnSpc>
                <a:spcPct val="120000"/>
              </a:lnSpc>
              <a:buClr>
                <a:srgbClr val="F0AB00"/>
              </a:buClr>
              <a:buSzPct val="150000"/>
              <a:buBlip>
                <a:blip r:embed="rId2"/>
              </a:buBlip>
            </a:pPr>
            <a:r>
              <a:rPr lang="en-GB" sz="2400" b="1" dirty="0">
                <a:solidFill>
                  <a:srgbClr val="D60D1A"/>
                </a:solidFill>
              </a:rPr>
              <a:t>Beyond GOAL and FACET</a:t>
            </a:r>
            <a:endParaRPr lang="en-GB" sz="2400" b="1" noProof="0" dirty="0">
              <a:solidFill>
                <a:srgbClr val="D60D1A"/>
              </a:solidFill>
            </a:endParaRP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Airway remodelling</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Conclusion</a:t>
            </a:r>
          </a:p>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Discussion</a:t>
            </a: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11</a:t>
            </a:fld>
            <a:endParaRPr lang="en-GB" dirty="0"/>
          </a:p>
        </p:txBody>
      </p:sp>
      <p:pic>
        <p:nvPicPr>
          <p:cNvPr id="5" name="Picture 4"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spTree>
    <p:extLst>
      <p:ext uri="{BB962C8B-B14F-4D97-AF65-F5344CB8AC3E}">
        <p14:creationId xmlns:p14="http://schemas.microsoft.com/office/powerpoint/2010/main" val="321138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7737" y="4250867"/>
            <a:ext cx="9142728" cy="215444"/>
          </a:xfrm>
          <a:prstGeom prst="rect">
            <a:avLst/>
          </a:prstGeom>
          <a:noFill/>
        </p:spPr>
        <p:txBody>
          <a:bodyPr wrap="square" rtlCol="0">
            <a:spAutoFit/>
          </a:bodyPr>
          <a:lstStyle/>
          <a:p>
            <a:pPr marL="228600" indent="-228600">
              <a:buFont typeface="+mj-lt"/>
              <a:buAutoNum type="arabicPeriod"/>
            </a:pPr>
            <a:r>
              <a:rPr lang="en-GB" sz="800" dirty="0">
                <a:solidFill>
                  <a:srgbClr val="7F7F7F"/>
                </a:solidFill>
              </a:rPr>
              <a:t>Adapted from </a:t>
            </a:r>
            <a:r>
              <a:rPr lang="en-GB" sz="800" dirty="0" err="1">
                <a:solidFill>
                  <a:srgbClr val="7F7F7F"/>
                </a:solidFill>
              </a:rPr>
              <a:t>Ankerst</a:t>
            </a:r>
            <a:r>
              <a:rPr lang="en-GB" sz="800" dirty="0">
                <a:solidFill>
                  <a:srgbClr val="7F7F7F"/>
                </a:solidFill>
              </a:rPr>
              <a:t> J et al. J Asthma 2005; 42: 715–24</a:t>
            </a:r>
          </a:p>
        </p:txBody>
      </p:sp>
      <p:sp>
        <p:nvSpPr>
          <p:cNvPr id="3" name="Title 2"/>
          <p:cNvSpPr>
            <a:spLocks noGrp="1"/>
          </p:cNvSpPr>
          <p:nvPr>
            <p:ph type="title"/>
          </p:nvPr>
        </p:nvSpPr>
        <p:spPr>
          <a:xfrm>
            <a:off x="162989" y="588970"/>
            <a:ext cx="8625411" cy="504000"/>
          </a:xfrm>
        </p:spPr>
        <p:txBody>
          <a:bodyPr/>
          <a:lstStyle/>
          <a:p>
            <a:r>
              <a:rPr lang="en-GB" sz="1100" b="0" dirty="0">
                <a:solidFill>
                  <a:schemeClr val="tx1"/>
                </a:solidFill>
              </a:rPr>
              <a:t>The use of budesonide/formoterol or </a:t>
            </a:r>
            <a:r>
              <a:rPr lang="en-GB" sz="1100" b="0" dirty="0" err="1">
                <a:solidFill>
                  <a:schemeClr val="tx1"/>
                </a:solidFill>
              </a:rPr>
              <a:t>beclometasone</a:t>
            </a:r>
            <a:r>
              <a:rPr lang="en-GB" sz="1100" b="0" dirty="0">
                <a:solidFill>
                  <a:schemeClr val="tx1"/>
                </a:solidFill>
              </a:rPr>
              <a:t>/formoterol maintenance and reliever therapy is recommended in GINA.</a:t>
            </a:r>
            <a:br>
              <a:rPr lang="en-GB" sz="1100" b="0" dirty="0">
                <a:solidFill>
                  <a:schemeClr val="tx1"/>
                </a:solidFill>
              </a:rPr>
            </a:br>
            <a:r>
              <a:rPr lang="en-GB" sz="1100" b="0" dirty="0">
                <a:solidFill>
                  <a:schemeClr val="tx1"/>
                </a:solidFill>
              </a:rPr>
              <a:t>By employing this treatment strategy, patients receive ICS in addition to a fast-acting bronchodilator whenever they require reliever</a:t>
            </a:r>
            <a:br>
              <a:rPr lang="en-GB" sz="1100" b="0" dirty="0">
                <a:solidFill>
                  <a:schemeClr val="tx1"/>
                </a:solidFill>
              </a:rPr>
            </a:br>
            <a:r>
              <a:rPr lang="en-GB" sz="1100" b="0" dirty="0">
                <a:solidFill>
                  <a:schemeClr val="tx1"/>
                </a:solidFill>
              </a:rPr>
              <a:t>medication, meaning that </a:t>
            </a:r>
            <a:r>
              <a:rPr lang="en-GB" sz="1100" dirty="0">
                <a:solidFill>
                  <a:schemeClr val="tx1"/>
                </a:solidFill>
              </a:rPr>
              <a:t>inflammation can be targeted when symptoms increase</a:t>
            </a:r>
            <a:r>
              <a:rPr lang="en-GB" sz="1100" b="0" dirty="0">
                <a:solidFill>
                  <a:schemeClr val="tx1"/>
                </a:solidFill>
              </a:rPr>
              <a:t>.</a:t>
            </a:r>
            <a:endParaRPr lang="en-GB" sz="11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12</a:t>
            </a:fld>
            <a:endParaRPr lang="en-GB" dirty="0"/>
          </a:p>
        </p:txBody>
      </p:sp>
      <p:sp>
        <p:nvSpPr>
          <p:cNvPr id="10" name="Rounded Rectangle 18"/>
          <p:cNvSpPr/>
          <p:nvPr/>
        </p:nvSpPr>
        <p:spPr>
          <a:xfrm>
            <a:off x="0" y="144000"/>
            <a:ext cx="1914633"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1933038" cy="230832"/>
          </a:xfrm>
          <a:prstGeom prst="rect">
            <a:avLst/>
          </a:prstGeom>
          <a:noFill/>
        </p:spPr>
        <p:txBody>
          <a:bodyPr wrap="square" rtlCol="0">
            <a:spAutoFit/>
          </a:bodyPr>
          <a:lstStyle/>
          <a:p>
            <a:r>
              <a:rPr lang="en-US" sz="900" dirty="0">
                <a:solidFill>
                  <a:srgbClr val="FFFFFF"/>
                </a:solidFill>
              </a:rPr>
              <a:t>BEYOND GOAL &amp; FACET</a:t>
            </a:r>
          </a:p>
        </p:txBody>
      </p:sp>
      <p:sp>
        <p:nvSpPr>
          <p:cNvPr id="14" name="TextBox 13"/>
          <p:cNvSpPr txBox="1"/>
          <p:nvPr/>
        </p:nvSpPr>
        <p:spPr>
          <a:xfrm>
            <a:off x="2108886" y="142261"/>
            <a:ext cx="6323914"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The Maintenance &amp; </a:t>
            </a:r>
            <a:r>
              <a:rPr lang="nl-BE" sz="1400" dirty="0" err="1">
                <a:solidFill>
                  <a:schemeClr val="bg1"/>
                </a:solidFill>
              </a:rPr>
              <a:t>Reliever</a:t>
            </a:r>
            <a:r>
              <a:rPr lang="nl-BE" sz="1400" dirty="0">
                <a:solidFill>
                  <a:schemeClr val="bg1"/>
                </a:solidFill>
              </a:rPr>
              <a:t> approach</a:t>
            </a:r>
            <a:endParaRPr lang="en-GB" sz="1400" dirty="0">
              <a:solidFill>
                <a:schemeClr val="bg1"/>
              </a:solidFill>
            </a:endParaRPr>
          </a:p>
        </p:txBody>
      </p:sp>
      <p:pic>
        <p:nvPicPr>
          <p:cNvPr id="13" name="Picture 37" descr="graph-19.jpg">
            <a:extLst>
              <a:ext uri="{FF2B5EF4-FFF2-40B4-BE49-F238E27FC236}">
                <a16:creationId xmlns="" xmlns:a16="http://schemas.microsoft.com/office/drawing/2014/main" id="{4E0F406D-BB0C-488D-9E67-D1723BDEABB9}"/>
              </a:ext>
            </a:extLst>
          </p:cNvPr>
          <p:cNvPicPr>
            <a:picLocks noChangeAspect="1"/>
          </p:cNvPicPr>
          <p:nvPr/>
        </p:nvPicPr>
        <p:blipFill>
          <a:blip r:embed="rId2" cstate="print">
            <a:extLst>
              <a:ext uri="{28A0092B-C50C-407E-A947-70E740481C1C}">
                <a14:useLocalDpi xmlns:a14="http://schemas.microsoft.com/office/drawing/2010/main" val="0"/>
              </a:ext>
            </a:extLst>
          </a:blip>
          <a:srcRect l="19289" r="20863" b="10417"/>
          <a:stretch>
            <a:fillRect/>
          </a:stretch>
        </p:blipFill>
        <p:spPr bwMode="auto">
          <a:xfrm>
            <a:off x="957316" y="1275359"/>
            <a:ext cx="5261810" cy="297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spTree>
    <p:extLst>
      <p:ext uri="{BB962C8B-B14F-4D97-AF65-F5344CB8AC3E}">
        <p14:creationId xmlns:p14="http://schemas.microsoft.com/office/powerpoint/2010/main" val="123084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3C4F54F3-C349-4609-AFEE-01462D5C7942}" type="slidenum">
              <a:rPr lang="en-GB" smtClean="0"/>
              <a:pPr/>
              <a:t>13</a:t>
            </a:fld>
            <a:endParaRPr lang="en-GB" dirty="0"/>
          </a:p>
        </p:txBody>
      </p:sp>
      <p:sp>
        <p:nvSpPr>
          <p:cNvPr id="10" name="Rounded Rectangle 18"/>
          <p:cNvSpPr/>
          <p:nvPr/>
        </p:nvSpPr>
        <p:spPr>
          <a:xfrm>
            <a:off x="0" y="144000"/>
            <a:ext cx="1914633"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1933038" cy="230832"/>
          </a:xfrm>
          <a:prstGeom prst="rect">
            <a:avLst/>
          </a:prstGeom>
          <a:noFill/>
        </p:spPr>
        <p:txBody>
          <a:bodyPr wrap="square" rtlCol="0">
            <a:spAutoFit/>
          </a:bodyPr>
          <a:lstStyle/>
          <a:p>
            <a:r>
              <a:rPr lang="en-US" sz="900" dirty="0">
                <a:solidFill>
                  <a:srgbClr val="FFFFFF"/>
                </a:solidFill>
              </a:rPr>
              <a:t>BEYOND GOAL &amp; FACET</a:t>
            </a:r>
          </a:p>
        </p:txBody>
      </p:sp>
      <p:sp>
        <p:nvSpPr>
          <p:cNvPr id="14" name="TextBox 13"/>
          <p:cNvSpPr txBox="1"/>
          <p:nvPr/>
        </p:nvSpPr>
        <p:spPr>
          <a:xfrm>
            <a:off x="2108886" y="142261"/>
            <a:ext cx="6323914"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The Maintenance &amp; </a:t>
            </a:r>
            <a:r>
              <a:rPr lang="nl-BE" sz="1400" dirty="0" err="1">
                <a:solidFill>
                  <a:schemeClr val="bg1"/>
                </a:solidFill>
              </a:rPr>
              <a:t>Reliever</a:t>
            </a:r>
            <a:r>
              <a:rPr lang="nl-BE" sz="1400" dirty="0">
                <a:solidFill>
                  <a:schemeClr val="bg1"/>
                </a:solidFill>
              </a:rPr>
              <a:t> approach</a:t>
            </a:r>
            <a:endParaRPr lang="en-GB" sz="1400" dirty="0">
              <a:solidFill>
                <a:schemeClr val="bg1"/>
              </a:solidFill>
            </a:endParaRPr>
          </a:p>
        </p:txBody>
      </p:sp>
      <p:sp>
        <p:nvSpPr>
          <p:cNvPr id="15" name="Text Placeholder 7">
            <a:extLst>
              <a:ext uri="{FF2B5EF4-FFF2-40B4-BE49-F238E27FC236}">
                <a16:creationId xmlns="" xmlns:a16="http://schemas.microsoft.com/office/drawing/2014/main" id="{ACAADDB6-91E7-467A-B547-430D94216631}"/>
              </a:ext>
            </a:extLst>
          </p:cNvPr>
          <p:cNvSpPr txBox="1">
            <a:spLocks/>
          </p:cNvSpPr>
          <p:nvPr/>
        </p:nvSpPr>
        <p:spPr>
          <a:xfrm>
            <a:off x="389461" y="762751"/>
            <a:ext cx="7422016" cy="2681980"/>
          </a:xfrm>
          <a:prstGeom prst="rect">
            <a:avLst/>
          </a:prstGeom>
        </p:spPr>
        <p:txBody>
          <a:bodyPr vert="horz"/>
          <a:lstStyle>
            <a:lvl1pPr marL="0" indent="0" algn="l" defTabSz="457200" rtl="0" eaLnBrk="1" latinLnBrk="0" hangingPunct="1">
              <a:spcBef>
                <a:spcPts val="0"/>
              </a:spcBef>
              <a:buFont typeface="Arial"/>
              <a:buNone/>
              <a:defRPr sz="1400" kern="1200" baseline="0">
                <a:solidFill>
                  <a:schemeClr val="tx1"/>
                </a:solidFill>
                <a:latin typeface="Arial" pitchFamily="34" charset="0"/>
                <a:ea typeface="+mn-ea"/>
                <a:cs typeface="Arial" pitchFamily="34" charset="0"/>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marL="285750" indent="-285750">
              <a:spcAft>
                <a:spcPts val="600"/>
              </a:spcAft>
              <a:buClr>
                <a:schemeClr val="bg1">
                  <a:lumMod val="50000"/>
                </a:schemeClr>
              </a:buClr>
              <a:buSzPct val="200000"/>
              <a:buFont typeface="Arial"/>
              <a:buChar char="•"/>
            </a:pPr>
            <a:r>
              <a:rPr lang="en-GB" dirty="0"/>
              <a:t>The budesonide/formoterol maintenance &amp; reliever approach has been studied in </a:t>
            </a:r>
            <a:r>
              <a:rPr lang="en-GB" b="1" dirty="0"/>
              <a:t>6 randomized clinical trials</a:t>
            </a:r>
            <a:r>
              <a:rPr lang="en-GB" dirty="0"/>
              <a:t> (STEP, STEAM, STAY, SMILE, COMPASS, AHEAD) to compare it with all alternative standard treatment strategies in patients with moderate-to-severe asthma.</a:t>
            </a:r>
            <a:br>
              <a:rPr lang="en-GB" dirty="0"/>
            </a:br>
            <a:endParaRPr lang="en-GB" dirty="0"/>
          </a:p>
          <a:p>
            <a:pPr marL="285750" indent="-285750">
              <a:spcAft>
                <a:spcPts val="600"/>
              </a:spcAft>
              <a:buClr>
                <a:schemeClr val="bg1">
                  <a:lumMod val="50000"/>
                </a:schemeClr>
              </a:buClr>
              <a:buSzPct val="200000"/>
              <a:buFont typeface="Arial"/>
              <a:buChar char="•"/>
            </a:pPr>
            <a:r>
              <a:rPr lang="en-GB" dirty="0"/>
              <a:t>In addition to the studies mentioned above, the use of budesonide/formoterol as maintenance and reliever therapy has been assessed in over </a:t>
            </a:r>
            <a:r>
              <a:rPr lang="en-GB" b="1" dirty="0"/>
              <a:t>23,000 patients </a:t>
            </a:r>
            <a:r>
              <a:rPr lang="en-GB" dirty="0"/>
              <a:t>as part of four </a:t>
            </a:r>
            <a:r>
              <a:rPr lang="en-GB" b="1" dirty="0"/>
              <a:t>real-world studies </a:t>
            </a:r>
            <a:r>
              <a:rPr lang="en-GB" dirty="0"/>
              <a:t>that included comparisons with salmeterol/fluticasone or conventional best practice and an evaluation of a range of doses.</a:t>
            </a:r>
            <a:br>
              <a:rPr lang="en-GB" dirty="0"/>
            </a:br>
            <a:endParaRPr lang="en-GB" dirty="0"/>
          </a:p>
          <a:p>
            <a:pPr marL="285750" indent="-285750">
              <a:spcAft>
                <a:spcPts val="600"/>
              </a:spcAft>
              <a:buClr>
                <a:schemeClr val="bg1">
                  <a:lumMod val="50000"/>
                </a:schemeClr>
              </a:buClr>
              <a:buSzPct val="200000"/>
              <a:buFont typeface="Arial"/>
              <a:buChar char="•"/>
            </a:pPr>
            <a:r>
              <a:rPr lang="en-GB" dirty="0"/>
              <a:t>In contrast to budesonide/formoterol, the use of </a:t>
            </a:r>
            <a:r>
              <a:rPr lang="en-GB" dirty="0" err="1"/>
              <a:t>beclometasone</a:t>
            </a:r>
            <a:r>
              <a:rPr lang="en-GB" dirty="0"/>
              <a:t>/formoterol maintenance and reliever therapy has only been investigated in one study, a 48-week, multicentre, double-blind, randomised, controlled trial that included 1714 patients with asthma.</a:t>
            </a:r>
          </a:p>
        </p:txBody>
      </p:sp>
      <p:pic>
        <p:nvPicPr>
          <p:cNvPr id="9" name="Picture 8"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spTree>
    <p:extLst>
      <p:ext uri="{BB962C8B-B14F-4D97-AF65-F5344CB8AC3E}">
        <p14:creationId xmlns:p14="http://schemas.microsoft.com/office/powerpoint/2010/main" val="31098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 xmlns:a16="http://schemas.microsoft.com/office/drawing/2014/main" id="{F3C9F48C-A3DE-4997-AA52-F2BEF89E0445}"/>
              </a:ext>
            </a:extLst>
          </p:cNvPr>
          <p:cNvPicPr>
            <a:picLocks noChangeAspect="1"/>
          </p:cNvPicPr>
          <p:nvPr/>
        </p:nvPicPr>
        <p:blipFill rotWithShape="1">
          <a:blip r:embed="rId2"/>
          <a:srcRect l="54457" t="4898" r="8192" b="83835"/>
          <a:stretch/>
        </p:blipFill>
        <p:spPr>
          <a:xfrm>
            <a:off x="2786897" y="4058619"/>
            <a:ext cx="1381946" cy="239133"/>
          </a:xfrm>
          <a:prstGeom prst="rect">
            <a:avLst/>
          </a:prstGeom>
        </p:spPr>
      </p:pic>
      <p:pic>
        <p:nvPicPr>
          <p:cNvPr id="69" name="Picture 68">
            <a:extLst>
              <a:ext uri="{FF2B5EF4-FFF2-40B4-BE49-F238E27FC236}">
                <a16:creationId xmlns="" xmlns:a16="http://schemas.microsoft.com/office/drawing/2014/main" id="{83884E7F-ECA7-480C-B9D1-3F4FAAE1C9B8}"/>
              </a:ext>
            </a:extLst>
          </p:cNvPr>
          <p:cNvPicPr>
            <a:picLocks noChangeAspect="1"/>
          </p:cNvPicPr>
          <p:nvPr/>
        </p:nvPicPr>
        <p:blipFill rotWithShape="1">
          <a:blip r:embed="rId2"/>
          <a:srcRect l="54457" t="19097" r="8192" b="67206"/>
          <a:stretch/>
        </p:blipFill>
        <p:spPr>
          <a:xfrm>
            <a:off x="4019424" y="4060737"/>
            <a:ext cx="1381947" cy="290682"/>
          </a:xfrm>
          <a:prstGeom prst="rect">
            <a:avLst/>
          </a:prstGeom>
        </p:spPr>
      </p:pic>
      <p:sp>
        <p:nvSpPr>
          <p:cNvPr id="11" name="TextBox 10"/>
          <p:cNvSpPr txBox="1"/>
          <p:nvPr/>
        </p:nvSpPr>
        <p:spPr>
          <a:xfrm>
            <a:off x="99138" y="4152533"/>
            <a:ext cx="2679741" cy="338554"/>
          </a:xfrm>
          <a:prstGeom prst="rect">
            <a:avLst/>
          </a:prstGeom>
          <a:noFill/>
        </p:spPr>
        <p:txBody>
          <a:bodyPr wrap="square" rtlCol="0">
            <a:spAutoFit/>
          </a:bodyPr>
          <a:lstStyle/>
          <a:p>
            <a:pPr marL="228600" indent="-228600">
              <a:buFont typeface="+mj-lt"/>
              <a:buAutoNum type="arabicPeriod"/>
            </a:pPr>
            <a:r>
              <a:rPr lang="en-GB" sz="800" dirty="0">
                <a:solidFill>
                  <a:srgbClr val="7F7F7F"/>
                </a:solidFill>
              </a:rPr>
              <a:t>Kuna P et al. </a:t>
            </a:r>
            <a:r>
              <a:rPr lang="en-GB" sz="800" dirty="0" err="1">
                <a:solidFill>
                  <a:srgbClr val="7F7F7F"/>
                </a:solidFill>
              </a:rPr>
              <a:t>Int</a:t>
            </a:r>
            <a:r>
              <a:rPr lang="en-GB" sz="800" dirty="0">
                <a:solidFill>
                  <a:srgbClr val="7F7F7F"/>
                </a:solidFill>
              </a:rPr>
              <a:t> J </a:t>
            </a:r>
            <a:r>
              <a:rPr lang="en-GB" sz="800" dirty="0" err="1">
                <a:solidFill>
                  <a:srgbClr val="7F7F7F"/>
                </a:solidFill>
              </a:rPr>
              <a:t>Clin</a:t>
            </a:r>
            <a:r>
              <a:rPr lang="en-GB" sz="800" dirty="0">
                <a:solidFill>
                  <a:srgbClr val="7F7F7F"/>
                </a:solidFill>
              </a:rPr>
              <a:t> </a:t>
            </a:r>
            <a:r>
              <a:rPr lang="en-GB" sz="800" dirty="0" err="1">
                <a:solidFill>
                  <a:srgbClr val="7F7F7F"/>
                </a:solidFill>
              </a:rPr>
              <a:t>Pract</a:t>
            </a:r>
            <a:r>
              <a:rPr lang="en-GB" sz="800" dirty="0">
                <a:solidFill>
                  <a:srgbClr val="7F7F7F"/>
                </a:solidFill>
              </a:rPr>
              <a:t> 2007; 61: 725-36</a:t>
            </a:r>
          </a:p>
          <a:p>
            <a:r>
              <a:rPr lang="en-GB" sz="800" dirty="0">
                <a:solidFill>
                  <a:srgbClr val="7F7F7F"/>
                </a:solidFill>
              </a:rPr>
              <a:t>ACQ= Asthma Control Questionnaire</a:t>
            </a:r>
          </a:p>
        </p:txBody>
      </p:sp>
      <p:sp>
        <p:nvSpPr>
          <p:cNvPr id="9" name="Title 2">
            <a:extLst>
              <a:ext uri="{FF2B5EF4-FFF2-40B4-BE49-F238E27FC236}">
                <a16:creationId xmlns="" xmlns:a16="http://schemas.microsoft.com/office/drawing/2014/main" id="{045A097E-B123-4DBF-ACE0-A2DC3BD9ACF9}"/>
              </a:ext>
            </a:extLst>
          </p:cNvPr>
          <p:cNvSpPr>
            <a:spLocks noGrp="1"/>
          </p:cNvSpPr>
          <p:nvPr>
            <p:ph type="title"/>
          </p:nvPr>
        </p:nvSpPr>
        <p:spPr/>
        <p:txBody>
          <a:bodyPr/>
          <a:lstStyle/>
          <a:p>
            <a:r>
              <a:rPr lang="en-GB" sz="1400" dirty="0"/>
              <a:t>Budesonide/Formoterol (low-moderate dose) M&amp;R reduces asthma exacerbations with a similar symptom control and at a lower ICS dose compared to ICS/LABA (low-moderate dose) + SABA</a:t>
            </a:r>
            <a:r>
              <a:rPr lang="en-GB" sz="1400" baseline="30000" dirty="0"/>
              <a:t>1</a:t>
            </a:r>
            <a:r>
              <a:rPr lang="en-GB" sz="1400" dirty="0"/>
              <a:t/>
            </a:r>
            <a:br>
              <a:rPr lang="en-GB" sz="1400" dirty="0"/>
            </a:br>
            <a:r>
              <a:rPr lang="en-GB" sz="1400" baseline="30000" noProof="0" dirty="0"/>
              <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14</a:t>
            </a:fld>
            <a:endParaRPr lang="en-GB" dirty="0"/>
          </a:p>
        </p:txBody>
      </p:sp>
      <p:sp>
        <p:nvSpPr>
          <p:cNvPr id="10" name="Rounded Rectangle 18"/>
          <p:cNvSpPr/>
          <p:nvPr/>
        </p:nvSpPr>
        <p:spPr>
          <a:xfrm>
            <a:off x="0" y="144000"/>
            <a:ext cx="1914633"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1933038" cy="230832"/>
          </a:xfrm>
          <a:prstGeom prst="rect">
            <a:avLst/>
          </a:prstGeom>
          <a:noFill/>
        </p:spPr>
        <p:txBody>
          <a:bodyPr wrap="square" rtlCol="0">
            <a:spAutoFit/>
          </a:bodyPr>
          <a:lstStyle/>
          <a:p>
            <a:r>
              <a:rPr lang="en-US" sz="900" dirty="0">
                <a:solidFill>
                  <a:srgbClr val="FFFFFF"/>
                </a:solidFill>
              </a:rPr>
              <a:t>BEYOND GOAL &amp; FACET</a:t>
            </a:r>
          </a:p>
        </p:txBody>
      </p:sp>
      <p:sp>
        <p:nvSpPr>
          <p:cNvPr id="14" name="TextBox 13"/>
          <p:cNvSpPr txBox="1"/>
          <p:nvPr/>
        </p:nvSpPr>
        <p:spPr>
          <a:xfrm>
            <a:off x="2108886" y="142261"/>
            <a:ext cx="6323914"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COMPASS </a:t>
            </a:r>
            <a:r>
              <a:rPr lang="nl-BE" sz="1400" dirty="0" err="1">
                <a:solidFill>
                  <a:schemeClr val="bg1"/>
                </a:solidFill>
              </a:rPr>
              <a:t>study</a:t>
            </a:r>
            <a:r>
              <a:rPr lang="nl-BE" sz="1400" dirty="0">
                <a:solidFill>
                  <a:schemeClr val="bg1"/>
                </a:solidFill>
              </a:rPr>
              <a:t> </a:t>
            </a:r>
            <a:r>
              <a:rPr lang="nl-BE" sz="1400" dirty="0" err="1">
                <a:solidFill>
                  <a:schemeClr val="bg1"/>
                </a:solidFill>
              </a:rPr>
              <a:t>results</a:t>
            </a:r>
            <a:endParaRPr lang="en-GB" sz="1400" dirty="0">
              <a:solidFill>
                <a:schemeClr val="bg1"/>
              </a:solidFill>
            </a:endParaRPr>
          </a:p>
        </p:txBody>
      </p:sp>
      <p:sp>
        <p:nvSpPr>
          <p:cNvPr id="59" name="Title 2">
            <a:extLst>
              <a:ext uri="{FF2B5EF4-FFF2-40B4-BE49-F238E27FC236}">
                <a16:creationId xmlns="" xmlns:a16="http://schemas.microsoft.com/office/drawing/2014/main" id="{A111C18E-1BD2-478C-9BD8-C3CD7EB091C0}"/>
              </a:ext>
            </a:extLst>
          </p:cNvPr>
          <p:cNvSpPr txBox="1">
            <a:spLocks/>
          </p:cNvSpPr>
          <p:nvPr/>
        </p:nvSpPr>
        <p:spPr>
          <a:xfrm>
            <a:off x="961825" y="1087268"/>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Current control</a:t>
            </a:r>
            <a:r>
              <a:rPr lang="en-GB" sz="1100" baseline="30000" dirty="0"/>
              <a:t/>
            </a:r>
            <a:br>
              <a:rPr lang="en-GB" sz="1100" baseline="30000" dirty="0"/>
            </a:br>
            <a:endParaRPr lang="en-GB" sz="1100" dirty="0"/>
          </a:p>
        </p:txBody>
      </p:sp>
      <p:sp>
        <p:nvSpPr>
          <p:cNvPr id="60" name="Title 2">
            <a:extLst>
              <a:ext uri="{FF2B5EF4-FFF2-40B4-BE49-F238E27FC236}">
                <a16:creationId xmlns="" xmlns:a16="http://schemas.microsoft.com/office/drawing/2014/main" id="{2665004F-2A94-404A-A4DB-9C2968D1647F}"/>
              </a:ext>
            </a:extLst>
          </p:cNvPr>
          <p:cNvSpPr txBox="1">
            <a:spLocks/>
          </p:cNvSpPr>
          <p:nvPr/>
        </p:nvSpPr>
        <p:spPr>
          <a:xfrm>
            <a:off x="5621513" y="1112153"/>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Future risk</a:t>
            </a:r>
            <a:r>
              <a:rPr lang="en-GB" sz="1100" baseline="30000" dirty="0"/>
              <a:t/>
            </a:r>
            <a:br>
              <a:rPr lang="en-GB" sz="1100" baseline="30000" dirty="0"/>
            </a:br>
            <a:endParaRPr lang="en-GB" sz="1100" dirty="0"/>
          </a:p>
        </p:txBody>
      </p:sp>
      <p:sp>
        <p:nvSpPr>
          <p:cNvPr id="4" name="TextBox 3">
            <a:extLst>
              <a:ext uri="{FF2B5EF4-FFF2-40B4-BE49-F238E27FC236}">
                <a16:creationId xmlns="" xmlns:a16="http://schemas.microsoft.com/office/drawing/2014/main" id="{0A2C81C5-7600-4B4E-A864-35B36EA17055}"/>
              </a:ext>
            </a:extLst>
          </p:cNvPr>
          <p:cNvSpPr txBox="1"/>
          <p:nvPr/>
        </p:nvSpPr>
        <p:spPr>
          <a:xfrm>
            <a:off x="6682312" y="1409710"/>
            <a:ext cx="1676347" cy="246221"/>
          </a:xfrm>
          <a:prstGeom prst="rect">
            <a:avLst/>
          </a:prstGeom>
          <a:noFill/>
        </p:spPr>
        <p:txBody>
          <a:bodyPr wrap="square" rtlCol="0">
            <a:spAutoFit/>
          </a:bodyPr>
          <a:lstStyle/>
          <a:p>
            <a:pPr algn="ctr"/>
            <a:r>
              <a:rPr lang="en-GB" sz="1000" b="1" dirty="0">
                <a:solidFill>
                  <a:schemeClr val="tx1">
                    <a:lumMod val="65000"/>
                    <a:lumOff val="35000"/>
                  </a:schemeClr>
                </a:solidFill>
              </a:rPr>
              <a:t>ICS dose comparison</a:t>
            </a:r>
          </a:p>
        </p:txBody>
      </p:sp>
      <p:pic>
        <p:nvPicPr>
          <p:cNvPr id="5" name="Picture 4">
            <a:extLst>
              <a:ext uri="{FF2B5EF4-FFF2-40B4-BE49-F238E27FC236}">
                <a16:creationId xmlns="" xmlns:a16="http://schemas.microsoft.com/office/drawing/2014/main" id="{0F50016D-DF26-4CE8-9785-A906B4F71208}"/>
              </a:ext>
            </a:extLst>
          </p:cNvPr>
          <p:cNvPicPr>
            <a:picLocks noChangeAspect="1"/>
          </p:cNvPicPr>
          <p:nvPr/>
        </p:nvPicPr>
        <p:blipFill rotWithShape="1">
          <a:blip r:embed="rId2"/>
          <a:srcRect t="4079" r="50622"/>
          <a:stretch/>
        </p:blipFill>
        <p:spPr>
          <a:xfrm>
            <a:off x="3412770" y="1752600"/>
            <a:ext cx="1938172" cy="2159745"/>
          </a:xfrm>
          <a:prstGeom prst="rect">
            <a:avLst/>
          </a:prstGeom>
        </p:spPr>
      </p:pic>
      <p:sp>
        <p:nvSpPr>
          <p:cNvPr id="70" name="TextBox 69">
            <a:extLst>
              <a:ext uri="{FF2B5EF4-FFF2-40B4-BE49-F238E27FC236}">
                <a16:creationId xmlns="" xmlns:a16="http://schemas.microsoft.com/office/drawing/2014/main" id="{66C0F8E7-7C04-4D73-AC13-BB75AD2EF1A4}"/>
              </a:ext>
            </a:extLst>
          </p:cNvPr>
          <p:cNvSpPr txBox="1"/>
          <p:nvPr/>
        </p:nvSpPr>
        <p:spPr>
          <a:xfrm>
            <a:off x="3159445" y="1399952"/>
            <a:ext cx="2572104" cy="246221"/>
          </a:xfrm>
          <a:prstGeom prst="rect">
            <a:avLst/>
          </a:prstGeom>
          <a:noFill/>
        </p:spPr>
        <p:txBody>
          <a:bodyPr wrap="square" rtlCol="0">
            <a:spAutoFit/>
          </a:bodyPr>
          <a:lstStyle/>
          <a:p>
            <a:pPr algn="ctr"/>
            <a:r>
              <a:rPr lang="en-GB" sz="1000" b="1" dirty="0">
                <a:solidFill>
                  <a:schemeClr val="tx1">
                    <a:lumMod val="65000"/>
                    <a:lumOff val="35000"/>
                  </a:schemeClr>
                </a:solidFill>
              </a:rPr>
              <a:t>Severe exacerbation reduction</a:t>
            </a:r>
          </a:p>
        </p:txBody>
      </p:sp>
      <p:sp>
        <p:nvSpPr>
          <p:cNvPr id="2" name="TextBox 1"/>
          <p:cNvSpPr txBox="1"/>
          <p:nvPr/>
        </p:nvSpPr>
        <p:spPr>
          <a:xfrm>
            <a:off x="455460" y="1409710"/>
            <a:ext cx="2296207" cy="246221"/>
          </a:xfrm>
          <a:prstGeom prst="rect">
            <a:avLst/>
          </a:prstGeom>
          <a:noFill/>
        </p:spPr>
        <p:txBody>
          <a:bodyPr wrap="square" rtlCol="0">
            <a:spAutoFit/>
          </a:bodyPr>
          <a:lstStyle/>
          <a:p>
            <a:pPr algn="ctr"/>
            <a:r>
              <a:rPr lang="nl-BE" sz="1000" b="1" dirty="0">
                <a:solidFill>
                  <a:schemeClr val="tx1">
                    <a:lumMod val="65000"/>
                    <a:lumOff val="35000"/>
                  </a:schemeClr>
                </a:solidFill>
              </a:rPr>
              <a:t>Overall ACQ score</a:t>
            </a:r>
            <a:endParaRPr lang="en-US" sz="1000" b="1" dirty="0">
              <a:solidFill>
                <a:schemeClr val="tx1">
                  <a:lumMod val="65000"/>
                  <a:lumOff val="35000"/>
                </a:schemeClr>
              </a:solidFill>
            </a:endParaRPr>
          </a:p>
        </p:txBody>
      </p:sp>
      <p:pic>
        <p:nvPicPr>
          <p:cNvPr id="3" name="Picture 2" descr="slide14A.png"/>
          <p:cNvPicPr>
            <a:picLocks noChangeAspect="1"/>
          </p:cNvPicPr>
          <p:nvPr/>
        </p:nvPicPr>
        <p:blipFill rotWithShape="1">
          <a:blip r:embed="rId3">
            <a:extLst>
              <a:ext uri="{28A0092B-C50C-407E-A947-70E740481C1C}">
                <a14:useLocalDpi xmlns:a14="http://schemas.microsoft.com/office/drawing/2010/main" val="0"/>
              </a:ext>
            </a:extLst>
          </a:blip>
          <a:srcRect b="8859"/>
          <a:stretch/>
        </p:blipFill>
        <p:spPr>
          <a:xfrm>
            <a:off x="465663" y="1695430"/>
            <a:ext cx="2360403" cy="2300231"/>
          </a:xfrm>
          <a:prstGeom prst="rect">
            <a:avLst/>
          </a:prstGeom>
        </p:spPr>
      </p:pic>
      <p:pic>
        <p:nvPicPr>
          <p:cNvPr id="20" name="Picture 19">
            <a:extLst>
              <a:ext uri="{FF2B5EF4-FFF2-40B4-BE49-F238E27FC236}">
                <a16:creationId xmlns="" xmlns:a16="http://schemas.microsoft.com/office/drawing/2014/main" id="{83884E7F-ECA7-480C-B9D1-3F4FAAE1C9B8}"/>
              </a:ext>
            </a:extLst>
          </p:cNvPr>
          <p:cNvPicPr>
            <a:picLocks noChangeAspect="1"/>
          </p:cNvPicPr>
          <p:nvPr/>
        </p:nvPicPr>
        <p:blipFill rotWithShape="1">
          <a:blip r:embed="rId2"/>
          <a:srcRect l="54457" t="32892" r="8192" b="53510"/>
          <a:stretch/>
        </p:blipFill>
        <p:spPr>
          <a:xfrm>
            <a:off x="5228380" y="4033220"/>
            <a:ext cx="1381947" cy="288590"/>
          </a:xfrm>
          <a:prstGeom prst="rect">
            <a:avLst/>
          </a:prstGeom>
        </p:spPr>
      </p:pic>
      <p:pic>
        <p:nvPicPr>
          <p:cNvPr id="23" name="Picture 22" descr="lungs_r4d_2017-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grpSp>
        <p:nvGrpSpPr>
          <p:cNvPr id="8" name="Group 7"/>
          <p:cNvGrpSpPr/>
          <p:nvPr/>
        </p:nvGrpSpPr>
        <p:grpSpPr>
          <a:xfrm>
            <a:off x="5642918" y="2069185"/>
            <a:ext cx="3149974" cy="1945526"/>
            <a:chOff x="5642918" y="2069185"/>
            <a:chExt cx="3149974" cy="1945526"/>
          </a:xfrm>
        </p:grpSpPr>
        <p:pic>
          <p:nvPicPr>
            <p:cNvPr id="15" name="Picture 14" descr="slide14C.png"/>
            <p:cNvPicPr>
              <a:picLocks noChangeAspect="1"/>
            </p:cNvPicPr>
            <p:nvPr/>
          </p:nvPicPr>
          <p:blipFill rotWithShape="1">
            <a:blip r:embed="rId5">
              <a:extLst>
                <a:ext uri="{28A0092B-C50C-407E-A947-70E740481C1C}">
                  <a14:useLocalDpi xmlns:a14="http://schemas.microsoft.com/office/drawing/2010/main" val="0"/>
                </a:ext>
              </a:extLst>
            </a:blip>
            <a:srcRect l="4645"/>
            <a:stretch/>
          </p:blipFill>
          <p:spPr>
            <a:xfrm>
              <a:off x="5873749" y="2069185"/>
              <a:ext cx="2919143" cy="1945526"/>
            </a:xfrm>
            <a:prstGeom prst="rect">
              <a:avLst/>
            </a:prstGeom>
          </p:spPr>
        </p:pic>
        <p:sp>
          <p:nvSpPr>
            <p:cNvPr id="7" name="TextBox 6"/>
            <p:cNvSpPr txBox="1"/>
            <p:nvPr/>
          </p:nvSpPr>
          <p:spPr>
            <a:xfrm rot="16200000">
              <a:off x="5017516" y="2863851"/>
              <a:ext cx="1481635" cy="230832"/>
            </a:xfrm>
            <a:prstGeom prst="rect">
              <a:avLst/>
            </a:prstGeom>
            <a:noFill/>
          </p:spPr>
          <p:txBody>
            <a:bodyPr wrap="square" rtlCol="0">
              <a:spAutoFit/>
            </a:bodyPr>
            <a:lstStyle/>
            <a:p>
              <a:r>
                <a:rPr lang="nl-BE" sz="900" b="1" dirty="0">
                  <a:solidFill>
                    <a:schemeClr val="bg1">
                      <a:lumMod val="50000"/>
                    </a:schemeClr>
                  </a:solidFill>
                </a:rPr>
                <a:t>Mean ICS dose (µg/day)</a:t>
              </a:r>
              <a:endParaRPr lang="en-US" sz="900" b="1" dirty="0">
                <a:solidFill>
                  <a:schemeClr val="bg1">
                    <a:lumMod val="50000"/>
                  </a:schemeClr>
                </a:solidFill>
              </a:endParaRPr>
            </a:p>
          </p:txBody>
        </p:sp>
      </p:grpSp>
    </p:spTree>
    <p:extLst>
      <p:ext uri="{BB962C8B-B14F-4D97-AF65-F5344CB8AC3E}">
        <p14:creationId xmlns:p14="http://schemas.microsoft.com/office/powerpoint/2010/main" val="208369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6440" y="4255973"/>
            <a:ext cx="9142728" cy="215444"/>
          </a:xfrm>
          <a:prstGeom prst="rect">
            <a:avLst/>
          </a:prstGeom>
          <a:noFill/>
        </p:spPr>
        <p:txBody>
          <a:bodyPr wrap="square" rtlCol="0">
            <a:spAutoFit/>
          </a:bodyPr>
          <a:lstStyle/>
          <a:p>
            <a:pPr marL="228600" indent="-228600">
              <a:buFont typeface="+mj-lt"/>
              <a:buAutoNum type="arabicPeriod"/>
            </a:pPr>
            <a:r>
              <a:rPr lang="en-GB" sz="800" dirty="0" err="1">
                <a:solidFill>
                  <a:srgbClr val="7F7F7F"/>
                </a:solidFill>
                <a:latin typeface="Arial" panose="020B0604020202020204" pitchFamily="34" charset="0"/>
              </a:rPr>
              <a:t>Bousquet</a:t>
            </a:r>
            <a:r>
              <a:rPr lang="en-GB" sz="800" dirty="0">
                <a:solidFill>
                  <a:srgbClr val="7F7F7F"/>
                </a:solidFill>
                <a:latin typeface="Arial" panose="020B0604020202020204" pitchFamily="34" charset="0"/>
              </a:rPr>
              <a:t> J, et al. </a:t>
            </a:r>
            <a:r>
              <a:rPr lang="en-GB" sz="800" dirty="0" err="1">
                <a:solidFill>
                  <a:srgbClr val="7F7F7F"/>
                </a:solidFill>
                <a:latin typeface="Arial" panose="020B0604020202020204" pitchFamily="34" charset="0"/>
              </a:rPr>
              <a:t>Respir</a:t>
            </a:r>
            <a:r>
              <a:rPr lang="en-GB" sz="800" dirty="0">
                <a:solidFill>
                  <a:srgbClr val="7F7F7F"/>
                </a:solidFill>
                <a:latin typeface="Arial" panose="020B0604020202020204" pitchFamily="34" charset="0"/>
              </a:rPr>
              <a:t> Med 2007; 101:2437-2446</a:t>
            </a:r>
            <a:endParaRPr lang="en-GB" sz="800" dirty="0">
              <a:solidFill>
                <a:srgbClr val="7F7F7F"/>
              </a:solidFill>
            </a:endParaRPr>
          </a:p>
        </p:txBody>
      </p:sp>
      <p:sp>
        <p:nvSpPr>
          <p:cNvPr id="9" name="Title 2">
            <a:extLst>
              <a:ext uri="{FF2B5EF4-FFF2-40B4-BE49-F238E27FC236}">
                <a16:creationId xmlns="" xmlns:a16="http://schemas.microsoft.com/office/drawing/2014/main" id="{045A097E-B123-4DBF-ACE0-A2DC3BD9ACF9}"/>
              </a:ext>
            </a:extLst>
          </p:cNvPr>
          <p:cNvSpPr>
            <a:spLocks noGrp="1"/>
          </p:cNvSpPr>
          <p:nvPr>
            <p:ph type="title"/>
          </p:nvPr>
        </p:nvSpPr>
        <p:spPr/>
        <p:txBody>
          <a:bodyPr/>
          <a:lstStyle/>
          <a:p>
            <a:r>
              <a:rPr lang="en-GB" sz="1400" dirty="0"/>
              <a:t>Budesonide/Formoterol (high dose) M&amp;R reduces asthma exacerbations with a similar symptom control and at a lower ICS dose compared to ICS/LABA (high dose) + SABA</a:t>
            </a:r>
            <a:r>
              <a:rPr lang="en-GB" sz="1400" baseline="30000" dirty="0"/>
              <a:t>1</a:t>
            </a:r>
            <a:r>
              <a:rPr lang="en-GB" sz="1400" dirty="0"/>
              <a:t/>
            </a:r>
            <a:br>
              <a:rPr lang="en-GB" sz="1400" dirty="0"/>
            </a:br>
            <a:r>
              <a:rPr lang="en-GB" sz="1400" baseline="30000" noProof="0" dirty="0"/>
              <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15</a:t>
            </a:fld>
            <a:endParaRPr lang="en-GB" dirty="0"/>
          </a:p>
        </p:txBody>
      </p:sp>
      <p:sp>
        <p:nvSpPr>
          <p:cNvPr id="10" name="Rounded Rectangle 18"/>
          <p:cNvSpPr/>
          <p:nvPr/>
        </p:nvSpPr>
        <p:spPr>
          <a:xfrm>
            <a:off x="0" y="144000"/>
            <a:ext cx="1914633"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1933038" cy="230832"/>
          </a:xfrm>
          <a:prstGeom prst="rect">
            <a:avLst/>
          </a:prstGeom>
          <a:noFill/>
        </p:spPr>
        <p:txBody>
          <a:bodyPr wrap="square" rtlCol="0">
            <a:spAutoFit/>
          </a:bodyPr>
          <a:lstStyle/>
          <a:p>
            <a:r>
              <a:rPr lang="en-US" sz="900" dirty="0">
                <a:solidFill>
                  <a:srgbClr val="FFFFFF"/>
                </a:solidFill>
              </a:rPr>
              <a:t>BEYOND GOAL &amp; FACET</a:t>
            </a:r>
          </a:p>
        </p:txBody>
      </p:sp>
      <p:sp>
        <p:nvSpPr>
          <p:cNvPr id="14" name="TextBox 13"/>
          <p:cNvSpPr txBox="1"/>
          <p:nvPr/>
        </p:nvSpPr>
        <p:spPr>
          <a:xfrm>
            <a:off x="2108886" y="142261"/>
            <a:ext cx="6323914"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AHEAD </a:t>
            </a:r>
            <a:r>
              <a:rPr lang="nl-BE" sz="1400" dirty="0" err="1">
                <a:solidFill>
                  <a:schemeClr val="bg1"/>
                </a:solidFill>
              </a:rPr>
              <a:t>study</a:t>
            </a:r>
            <a:r>
              <a:rPr lang="nl-BE" sz="1400" dirty="0">
                <a:solidFill>
                  <a:schemeClr val="bg1"/>
                </a:solidFill>
              </a:rPr>
              <a:t> </a:t>
            </a:r>
            <a:r>
              <a:rPr lang="nl-BE" sz="1400" dirty="0" err="1">
                <a:solidFill>
                  <a:schemeClr val="bg1"/>
                </a:solidFill>
              </a:rPr>
              <a:t>results</a:t>
            </a:r>
            <a:endParaRPr lang="en-GB" sz="1400" dirty="0">
              <a:solidFill>
                <a:schemeClr val="bg1"/>
              </a:solidFill>
            </a:endParaRPr>
          </a:p>
        </p:txBody>
      </p:sp>
      <p:sp>
        <p:nvSpPr>
          <p:cNvPr id="59" name="Title 2">
            <a:extLst>
              <a:ext uri="{FF2B5EF4-FFF2-40B4-BE49-F238E27FC236}">
                <a16:creationId xmlns="" xmlns:a16="http://schemas.microsoft.com/office/drawing/2014/main" id="{A111C18E-1BD2-478C-9BD8-C3CD7EB091C0}"/>
              </a:ext>
            </a:extLst>
          </p:cNvPr>
          <p:cNvSpPr txBox="1">
            <a:spLocks/>
          </p:cNvSpPr>
          <p:nvPr/>
        </p:nvSpPr>
        <p:spPr>
          <a:xfrm>
            <a:off x="877158" y="1104202"/>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Current control</a:t>
            </a:r>
            <a:r>
              <a:rPr lang="en-GB" sz="1100" baseline="30000" dirty="0"/>
              <a:t/>
            </a:r>
            <a:br>
              <a:rPr lang="en-GB" sz="1100" baseline="30000" dirty="0"/>
            </a:br>
            <a:endParaRPr lang="en-GB" sz="1100" dirty="0"/>
          </a:p>
        </p:txBody>
      </p:sp>
      <p:sp>
        <p:nvSpPr>
          <p:cNvPr id="60" name="Title 2">
            <a:extLst>
              <a:ext uri="{FF2B5EF4-FFF2-40B4-BE49-F238E27FC236}">
                <a16:creationId xmlns="" xmlns:a16="http://schemas.microsoft.com/office/drawing/2014/main" id="{2665004F-2A94-404A-A4DB-9C2968D1647F}"/>
              </a:ext>
            </a:extLst>
          </p:cNvPr>
          <p:cNvSpPr txBox="1">
            <a:spLocks/>
          </p:cNvSpPr>
          <p:nvPr/>
        </p:nvSpPr>
        <p:spPr>
          <a:xfrm>
            <a:off x="5756980" y="1079685"/>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Future risk</a:t>
            </a:r>
            <a:r>
              <a:rPr lang="en-GB" sz="1100" baseline="30000" dirty="0"/>
              <a:t/>
            </a:r>
            <a:br>
              <a:rPr lang="en-GB" sz="1100" baseline="30000" dirty="0"/>
            </a:br>
            <a:endParaRPr lang="en-GB" sz="1100" dirty="0"/>
          </a:p>
        </p:txBody>
      </p:sp>
      <p:sp>
        <p:nvSpPr>
          <p:cNvPr id="4" name="TextBox 3">
            <a:extLst>
              <a:ext uri="{FF2B5EF4-FFF2-40B4-BE49-F238E27FC236}">
                <a16:creationId xmlns="" xmlns:a16="http://schemas.microsoft.com/office/drawing/2014/main" id="{0A2C81C5-7600-4B4E-A864-35B36EA17055}"/>
              </a:ext>
            </a:extLst>
          </p:cNvPr>
          <p:cNvSpPr txBox="1"/>
          <p:nvPr/>
        </p:nvSpPr>
        <p:spPr>
          <a:xfrm>
            <a:off x="6817778" y="1357617"/>
            <a:ext cx="1676347" cy="246221"/>
          </a:xfrm>
          <a:prstGeom prst="rect">
            <a:avLst/>
          </a:prstGeom>
          <a:noFill/>
        </p:spPr>
        <p:txBody>
          <a:bodyPr wrap="square" rtlCol="0">
            <a:spAutoFit/>
          </a:bodyPr>
          <a:lstStyle/>
          <a:p>
            <a:r>
              <a:rPr lang="en-GB" sz="1000" b="1" dirty="0">
                <a:solidFill>
                  <a:schemeClr val="tx1">
                    <a:lumMod val="65000"/>
                    <a:lumOff val="35000"/>
                  </a:schemeClr>
                </a:solidFill>
              </a:rPr>
              <a:t>ICS dose comparison</a:t>
            </a:r>
          </a:p>
        </p:txBody>
      </p:sp>
      <p:sp>
        <p:nvSpPr>
          <p:cNvPr id="70" name="TextBox 69">
            <a:extLst>
              <a:ext uri="{FF2B5EF4-FFF2-40B4-BE49-F238E27FC236}">
                <a16:creationId xmlns="" xmlns:a16="http://schemas.microsoft.com/office/drawing/2014/main" id="{66C0F8E7-7C04-4D73-AC13-BB75AD2EF1A4}"/>
              </a:ext>
            </a:extLst>
          </p:cNvPr>
          <p:cNvSpPr txBox="1"/>
          <p:nvPr/>
        </p:nvSpPr>
        <p:spPr>
          <a:xfrm>
            <a:off x="3258214" y="1357617"/>
            <a:ext cx="2572104" cy="246221"/>
          </a:xfrm>
          <a:prstGeom prst="rect">
            <a:avLst/>
          </a:prstGeom>
          <a:noFill/>
        </p:spPr>
        <p:txBody>
          <a:bodyPr wrap="square" rtlCol="0">
            <a:spAutoFit/>
          </a:bodyPr>
          <a:lstStyle/>
          <a:p>
            <a:r>
              <a:rPr lang="en-GB" sz="1000" b="1" dirty="0">
                <a:solidFill>
                  <a:schemeClr val="tx1">
                    <a:lumMod val="65000"/>
                    <a:lumOff val="35000"/>
                  </a:schemeClr>
                </a:solidFill>
              </a:rPr>
              <a:t>Severe exacerbation reduction</a:t>
            </a:r>
          </a:p>
        </p:txBody>
      </p:sp>
      <p:pic>
        <p:nvPicPr>
          <p:cNvPr id="2" name="Picture 1">
            <a:extLst>
              <a:ext uri="{FF2B5EF4-FFF2-40B4-BE49-F238E27FC236}">
                <a16:creationId xmlns="" xmlns:a16="http://schemas.microsoft.com/office/drawing/2014/main" id="{A9692B44-48FC-4F72-BE6C-81C2107E6D07}"/>
              </a:ext>
            </a:extLst>
          </p:cNvPr>
          <p:cNvPicPr>
            <a:picLocks noChangeAspect="1"/>
          </p:cNvPicPr>
          <p:nvPr/>
        </p:nvPicPr>
        <p:blipFill>
          <a:blip r:embed="rId2"/>
          <a:stretch>
            <a:fillRect/>
          </a:stretch>
        </p:blipFill>
        <p:spPr>
          <a:xfrm>
            <a:off x="3510757" y="1608878"/>
            <a:ext cx="1349521" cy="2391313"/>
          </a:xfrm>
          <a:prstGeom prst="rect">
            <a:avLst/>
          </a:prstGeom>
        </p:spPr>
      </p:pic>
      <p:pic>
        <p:nvPicPr>
          <p:cNvPr id="3" name="Picture 2">
            <a:extLst>
              <a:ext uri="{FF2B5EF4-FFF2-40B4-BE49-F238E27FC236}">
                <a16:creationId xmlns="" xmlns:a16="http://schemas.microsoft.com/office/drawing/2014/main" id="{911B0A1F-6659-407B-8814-7F5A8E7DCAAB}"/>
              </a:ext>
            </a:extLst>
          </p:cNvPr>
          <p:cNvPicPr>
            <a:picLocks noChangeAspect="1"/>
          </p:cNvPicPr>
          <p:nvPr/>
        </p:nvPicPr>
        <p:blipFill rotWithShape="1">
          <a:blip r:embed="rId3"/>
          <a:srcRect t="49043"/>
          <a:stretch/>
        </p:blipFill>
        <p:spPr>
          <a:xfrm>
            <a:off x="4251117" y="4006765"/>
            <a:ext cx="2617463" cy="166950"/>
          </a:xfrm>
          <a:prstGeom prst="rect">
            <a:avLst/>
          </a:prstGeom>
        </p:spPr>
      </p:pic>
      <p:pic>
        <p:nvPicPr>
          <p:cNvPr id="13" name="Picture 12">
            <a:extLst>
              <a:ext uri="{FF2B5EF4-FFF2-40B4-BE49-F238E27FC236}">
                <a16:creationId xmlns="" xmlns:a16="http://schemas.microsoft.com/office/drawing/2014/main" id="{46E5D171-531D-4EA0-AFA7-2D1A2A5ADA37}"/>
              </a:ext>
            </a:extLst>
          </p:cNvPr>
          <p:cNvPicPr>
            <a:picLocks noChangeAspect="1"/>
          </p:cNvPicPr>
          <p:nvPr/>
        </p:nvPicPr>
        <p:blipFill>
          <a:blip r:embed="rId4"/>
          <a:stretch>
            <a:fillRect/>
          </a:stretch>
        </p:blipFill>
        <p:spPr>
          <a:xfrm>
            <a:off x="6374964" y="1732268"/>
            <a:ext cx="2341832" cy="2293422"/>
          </a:xfrm>
          <a:prstGeom prst="rect">
            <a:avLst/>
          </a:prstGeom>
        </p:spPr>
      </p:pic>
      <p:sp>
        <p:nvSpPr>
          <p:cNvPr id="17" name="TextBox 16">
            <a:extLst>
              <a:ext uri="{FF2B5EF4-FFF2-40B4-BE49-F238E27FC236}">
                <a16:creationId xmlns="" xmlns:a16="http://schemas.microsoft.com/office/drawing/2014/main" id="{66C0F8E7-7C04-4D73-AC13-BB75AD2EF1A4}"/>
              </a:ext>
            </a:extLst>
          </p:cNvPr>
          <p:cNvSpPr txBox="1"/>
          <p:nvPr/>
        </p:nvSpPr>
        <p:spPr>
          <a:xfrm>
            <a:off x="303048" y="1353976"/>
            <a:ext cx="2572104" cy="246221"/>
          </a:xfrm>
          <a:prstGeom prst="rect">
            <a:avLst/>
          </a:prstGeom>
          <a:noFill/>
        </p:spPr>
        <p:txBody>
          <a:bodyPr wrap="square" rtlCol="0">
            <a:spAutoFit/>
          </a:bodyPr>
          <a:lstStyle/>
          <a:p>
            <a:r>
              <a:rPr lang="en-GB" sz="1000" b="1" dirty="0">
                <a:solidFill>
                  <a:schemeClr val="tx1">
                    <a:lumMod val="65000"/>
                    <a:lumOff val="35000"/>
                  </a:schemeClr>
                </a:solidFill>
              </a:rPr>
              <a:t>Change in ACQ- score from run-in</a:t>
            </a:r>
          </a:p>
        </p:txBody>
      </p:sp>
      <p:pic>
        <p:nvPicPr>
          <p:cNvPr id="5" name="Picture 4" descr="slide15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19" y="1607119"/>
            <a:ext cx="2572104" cy="2456298"/>
          </a:xfrm>
          <a:prstGeom prst="rect">
            <a:avLst/>
          </a:prstGeom>
        </p:spPr>
      </p:pic>
      <p:pic>
        <p:nvPicPr>
          <p:cNvPr id="19" name="Picture 18">
            <a:extLst>
              <a:ext uri="{FF2B5EF4-FFF2-40B4-BE49-F238E27FC236}">
                <a16:creationId xmlns="" xmlns:a16="http://schemas.microsoft.com/office/drawing/2014/main" id="{911B0A1F-6659-407B-8814-7F5A8E7DCAAB}"/>
              </a:ext>
            </a:extLst>
          </p:cNvPr>
          <p:cNvPicPr>
            <a:picLocks noChangeAspect="1"/>
          </p:cNvPicPr>
          <p:nvPr/>
        </p:nvPicPr>
        <p:blipFill rotWithShape="1">
          <a:blip r:embed="rId3"/>
          <a:srcRect b="51632"/>
          <a:stretch/>
        </p:blipFill>
        <p:spPr>
          <a:xfrm>
            <a:off x="1914633" y="4004648"/>
            <a:ext cx="2617463" cy="158469"/>
          </a:xfrm>
          <a:prstGeom prst="rect">
            <a:avLst/>
          </a:prstGeom>
        </p:spPr>
      </p:pic>
      <p:pic>
        <p:nvPicPr>
          <p:cNvPr id="20" name="Picture 19" descr="lungs_r4d_2017-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sp>
        <p:nvSpPr>
          <p:cNvPr id="7" name="TextBox 6">
            <a:extLst>
              <a:ext uri="{FF2B5EF4-FFF2-40B4-BE49-F238E27FC236}">
                <a16:creationId xmlns="" xmlns:a16="http://schemas.microsoft.com/office/drawing/2014/main" id="{3774645A-349D-453C-9704-C3B2AE58D2FE}"/>
              </a:ext>
            </a:extLst>
          </p:cNvPr>
          <p:cNvSpPr txBox="1"/>
          <p:nvPr/>
        </p:nvSpPr>
        <p:spPr>
          <a:xfrm>
            <a:off x="1881077" y="1979802"/>
            <a:ext cx="1164127" cy="90601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84499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 xmlns:a16="http://schemas.microsoft.com/office/drawing/2014/main" id="{045A097E-B123-4DBF-ACE0-A2DC3BD9ACF9}"/>
              </a:ext>
            </a:extLst>
          </p:cNvPr>
          <p:cNvSpPr>
            <a:spLocks noGrp="1"/>
          </p:cNvSpPr>
          <p:nvPr>
            <p:ph type="title"/>
          </p:nvPr>
        </p:nvSpPr>
        <p:spPr/>
        <p:txBody>
          <a:bodyPr/>
          <a:lstStyle/>
          <a:p>
            <a:r>
              <a:rPr lang="en-GB" sz="1400" dirty="0"/>
              <a:t>Symbicort M&amp;R reduces the risk of severe exacerbations vs comparator therapies</a:t>
            </a:r>
            <a:br>
              <a:rPr lang="en-GB" sz="1400" dirty="0"/>
            </a:br>
            <a:r>
              <a:rPr lang="en-GB" sz="1400" baseline="30000" noProof="0" dirty="0"/>
              <a:t/>
            </a:r>
            <a:br>
              <a:rPr lang="en-GB" sz="1400" baseline="30000" noProof="0" dirty="0"/>
            </a:br>
            <a:endParaRPr lang="en-GB" sz="1400" noProof="0"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16</a:t>
            </a:fld>
            <a:endParaRPr lang="en-GB" dirty="0"/>
          </a:p>
        </p:txBody>
      </p:sp>
      <p:sp>
        <p:nvSpPr>
          <p:cNvPr id="10" name="Rounded Rectangle 18"/>
          <p:cNvSpPr/>
          <p:nvPr/>
        </p:nvSpPr>
        <p:spPr>
          <a:xfrm>
            <a:off x="0" y="144000"/>
            <a:ext cx="1914633"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1933038" cy="230832"/>
          </a:xfrm>
          <a:prstGeom prst="rect">
            <a:avLst/>
          </a:prstGeom>
          <a:noFill/>
        </p:spPr>
        <p:txBody>
          <a:bodyPr wrap="square" rtlCol="0">
            <a:spAutoFit/>
          </a:bodyPr>
          <a:lstStyle/>
          <a:p>
            <a:r>
              <a:rPr lang="en-US" sz="900" dirty="0">
                <a:solidFill>
                  <a:srgbClr val="FFFFFF"/>
                </a:solidFill>
              </a:rPr>
              <a:t>BEYOND GOAL &amp; FACET</a:t>
            </a:r>
          </a:p>
        </p:txBody>
      </p:sp>
      <p:sp>
        <p:nvSpPr>
          <p:cNvPr id="14" name="TextBox 13"/>
          <p:cNvSpPr txBox="1"/>
          <p:nvPr/>
        </p:nvSpPr>
        <p:spPr>
          <a:xfrm>
            <a:off x="2108886" y="142261"/>
            <a:ext cx="6323914"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The </a:t>
            </a:r>
            <a:r>
              <a:rPr lang="nl-BE" sz="1400" dirty="0" err="1">
                <a:solidFill>
                  <a:schemeClr val="bg1"/>
                </a:solidFill>
              </a:rPr>
              <a:t>Symbicort</a:t>
            </a:r>
            <a:r>
              <a:rPr lang="nl-BE" sz="1400" dirty="0">
                <a:solidFill>
                  <a:schemeClr val="bg1"/>
                </a:solidFill>
              </a:rPr>
              <a:t> M&amp;R </a:t>
            </a:r>
            <a:r>
              <a:rPr lang="nl-BE" sz="1400" dirty="0" err="1">
                <a:solidFill>
                  <a:schemeClr val="bg1"/>
                </a:solidFill>
              </a:rPr>
              <a:t>clinical</a:t>
            </a:r>
            <a:r>
              <a:rPr lang="nl-BE" sz="1400" dirty="0">
                <a:solidFill>
                  <a:schemeClr val="bg1"/>
                </a:solidFill>
              </a:rPr>
              <a:t> trials program</a:t>
            </a:r>
            <a:endParaRPr lang="en-GB" sz="1400" dirty="0">
              <a:solidFill>
                <a:schemeClr val="bg1"/>
              </a:solidFill>
            </a:endParaRPr>
          </a:p>
        </p:txBody>
      </p:sp>
      <p:sp>
        <p:nvSpPr>
          <p:cNvPr id="2" name="Rectangle 1"/>
          <p:cNvSpPr/>
          <p:nvPr/>
        </p:nvSpPr>
        <p:spPr>
          <a:xfrm>
            <a:off x="211094" y="4075416"/>
            <a:ext cx="8629083" cy="424732"/>
          </a:xfrm>
          <a:prstGeom prst="rect">
            <a:avLst/>
          </a:prstGeom>
        </p:spPr>
        <p:txBody>
          <a:bodyPr wrap="square">
            <a:spAutoFit/>
          </a:bodyPr>
          <a:lstStyle/>
          <a:p>
            <a:pPr>
              <a:lnSpc>
                <a:spcPct val="90000"/>
              </a:lnSpc>
              <a:spcBef>
                <a:spcPts val="500"/>
              </a:spcBef>
            </a:pPr>
            <a:r>
              <a:rPr lang="en-GB" altLang="en-US" sz="800" dirty="0">
                <a:solidFill>
                  <a:schemeClr val="tx1">
                    <a:lumMod val="50000"/>
                    <a:lumOff val="50000"/>
                  </a:schemeClr>
                </a:solidFill>
                <a:latin typeface="Arial" panose="020B0604020202020204" pitchFamily="34" charset="0"/>
              </a:rPr>
              <a:t>1. </a:t>
            </a:r>
            <a:r>
              <a:rPr lang="en-GB" altLang="en-US" sz="800" dirty="0" err="1">
                <a:solidFill>
                  <a:schemeClr val="tx1">
                    <a:lumMod val="50000"/>
                    <a:lumOff val="50000"/>
                  </a:schemeClr>
                </a:solidFill>
                <a:latin typeface="Arial" panose="020B0604020202020204" pitchFamily="34" charset="0"/>
              </a:rPr>
              <a:t>Rabe</a:t>
            </a:r>
            <a:r>
              <a:rPr lang="en-GB" altLang="en-US" sz="800" dirty="0">
                <a:solidFill>
                  <a:schemeClr val="tx1">
                    <a:lumMod val="50000"/>
                    <a:lumOff val="50000"/>
                  </a:schemeClr>
                </a:solidFill>
                <a:latin typeface="Arial" panose="020B0604020202020204" pitchFamily="34" charset="0"/>
              </a:rPr>
              <a:t> KF, et al. Chest 2006;129:246–256; 2. </a:t>
            </a:r>
            <a:r>
              <a:rPr lang="en-GB" altLang="en-US" sz="800" dirty="0" err="1">
                <a:solidFill>
                  <a:schemeClr val="tx1">
                    <a:lumMod val="50000"/>
                    <a:lumOff val="50000"/>
                  </a:schemeClr>
                </a:solidFill>
                <a:latin typeface="Arial" panose="020B0604020202020204" pitchFamily="34" charset="0"/>
              </a:rPr>
              <a:t>Scicchitano</a:t>
            </a:r>
            <a:r>
              <a:rPr lang="en-GB" altLang="en-US" sz="800" dirty="0">
                <a:solidFill>
                  <a:schemeClr val="tx1">
                    <a:lumMod val="50000"/>
                    <a:lumOff val="50000"/>
                  </a:schemeClr>
                </a:solidFill>
                <a:latin typeface="Arial" panose="020B0604020202020204" pitchFamily="34" charset="0"/>
              </a:rPr>
              <a:t> R, et al. </a:t>
            </a:r>
            <a:r>
              <a:rPr lang="en-GB" altLang="en-US" sz="800" dirty="0" err="1">
                <a:solidFill>
                  <a:schemeClr val="tx1">
                    <a:lumMod val="50000"/>
                    <a:lumOff val="50000"/>
                  </a:schemeClr>
                </a:solidFill>
                <a:latin typeface="Arial" panose="020B0604020202020204" pitchFamily="34" charset="0"/>
              </a:rPr>
              <a:t>Curr</a:t>
            </a:r>
            <a:r>
              <a:rPr lang="en-GB" altLang="en-US" sz="800" dirty="0">
                <a:solidFill>
                  <a:schemeClr val="tx1">
                    <a:lumMod val="50000"/>
                    <a:lumOff val="50000"/>
                  </a:schemeClr>
                </a:solidFill>
                <a:latin typeface="Arial" panose="020B0604020202020204" pitchFamily="34" charset="0"/>
              </a:rPr>
              <a:t> Med Res </a:t>
            </a:r>
            <a:r>
              <a:rPr lang="en-GB" altLang="en-US" sz="800" dirty="0" err="1">
                <a:solidFill>
                  <a:schemeClr val="tx1">
                    <a:lumMod val="50000"/>
                    <a:lumOff val="50000"/>
                  </a:schemeClr>
                </a:solidFill>
                <a:latin typeface="Arial" panose="020B0604020202020204" pitchFamily="34" charset="0"/>
              </a:rPr>
              <a:t>Opin</a:t>
            </a:r>
            <a:r>
              <a:rPr lang="en-GB" altLang="en-US" sz="800" dirty="0">
                <a:solidFill>
                  <a:schemeClr val="tx1">
                    <a:lumMod val="50000"/>
                    <a:lumOff val="50000"/>
                  </a:schemeClr>
                </a:solidFill>
                <a:latin typeface="Arial" panose="020B0604020202020204" pitchFamily="34" charset="0"/>
              </a:rPr>
              <a:t> 2004;20:1403–1418; 3. O’Byrne PM, et al. Am J </a:t>
            </a:r>
            <a:r>
              <a:rPr lang="en-GB" altLang="en-US" sz="800" dirty="0" err="1">
                <a:solidFill>
                  <a:schemeClr val="tx1">
                    <a:lumMod val="50000"/>
                    <a:lumOff val="50000"/>
                  </a:schemeClr>
                </a:solidFill>
                <a:latin typeface="Arial" panose="020B0604020202020204" pitchFamily="34" charset="0"/>
              </a:rPr>
              <a:t>Respir</a:t>
            </a:r>
            <a:r>
              <a:rPr lang="en-GB" altLang="en-US" sz="800" dirty="0">
                <a:solidFill>
                  <a:schemeClr val="tx1">
                    <a:lumMod val="50000"/>
                    <a:lumOff val="50000"/>
                  </a:schemeClr>
                </a:solidFill>
                <a:latin typeface="Arial" panose="020B0604020202020204" pitchFamily="34" charset="0"/>
              </a:rPr>
              <a:t> </a:t>
            </a:r>
            <a:r>
              <a:rPr lang="en-GB" altLang="en-US" sz="800" dirty="0" err="1">
                <a:solidFill>
                  <a:schemeClr val="tx1">
                    <a:lumMod val="50000"/>
                    <a:lumOff val="50000"/>
                  </a:schemeClr>
                </a:solidFill>
                <a:latin typeface="Arial" panose="020B0604020202020204" pitchFamily="34" charset="0"/>
              </a:rPr>
              <a:t>Crit</a:t>
            </a:r>
            <a:r>
              <a:rPr lang="en-GB" altLang="en-US" sz="800" dirty="0">
                <a:solidFill>
                  <a:schemeClr val="tx1">
                    <a:lumMod val="50000"/>
                    <a:lumOff val="50000"/>
                  </a:schemeClr>
                </a:solidFill>
                <a:latin typeface="Arial" panose="020B0604020202020204" pitchFamily="34" charset="0"/>
              </a:rPr>
              <a:t> Care Med 2005;171:129–136; 4. </a:t>
            </a:r>
            <a:r>
              <a:rPr lang="en-GB" altLang="ko-KR" sz="800" dirty="0" err="1">
                <a:solidFill>
                  <a:schemeClr val="tx1">
                    <a:lumMod val="50000"/>
                    <a:lumOff val="50000"/>
                  </a:schemeClr>
                </a:solidFill>
                <a:latin typeface="Arial" panose="020B0604020202020204" pitchFamily="34" charset="0"/>
              </a:rPr>
              <a:t>Rabe</a:t>
            </a:r>
            <a:r>
              <a:rPr lang="en-GB" altLang="ko-KR" sz="800" dirty="0">
                <a:solidFill>
                  <a:schemeClr val="tx1">
                    <a:lumMod val="50000"/>
                    <a:lumOff val="50000"/>
                  </a:schemeClr>
                </a:solidFill>
                <a:latin typeface="Arial" panose="020B0604020202020204" pitchFamily="34" charset="0"/>
              </a:rPr>
              <a:t> KF, et al. Lancet 2006;368:744–753; </a:t>
            </a:r>
            <a:r>
              <a:rPr lang="en-GB" altLang="en-US" sz="800" dirty="0">
                <a:solidFill>
                  <a:schemeClr val="tx1">
                    <a:lumMod val="50000"/>
                    <a:lumOff val="50000"/>
                  </a:schemeClr>
                </a:solidFill>
                <a:latin typeface="Arial" panose="020B0604020202020204" pitchFamily="34" charset="0"/>
              </a:rPr>
              <a:t>5. Data on file, not in main publication (Kuna P, et al. </a:t>
            </a:r>
            <a:r>
              <a:rPr lang="en-GB" altLang="en-US" sz="800" dirty="0" err="1">
                <a:solidFill>
                  <a:schemeClr val="tx1">
                    <a:lumMod val="50000"/>
                    <a:lumOff val="50000"/>
                  </a:schemeClr>
                </a:solidFill>
                <a:latin typeface="Arial" panose="020B0604020202020204" pitchFamily="34" charset="0"/>
              </a:rPr>
              <a:t>Int</a:t>
            </a:r>
            <a:r>
              <a:rPr lang="en-GB" altLang="en-US" sz="800" dirty="0">
                <a:solidFill>
                  <a:schemeClr val="tx1">
                    <a:lumMod val="50000"/>
                    <a:lumOff val="50000"/>
                  </a:schemeClr>
                </a:solidFill>
                <a:latin typeface="Arial" panose="020B0604020202020204" pitchFamily="34" charset="0"/>
              </a:rPr>
              <a:t> J </a:t>
            </a:r>
            <a:r>
              <a:rPr lang="en-GB" altLang="en-US" sz="800" dirty="0" err="1">
                <a:solidFill>
                  <a:schemeClr val="tx1">
                    <a:lumMod val="50000"/>
                    <a:lumOff val="50000"/>
                  </a:schemeClr>
                </a:solidFill>
                <a:latin typeface="Arial" panose="020B0604020202020204" pitchFamily="34" charset="0"/>
              </a:rPr>
              <a:t>Clin</a:t>
            </a:r>
            <a:r>
              <a:rPr lang="en-GB" altLang="en-US" sz="800" dirty="0">
                <a:solidFill>
                  <a:schemeClr val="tx1">
                    <a:lumMod val="50000"/>
                    <a:lumOff val="50000"/>
                  </a:schemeClr>
                </a:solidFill>
                <a:latin typeface="Arial" panose="020B0604020202020204" pitchFamily="34" charset="0"/>
              </a:rPr>
              <a:t> </a:t>
            </a:r>
            <a:r>
              <a:rPr lang="en-GB" altLang="en-US" sz="800" dirty="0" err="1">
                <a:solidFill>
                  <a:schemeClr val="tx1">
                    <a:lumMod val="50000"/>
                    <a:lumOff val="50000"/>
                  </a:schemeClr>
                </a:solidFill>
                <a:latin typeface="Arial" panose="020B0604020202020204" pitchFamily="34" charset="0"/>
              </a:rPr>
              <a:t>Pract</a:t>
            </a:r>
            <a:r>
              <a:rPr lang="en-GB" altLang="en-US" sz="800" dirty="0">
                <a:solidFill>
                  <a:schemeClr val="tx1">
                    <a:lumMod val="50000"/>
                    <a:lumOff val="50000"/>
                  </a:schemeClr>
                </a:solidFill>
                <a:latin typeface="Arial" panose="020B0604020202020204" pitchFamily="34" charset="0"/>
              </a:rPr>
              <a:t> 2007;61:725–736); CSR SD-039-0735, table 17, footnote; data extrapolated from 6 </a:t>
            </a:r>
            <a:r>
              <a:rPr lang="en-GB" altLang="en-US" sz="800" dirty="0" err="1">
                <a:solidFill>
                  <a:schemeClr val="tx1">
                    <a:lumMod val="50000"/>
                    <a:lumOff val="50000"/>
                  </a:schemeClr>
                </a:solidFill>
                <a:latin typeface="Arial" panose="020B0604020202020204" pitchFamily="34" charset="0"/>
              </a:rPr>
              <a:t>mo</a:t>
            </a:r>
            <a:r>
              <a:rPr lang="en-GB" altLang="en-US" sz="800" dirty="0">
                <a:solidFill>
                  <a:schemeClr val="tx1">
                    <a:lumMod val="50000"/>
                    <a:lumOff val="50000"/>
                  </a:schemeClr>
                </a:solidFill>
                <a:latin typeface="Arial" panose="020B0604020202020204" pitchFamily="34" charset="0"/>
              </a:rPr>
              <a:t> data; 6. </a:t>
            </a:r>
            <a:r>
              <a:rPr lang="en-GB" altLang="en-US" sz="800" dirty="0" err="1">
                <a:solidFill>
                  <a:schemeClr val="tx1">
                    <a:lumMod val="50000"/>
                    <a:lumOff val="50000"/>
                  </a:schemeClr>
                </a:solidFill>
                <a:latin typeface="Arial" panose="020B0604020202020204" pitchFamily="34" charset="0"/>
              </a:rPr>
              <a:t>Bousquet</a:t>
            </a:r>
            <a:r>
              <a:rPr lang="en-GB" altLang="en-US" sz="800" dirty="0">
                <a:solidFill>
                  <a:schemeClr val="tx1">
                    <a:lumMod val="50000"/>
                    <a:lumOff val="50000"/>
                  </a:schemeClr>
                </a:solidFill>
                <a:latin typeface="Arial" panose="020B0604020202020204" pitchFamily="34" charset="0"/>
              </a:rPr>
              <a:t> J, et al. </a:t>
            </a:r>
            <a:r>
              <a:rPr lang="en-GB" altLang="en-US" sz="800" dirty="0" err="1">
                <a:solidFill>
                  <a:schemeClr val="tx1">
                    <a:lumMod val="50000"/>
                    <a:lumOff val="50000"/>
                  </a:schemeClr>
                </a:solidFill>
                <a:latin typeface="Arial" panose="020B0604020202020204" pitchFamily="34" charset="0"/>
              </a:rPr>
              <a:t>Respir</a:t>
            </a:r>
            <a:r>
              <a:rPr lang="en-GB" altLang="en-US" sz="800" dirty="0">
                <a:solidFill>
                  <a:schemeClr val="tx1">
                    <a:lumMod val="50000"/>
                    <a:lumOff val="50000"/>
                  </a:schemeClr>
                </a:solidFill>
                <a:latin typeface="Arial" panose="020B0604020202020204" pitchFamily="34" charset="0"/>
              </a:rPr>
              <a:t> Med 2007;101:2437–2446.</a:t>
            </a:r>
          </a:p>
        </p:txBody>
      </p:sp>
      <p:sp>
        <p:nvSpPr>
          <p:cNvPr id="3" name="Rectangle 2"/>
          <p:cNvSpPr/>
          <p:nvPr/>
        </p:nvSpPr>
        <p:spPr>
          <a:xfrm>
            <a:off x="7447472" y="1719132"/>
            <a:ext cx="1500996" cy="1486048"/>
          </a:xfrm>
          <a:prstGeom prst="rect">
            <a:avLst/>
          </a:prstGeom>
        </p:spPr>
        <p:txBody>
          <a:bodyPr wrap="square">
            <a:spAutoFit/>
          </a:bodyPr>
          <a:lstStyle/>
          <a:p>
            <a:pPr>
              <a:lnSpc>
                <a:spcPct val="90000"/>
              </a:lnSpc>
              <a:spcBef>
                <a:spcPts val="500"/>
              </a:spcBef>
            </a:pPr>
            <a:r>
              <a:rPr lang="en-US" altLang="en-US" sz="800" dirty="0"/>
              <a:t>*P = 0.039 vs. </a:t>
            </a:r>
            <a:r>
              <a:rPr lang="en-GB" altLang="en-GB" sz="800" dirty="0" err="1"/>
              <a:t>Symbicort</a:t>
            </a:r>
            <a:r>
              <a:rPr lang="en-GB" altLang="en-GB" sz="800" baseline="30000" dirty="0"/>
              <a:t>®†</a:t>
            </a:r>
            <a:r>
              <a:rPr lang="en-US" altLang="en-US" sz="800" dirty="0"/>
              <a:t>; **P = 0.0048 vs. </a:t>
            </a:r>
            <a:r>
              <a:rPr lang="en-GB" altLang="en-GB" sz="800" dirty="0" err="1"/>
              <a:t>Symbicort</a:t>
            </a:r>
            <a:r>
              <a:rPr lang="en-GB" altLang="en-GB" sz="800" baseline="30000" dirty="0"/>
              <a:t>®†</a:t>
            </a:r>
            <a:r>
              <a:rPr lang="en-US" altLang="en-US" sz="800" dirty="0"/>
              <a:t>; ***P &lt; 0.001 vs. </a:t>
            </a:r>
            <a:r>
              <a:rPr lang="en-GB" altLang="en-GB" sz="800" dirty="0" err="1"/>
              <a:t>Symbicort</a:t>
            </a:r>
            <a:r>
              <a:rPr lang="en-GB" altLang="en-GB" sz="800" baseline="30000" dirty="0"/>
              <a:t>®†</a:t>
            </a:r>
            <a:endParaRPr lang="en-US" altLang="en-US" sz="800" dirty="0"/>
          </a:p>
          <a:p>
            <a:pPr>
              <a:lnSpc>
                <a:spcPct val="90000"/>
              </a:lnSpc>
              <a:spcBef>
                <a:spcPts val="500"/>
              </a:spcBef>
            </a:pPr>
            <a:r>
              <a:rPr lang="en-US" altLang="en-US" sz="800" baseline="30000" dirty="0">
                <a:ea typeface="굴림" panose="020B0600000101010101" pitchFamily="34" charset="-127"/>
              </a:rPr>
              <a:t>†</a:t>
            </a:r>
            <a:r>
              <a:rPr lang="en-GB" sz="800" dirty="0" err="1">
                <a:latin typeface="Arial" panose="020B0604020202020204" pitchFamily="34" charset="0"/>
              </a:rPr>
              <a:t>Symbicort</a:t>
            </a:r>
            <a:r>
              <a:rPr lang="en-GB" sz="800" baseline="30000" dirty="0">
                <a:latin typeface="Arial" panose="020B0604020202020204" pitchFamily="34" charset="0"/>
              </a:rPr>
              <a:t>®</a:t>
            </a:r>
            <a:r>
              <a:rPr lang="en-GB" sz="800" dirty="0">
                <a:latin typeface="Arial" panose="020B0604020202020204" pitchFamily="34" charset="0"/>
              </a:rPr>
              <a:t> maintenance and reliever therapy; </a:t>
            </a:r>
            <a:r>
              <a:rPr lang="en-GB" altLang="en-US" sz="800" baseline="30000" dirty="0">
                <a:ea typeface="굴림" panose="020B0600000101010101" pitchFamily="34" charset="-127"/>
              </a:rPr>
              <a:t>‡</a:t>
            </a:r>
            <a:r>
              <a:rPr lang="en-GB" sz="800" dirty="0">
                <a:ea typeface="굴림" panose="020B0600000101010101" pitchFamily="34" charset="-127"/>
              </a:rPr>
              <a:t>This study did not achieve its primary endpoint (time to first severe exacerbation)</a:t>
            </a:r>
            <a:r>
              <a:rPr lang="en-GB" sz="800" baseline="30000" dirty="0">
                <a:ea typeface="굴림" panose="020B0600000101010101" pitchFamily="34" charset="-127"/>
              </a:rPr>
              <a:t>6 ;</a:t>
            </a:r>
            <a:r>
              <a:rPr lang="en-GB" sz="800" dirty="0">
                <a:ea typeface="굴림" panose="020B0600000101010101" pitchFamily="34" charset="-127"/>
              </a:rPr>
              <a:t> </a:t>
            </a:r>
            <a:r>
              <a:rPr lang="en-GB" sz="800" dirty="0">
                <a:latin typeface="Arial" panose="020B0604020202020204" pitchFamily="34" charset="0"/>
              </a:rPr>
              <a:t>SABA, short-acting β</a:t>
            </a:r>
            <a:r>
              <a:rPr lang="en-GB" sz="800" baseline="-25000" dirty="0">
                <a:latin typeface="Arial" panose="020B0604020202020204" pitchFamily="34" charset="0"/>
              </a:rPr>
              <a:t>2</a:t>
            </a:r>
            <a:r>
              <a:rPr lang="en-GB" sz="800" dirty="0">
                <a:latin typeface="Arial" panose="020B0604020202020204" pitchFamily="34" charset="0"/>
              </a:rPr>
              <a:t>-agonist; SAL/FLU, salmeterol/fluticasone.</a:t>
            </a:r>
            <a:endParaRPr lang="en-GB" altLang="en-US" sz="800" dirty="0"/>
          </a:p>
        </p:txBody>
      </p:sp>
      <p:pic>
        <p:nvPicPr>
          <p:cNvPr id="13" name="Picture 12"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pic>
        <p:nvPicPr>
          <p:cNvPr id="4" name="Picture 3">
            <a:extLst>
              <a:ext uri="{FF2B5EF4-FFF2-40B4-BE49-F238E27FC236}">
                <a16:creationId xmlns="" xmlns:a16="http://schemas.microsoft.com/office/drawing/2014/main" id="{830C3481-2401-45C5-BF2F-8DF310CE978E}"/>
              </a:ext>
            </a:extLst>
          </p:cNvPr>
          <p:cNvPicPr>
            <a:picLocks noChangeAspect="1"/>
          </p:cNvPicPr>
          <p:nvPr/>
        </p:nvPicPr>
        <p:blipFill rotWithShape="1">
          <a:blip r:embed="rId3"/>
          <a:srcRect l="377"/>
          <a:stretch/>
        </p:blipFill>
        <p:spPr>
          <a:xfrm>
            <a:off x="159391" y="1204449"/>
            <a:ext cx="7288081" cy="2628973"/>
          </a:xfrm>
          <a:prstGeom prst="rect">
            <a:avLst/>
          </a:prstGeom>
        </p:spPr>
      </p:pic>
      <p:sp>
        <p:nvSpPr>
          <p:cNvPr id="5" name="TextBox 4">
            <a:extLst>
              <a:ext uri="{FF2B5EF4-FFF2-40B4-BE49-F238E27FC236}">
                <a16:creationId xmlns="" xmlns:a16="http://schemas.microsoft.com/office/drawing/2014/main" id="{66A23BDF-3D45-4B2E-8791-F77E76592065}"/>
              </a:ext>
            </a:extLst>
          </p:cNvPr>
          <p:cNvSpPr txBox="1"/>
          <p:nvPr/>
        </p:nvSpPr>
        <p:spPr>
          <a:xfrm>
            <a:off x="494949" y="3769164"/>
            <a:ext cx="701151" cy="261610"/>
          </a:xfrm>
          <a:prstGeom prst="rect">
            <a:avLst/>
          </a:prstGeom>
          <a:noFill/>
        </p:spPr>
        <p:txBody>
          <a:bodyPr wrap="square" rtlCol="0">
            <a:spAutoFit/>
          </a:bodyPr>
          <a:lstStyle/>
          <a:p>
            <a:pPr algn="ctr"/>
            <a:r>
              <a:rPr lang="en-GB" sz="1100" dirty="0">
                <a:solidFill>
                  <a:srgbClr val="7F7F7F"/>
                </a:solidFill>
                <a:latin typeface="Arial" panose="020B0604020202020204" pitchFamily="34" charset="0"/>
                <a:cs typeface="Arial" panose="020B0604020202020204" pitchFamily="34" charset="0"/>
              </a:rPr>
              <a:t>STEAM</a:t>
            </a:r>
          </a:p>
        </p:txBody>
      </p:sp>
      <p:sp>
        <p:nvSpPr>
          <p:cNvPr id="15" name="TextBox 14">
            <a:extLst>
              <a:ext uri="{FF2B5EF4-FFF2-40B4-BE49-F238E27FC236}">
                <a16:creationId xmlns="" xmlns:a16="http://schemas.microsoft.com/office/drawing/2014/main" id="{E488C798-A301-459F-A574-ABC5065A78C3}"/>
              </a:ext>
            </a:extLst>
          </p:cNvPr>
          <p:cNvSpPr txBox="1"/>
          <p:nvPr/>
        </p:nvSpPr>
        <p:spPr>
          <a:xfrm>
            <a:off x="1678797" y="3769164"/>
            <a:ext cx="701151" cy="261610"/>
          </a:xfrm>
          <a:prstGeom prst="rect">
            <a:avLst/>
          </a:prstGeom>
          <a:noFill/>
        </p:spPr>
        <p:txBody>
          <a:bodyPr wrap="square" rtlCol="0">
            <a:spAutoFit/>
          </a:bodyPr>
          <a:lstStyle/>
          <a:p>
            <a:pPr algn="ctr"/>
            <a:r>
              <a:rPr lang="en-GB" sz="1100" dirty="0">
                <a:solidFill>
                  <a:srgbClr val="7F7F7F"/>
                </a:solidFill>
                <a:latin typeface="Arial" panose="020B0604020202020204" pitchFamily="34" charset="0"/>
                <a:cs typeface="Arial" panose="020B0604020202020204" pitchFamily="34" charset="0"/>
              </a:rPr>
              <a:t>STEP</a:t>
            </a:r>
          </a:p>
        </p:txBody>
      </p:sp>
      <p:sp>
        <p:nvSpPr>
          <p:cNvPr id="16" name="TextBox 15">
            <a:extLst>
              <a:ext uri="{FF2B5EF4-FFF2-40B4-BE49-F238E27FC236}">
                <a16:creationId xmlns="" xmlns:a16="http://schemas.microsoft.com/office/drawing/2014/main" id="{E6A25F15-C960-48C7-98DC-994B8BE3E62F}"/>
              </a:ext>
            </a:extLst>
          </p:cNvPr>
          <p:cNvSpPr txBox="1"/>
          <p:nvPr/>
        </p:nvSpPr>
        <p:spPr>
          <a:xfrm>
            <a:off x="3028710" y="3769775"/>
            <a:ext cx="701151" cy="261610"/>
          </a:xfrm>
          <a:prstGeom prst="rect">
            <a:avLst/>
          </a:prstGeom>
          <a:noFill/>
        </p:spPr>
        <p:txBody>
          <a:bodyPr wrap="square" rtlCol="0">
            <a:spAutoFit/>
          </a:bodyPr>
          <a:lstStyle/>
          <a:p>
            <a:pPr algn="ctr"/>
            <a:r>
              <a:rPr lang="en-GB" sz="1100" dirty="0">
                <a:solidFill>
                  <a:srgbClr val="7F7F7F"/>
                </a:solidFill>
                <a:latin typeface="Arial" panose="020B0604020202020204" pitchFamily="34" charset="0"/>
                <a:cs typeface="Arial" panose="020B0604020202020204" pitchFamily="34" charset="0"/>
              </a:rPr>
              <a:t>STAY</a:t>
            </a:r>
          </a:p>
        </p:txBody>
      </p:sp>
      <p:sp>
        <p:nvSpPr>
          <p:cNvPr id="17" name="TextBox 16">
            <a:extLst>
              <a:ext uri="{FF2B5EF4-FFF2-40B4-BE49-F238E27FC236}">
                <a16:creationId xmlns="" xmlns:a16="http://schemas.microsoft.com/office/drawing/2014/main" id="{B8184F45-263C-4048-AACF-671F85789D8A}"/>
              </a:ext>
            </a:extLst>
          </p:cNvPr>
          <p:cNvSpPr txBox="1"/>
          <p:nvPr/>
        </p:nvSpPr>
        <p:spPr>
          <a:xfrm>
            <a:off x="4236153" y="3770386"/>
            <a:ext cx="701151" cy="261610"/>
          </a:xfrm>
          <a:prstGeom prst="rect">
            <a:avLst/>
          </a:prstGeom>
          <a:noFill/>
        </p:spPr>
        <p:txBody>
          <a:bodyPr wrap="square" rtlCol="0">
            <a:spAutoFit/>
          </a:bodyPr>
          <a:lstStyle/>
          <a:p>
            <a:pPr algn="ctr"/>
            <a:r>
              <a:rPr lang="en-GB" sz="1100" dirty="0">
                <a:solidFill>
                  <a:srgbClr val="7F7F7F"/>
                </a:solidFill>
                <a:latin typeface="Arial" panose="020B0604020202020204" pitchFamily="34" charset="0"/>
                <a:cs typeface="Arial" panose="020B0604020202020204" pitchFamily="34" charset="0"/>
              </a:rPr>
              <a:t>SMILE</a:t>
            </a:r>
          </a:p>
        </p:txBody>
      </p:sp>
      <p:sp>
        <p:nvSpPr>
          <p:cNvPr id="18" name="TextBox 17">
            <a:extLst>
              <a:ext uri="{FF2B5EF4-FFF2-40B4-BE49-F238E27FC236}">
                <a16:creationId xmlns="" xmlns:a16="http://schemas.microsoft.com/office/drawing/2014/main" id="{5D19C478-6CE9-4522-A738-E3FFBDBE06F1}"/>
              </a:ext>
            </a:extLst>
          </p:cNvPr>
          <p:cNvSpPr txBox="1"/>
          <p:nvPr/>
        </p:nvSpPr>
        <p:spPr>
          <a:xfrm>
            <a:off x="5420001" y="3770997"/>
            <a:ext cx="909496" cy="261610"/>
          </a:xfrm>
          <a:prstGeom prst="rect">
            <a:avLst/>
          </a:prstGeom>
          <a:noFill/>
        </p:spPr>
        <p:txBody>
          <a:bodyPr wrap="square" rtlCol="0">
            <a:spAutoFit/>
          </a:bodyPr>
          <a:lstStyle/>
          <a:p>
            <a:pPr algn="ctr"/>
            <a:r>
              <a:rPr lang="en-GB" sz="1100" dirty="0">
                <a:solidFill>
                  <a:srgbClr val="7F7F7F"/>
                </a:solidFill>
                <a:latin typeface="Arial" panose="020B0604020202020204" pitchFamily="34" charset="0"/>
                <a:cs typeface="Arial" panose="020B0604020202020204" pitchFamily="34" charset="0"/>
              </a:rPr>
              <a:t>COMPASS</a:t>
            </a:r>
          </a:p>
        </p:txBody>
      </p:sp>
      <p:sp>
        <p:nvSpPr>
          <p:cNvPr id="19" name="TextBox 18">
            <a:extLst>
              <a:ext uri="{FF2B5EF4-FFF2-40B4-BE49-F238E27FC236}">
                <a16:creationId xmlns="" xmlns:a16="http://schemas.microsoft.com/office/drawing/2014/main" id="{35F9E069-0AA6-4A32-B861-22C5B83E88E7}"/>
              </a:ext>
            </a:extLst>
          </p:cNvPr>
          <p:cNvSpPr txBox="1"/>
          <p:nvPr/>
        </p:nvSpPr>
        <p:spPr>
          <a:xfrm>
            <a:off x="6603849" y="3771608"/>
            <a:ext cx="909496" cy="261610"/>
          </a:xfrm>
          <a:prstGeom prst="rect">
            <a:avLst/>
          </a:prstGeom>
          <a:noFill/>
        </p:spPr>
        <p:txBody>
          <a:bodyPr wrap="square" rtlCol="0">
            <a:spAutoFit/>
          </a:bodyPr>
          <a:lstStyle/>
          <a:p>
            <a:pPr algn="ctr"/>
            <a:r>
              <a:rPr lang="en-GB" sz="1100" dirty="0">
                <a:solidFill>
                  <a:srgbClr val="7F7F7F"/>
                </a:solidFill>
                <a:latin typeface="Arial" panose="020B0604020202020204" pitchFamily="34" charset="0"/>
                <a:cs typeface="Arial" panose="020B0604020202020204" pitchFamily="34" charset="0"/>
              </a:rPr>
              <a:t>AHEAD</a:t>
            </a:r>
          </a:p>
        </p:txBody>
      </p:sp>
    </p:spTree>
    <p:extLst>
      <p:ext uri="{BB962C8B-B14F-4D97-AF65-F5344CB8AC3E}">
        <p14:creationId xmlns:p14="http://schemas.microsoft.com/office/powerpoint/2010/main" val="29654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3C4F54F3-C349-4609-AFEE-01462D5C7942}" type="slidenum">
              <a:rPr lang="en-GB" smtClean="0"/>
              <a:pPr/>
              <a:t>17</a:t>
            </a:fld>
            <a:endParaRPr lang="en-GB" dirty="0"/>
          </a:p>
        </p:txBody>
      </p:sp>
      <p:sp>
        <p:nvSpPr>
          <p:cNvPr id="10" name="Rounded Rectangle 18"/>
          <p:cNvSpPr/>
          <p:nvPr/>
        </p:nvSpPr>
        <p:spPr>
          <a:xfrm>
            <a:off x="0" y="144000"/>
            <a:ext cx="1914633"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8227" y="175749"/>
            <a:ext cx="1933038" cy="230832"/>
          </a:xfrm>
          <a:prstGeom prst="rect">
            <a:avLst/>
          </a:prstGeom>
          <a:noFill/>
        </p:spPr>
        <p:txBody>
          <a:bodyPr wrap="square" rtlCol="0">
            <a:spAutoFit/>
          </a:bodyPr>
          <a:lstStyle/>
          <a:p>
            <a:r>
              <a:rPr lang="en-US" sz="900" dirty="0">
                <a:solidFill>
                  <a:srgbClr val="FFFFFF"/>
                </a:solidFill>
              </a:rPr>
              <a:t>BEYOND GOAL &amp; FACET</a:t>
            </a:r>
          </a:p>
        </p:txBody>
      </p:sp>
      <p:sp>
        <p:nvSpPr>
          <p:cNvPr id="14" name="TextBox 13"/>
          <p:cNvSpPr txBox="1"/>
          <p:nvPr/>
        </p:nvSpPr>
        <p:spPr>
          <a:xfrm>
            <a:off x="2108886" y="142261"/>
            <a:ext cx="6323914" cy="307777"/>
          </a:xfrm>
          <a:prstGeom prst="rect">
            <a:avLst/>
          </a:prstGeom>
          <a:solidFill>
            <a:schemeClr val="bg1">
              <a:lumMod val="50000"/>
            </a:schemeClr>
          </a:solidFill>
        </p:spPr>
        <p:txBody>
          <a:bodyPr wrap="square" rtlCol="0">
            <a:spAutoFit/>
          </a:bodyPr>
          <a:lstStyle/>
          <a:p>
            <a:pPr algn="r"/>
            <a:r>
              <a:rPr lang="nl-BE" sz="1400" dirty="0">
                <a:solidFill>
                  <a:schemeClr val="bg1"/>
                </a:solidFill>
              </a:rPr>
              <a:t>The PAPI study</a:t>
            </a:r>
            <a:r>
              <a:rPr lang="nl-BE" sz="1400" baseline="30000" dirty="0">
                <a:solidFill>
                  <a:schemeClr val="bg1"/>
                </a:solidFill>
              </a:rPr>
              <a:t>1</a:t>
            </a:r>
            <a:endParaRPr lang="en-GB" sz="1400" baseline="30000" dirty="0">
              <a:solidFill>
                <a:schemeClr val="bg1"/>
              </a:solidFill>
            </a:endParaRPr>
          </a:p>
        </p:txBody>
      </p:sp>
      <p:sp>
        <p:nvSpPr>
          <p:cNvPr id="9" name="Title 2">
            <a:extLst>
              <a:ext uri="{FF2B5EF4-FFF2-40B4-BE49-F238E27FC236}">
                <a16:creationId xmlns="" xmlns:a16="http://schemas.microsoft.com/office/drawing/2014/main" id="{045A097E-B123-4DBF-ACE0-A2DC3BD9ACF9}"/>
              </a:ext>
            </a:extLst>
          </p:cNvPr>
          <p:cNvSpPr>
            <a:spLocks noGrp="1"/>
          </p:cNvSpPr>
          <p:nvPr>
            <p:ph type="title"/>
          </p:nvPr>
        </p:nvSpPr>
        <p:spPr>
          <a:xfrm>
            <a:off x="237061" y="525001"/>
            <a:ext cx="8565016" cy="504000"/>
          </a:xfrm>
        </p:spPr>
        <p:txBody>
          <a:bodyPr/>
          <a:lstStyle/>
          <a:p>
            <a:r>
              <a:rPr lang="en-GB" sz="1400" dirty="0" err="1"/>
              <a:t>Beclometasone</a:t>
            </a:r>
            <a:r>
              <a:rPr lang="en-GB" sz="1400" dirty="0"/>
              <a:t>/formoterol MART was assessed in one study</a:t>
            </a:r>
            <a:r>
              <a:rPr lang="en-GB" sz="1400" baseline="30000" dirty="0"/>
              <a:t>1</a:t>
            </a:r>
            <a:r>
              <a:rPr lang="en-GB" sz="1400" dirty="0"/>
              <a:t> in which it reduced the rate of severe exacerbation at a superior total ICS dose vs </a:t>
            </a:r>
            <a:r>
              <a:rPr lang="en-GB" sz="1400" dirty="0" err="1"/>
              <a:t>beclometasone</a:t>
            </a:r>
            <a:r>
              <a:rPr lang="en-GB" sz="1400" dirty="0"/>
              <a:t>/formoterol + SABA</a:t>
            </a:r>
            <a:br>
              <a:rPr lang="en-GB" sz="1400" dirty="0"/>
            </a:br>
            <a:r>
              <a:rPr lang="en-GB" sz="1400" baseline="30000" noProof="0" dirty="0"/>
              <a:t/>
            </a:r>
            <a:br>
              <a:rPr lang="en-GB" sz="1400" baseline="30000" noProof="0" dirty="0"/>
            </a:br>
            <a:endParaRPr lang="en-GB" sz="1400" noProof="0" dirty="0"/>
          </a:p>
        </p:txBody>
      </p:sp>
      <p:sp>
        <p:nvSpPr>
          <p:cNvPr id="3" name="Arrow: Down 2">
            <a:extLst>
              <a:ext uri="{FF2B5EF4-FFF2-40B4-BE49-F238E27FC236}">
                <a16:creationId xmlns="" xmlns:a16="http://schemas.microsoft.com/office/drawing/2014/main" id="{AD70B308-34DC-441F-A4D8-DB74C449678D}"/>
              </a:ext>
            </a:extLst>
          </p:cNvPr>
          <p:cNvSpPr/>
          <p:nvPr/>
        </p:nvSpPr>
        <p:spPr>
          <a:xfrm>
            <a:off x="5193572" y="2471537"/>
            <a:ext cx="116681" cy="4572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 xmlns:a16="http://schemas.microsoft.com/office/drawing/2014/main" id="{351F8D65-A264-4C61-BF12-CEAB094EAADA}"/>
              </a:ext>
            </a:extLst>
          </p:cNvPr>
          <p:cNvSpPr txBox="1"/>
          <p:nvPr/>
        </p:nvSpPr>
        <p:spPr>
          <a:xfrm>
            <a:off x="5193572" y="2480332"/>
            <a:ext cx="721894" cy="523220"/>
          </a:xfrm>
          <a:prstGeom prst="rect">
            <a:avLst/>
          </a:prstGeom>
          <a:solidFill>
            <a:schemeClr val="bg1"/>
          </a:solidFill>
        </p:spPr>
        <p:txBody>
          <a:bodyPr wrap="square" rtlCol="0">
            <a:spAutoFit/>
          </a:bodyPr>
          <a:lstStyle/>
          <a:p>
            <a:r>
              <a:rPr lang="en-GB" sz="1400" b="1" dirty="0"/>
              <a:t>-34%</a:t>
            </a:r>
          </a:p>
          <a:p>
            <a:endParaRPr lang="en-GB" sz="1400" b="1" dirty="0"/>
          </a:p>
        </p:txBody>
      </p:sp>
      <p:sp>
        <p:nvSpPr>
          <p:cNvPr id="7" name="Rectangle 6">
            <a:extLst>
              <a:ext uri="{FF2B5EF4-FFF2-40B4-BE49-F238E27FC236}">
                <a16:creationId xmlns="" xmlns:a16="http://schemas.microsoft.com/office/drawing/2014/main" id="{F30E63B4-C808-4B0C-B110-6A482A9206BC}"/>
              </a:ext>
            </a:extLst>
          </p:cNvPr>
          <p:cNvSpPr/>
          <p:nvPr/>
        </p:nvSpPr>
        <p:spPr>
          <a:xfrm>
            <a:off x="6394369" y="1664725"/>
            <a:ext cx="2400514" cy="2246769"/>
          </a:xfrm>
          <a:prstGeom prst="rect">
            <a:avLst/>
          </a:prstGeom>
        </p:spPr>
        <p:txBody>
          <a:bodyPr wrap="square">
            <a:spAutoFit/>
          </a:bodyPr>
          <a:lstStyle/>
          <a:p>
            <a:pPr algn="ctr"/>
            <a:r>
              <a:rPr lang="en-GB" sz="1400" i="1" dirty="0">
                <a:latin typeface="ScalaLancetPro"/>
              </a:rPr>
              <a:t>“The reduction in exacerbation rate with </a:t>
            </a:r>
            <a:r>
              <a:rPr lang="en-GB" sz="1400" i="1" dirty="0" err="1">
                <a:latin typeface="ScalaLancetPro"/>
              </a:rPr>
              <a:t>beclometasone</a:t>
            </a:r>
            <a:r>
              <a:rPr lang="en-GB" sz="1400" i="1" dirty="0">
                <a:latin typeface="ScalaLancetPro"/>
              </a:rPr>
              <a:t>–formoterol as maintenance and reliever could be due to the additional dose of </a:t>
            </a:r>
            <a:r>
              <a:rPr lang="en-GB" sz="1400" i="1" dirty="0" err="1">
                <a:latin typeface="ScalaLancetPro"/>
              </a:rPr>
              <a:t>beclometasone</a:t>
            </a:r>
            <a:r>
              <a:rPr lang="en-GB" sz="1400" i="1" dirty="0">
                <a:latin typeface="ScalaLancetPro"/>
              </a:rPr>
              <a:t> </a:t>
            </a:r>
            <a:r>
              <a:rPr lang="en-GB" sz="1400" i="1" dirty="0" err="1">
                <a:latin typeface="ScalaLancetPro"/>
              </a:rPr>
              <a:t>extrafine</a:t>
            </a:r>
            <a:r>
              <a:rPr lang="en-GB" sz="1400" i="1" dirty="0">
                <a:latin typeface="ScalaLancetPro"/>
              </a:rPr>
              <a:t> (86 </a:t>
            </a:r>
            <a:r>
              <a:rPr lang="en-GB" sz="1400" i="1" dirty="0" err="1">
                <a:latin typeface="ScalaLancetPro"/>
              </a:rPr>
              <a:t>μg</a:t>
            </a:r>
            <a:r>
              <a:rPr lang="en-GB" sz="1400" i="1" dirty="0">
                <a:latin typeface="ScalaLancetPro"/>
              </a:rPr>
              <a:t>/day)</a:t>
            </a:r>
          </a:p>
          <a:p>
            <a:pPr algn="ctr"/>
            <a:r>
              <a:rPr lang="en-GB" sz="1400" i="1" dirty="0">
                <a:latin typeface="ScalaLancetPro"/>
              </a:rPr>
              <a:t>taken by patients in this group”</a:t>
            </a:r>
            <a:endParaRPr lang="en-GB" sz="1400" i="1" dirty="0"/>
          </a:p>
        </p:txBody>
      </p:sp>
      <p:sp>
        <p:nvSpPr>
          <p:cNvPr id="13" name="TextBox 12">
            <a:extLst>
              <a:ext uri="{FF2B5EF4-FFF2-40B4-BE49-F238E27FC236}">
                <a16:creationId xmlns="" xmlns:a16="http://schemas.microsoft.com/office/drawing/2014/main" id="{D4A84064-0422-4697-8C59-2604736C5F3E}"/>
              </a:ext>
            </a:extLst>
          </p:cNvPr>
          <p:cNvSpPr txBox="1"/>
          <p:nvPr/>
        </p:nvSpPr>
        <p:spPr>
          <a:xfrm>
            <a:off x="6756453" y="1327458"/>
            <a:ext cx="1676347" cy="261610"/>
          </a:xfrm>
          <a:prstGeom prst="rect">
            <a:avLst/>
          </a:prstGeom>
          <a:noFill/>
        </p:spPr>
        <p:txBody>
          <a:bodyPr wrap="square" rtlCol="0">
            <a:spAutoFit/>
          </a:bodyPr>
          <a:lstStyle/>
          <a:p>
            <a:r>
              <a:rPr lang="en-GB" sz="1100" b="1" dirty="0">
                <a:solidFill>
                  <a:schemeClr val="tx1">
                    <a:lumMod val="65000"/>
                    <a:lumOff val="35000"/>
                  </a:schemeClr>
                </a:solidFill>
              </a:rPr>
              <a:t>ICS dose comparison</a:t>
            </a:r>
          </a:p>
        </p:txBody>
      </p:sp>
      <p:sp>
        <p:nvSpPr>
          <p:cNvPr id="15" name="TextBox 14">
            <a:extLst>
              <a:ext uri="{FF2B5EF4-FFF2-40B4-BE49-F238E27FC236}">
                <a16:creationId xmlns="" xmlns:a16="http://schemas.microsoft.com/office/drawing/2014/main" id="{61D263A3-F521-4788-8ED8-C44D829F0887}"/>
              </a:ext>
            </a:extLst>
          </p:cNvPr>
          <p:cNvSpPr txBox="1"/>
          <p:nvPr/>
        </p:nvSpPr>
        <p:spPr>
          <a:xfrm>
            <a:off x="1437436" y="1321133"/>
            <a:ext cx="2572104" cy="261610"/>
          </a:xfrm>
          <a:prstGeom prst="rect">
            <a:avLst/>
          </a:prstGeom>
          <a:noFill/>
        </p:spPr>
        <p:txBody>
          <a:bodyPr wrap="square" rtlCol="0">
            <a:spAutoFit/>
          </a:bodyPr>
          <a:lstStyle/>
          <a:p>
            <a:r>
              <a:rPr lang="en-GB" sz="1100" b="1" dirty="0">
                <a:solidFill>
                  <a:schemeClr val="tx1">
                    <a:lumMod val="65000"/>
                    <a:lumOff val="35000"/>
                  </a:schemeClr>
                </a:solidFill>
              </a:rPr>
              <a:t>Severe exacerbation reduction</a:t>
            </a:r>
          </a:p>
        </p:txBody>
      </p:sp>
      <p:grpSp>
        <p:nvGrpSpPr>
          <p:cNvPr id="11" name="Group 10"/>
          <p:cNvGrpSpPr/>
          <p:nvPr/>
        </p:nvGrpSpPr>
        <p:grpSpPr>
          <a:xfrm>
            <a:off x="268775" y="1617610"/>
            <a:ext cx="5013437" cy="2641123"/>
            <a:chOff x="268775" y="1617610"/>
            <a:chExt cx="5013437" cy="2641123"/>
          </a:xfrm>
        </p:grpSpPr>
        <p:pic>
          <p:nvPicPr>
            <p:cNvPr id="2" name="Picture 1">
              <a:extLst>
                <a:ext uri="{FF2B5EF4-FFF2-40B4-BE49-F238E27FC236}">
                  <a16:creationId xmlns="" xmlns:a16="http://schemas.microsoft.com/office/drawing/2014/main" id="{5B8690E4-1E2B-46F0-A6CB-1D2AA1CAFDAC}"/>
                </a:ext>
              </a:extLst>
            </p:cNvPr>
            <p:cNvPicPr>
              <a:picLocks noChangeAspect="1"/>
            </p:cNvPicPr>
            <p:nvPr/>
          </p:nvPicPr>
          <p:blipFill rotWithShape="1">
            <a:blip r:embed="rId2"/>
            <a:srcRect/>
            <a:stretch/>
          </p:blipFill>
          <p:spPr>
            <a:xfrm>
              <a:off x="305588" y="1617610"/>
              <a:ext cx="4976624" cy="2543134"/>
            </a:xfrm>
            <a:prstGeom prst="rect">
              <a:avLst/>
            </a:prstGeom>
          </p:spPr>
        </p:pic>
        <p:sp>
          <p:nvSpPr>
            <p:cNvPr id="5" name="Rectangle 4"/>
            <p:cNvSpPr/>
            <p:nvPr/>
          </p:nvSpPr>
          <p:spPr>
            <a:xfrm>
              <a:off x="268775" y="4064000"/>
              <a:ext cx="848825" cy="194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7" y="4635841"/>
            <a:ext cx="220131" cy="220131"/>
          </a:xfrm>
          <a:prstGeom prst="rect">
            <a:avLst/>
          </a:prstGeom>
        </p:spPr>
      </p:pic>
      <p:sp>
        <p:nvSpPr>
          <p:cNvPr id="8" name="TextBox 7">
            <a:extLst>
              <a:ext uri="{FF2B5EF4-FFF2-40B4-BE49-F238E27FC236}">
                <a16:creationId xmlns="" xmlns:a16="http://schemas.microsoft.com/office/drawing/2014/main" id="{8F8FA910-28B9-4E58-A2F1-BA82E49E3787}"/>
              </a:ext>
            </a:extLst>
          </p:cNvPr>
          <p:cNvSpPr txBox="1"/>
          <p:nvPr/>
        </p:nvSpPr>
        <p:spPr>
          <a:xfrm>
            <a:off x="1463781" y="1619977"/>
            <a:ext cx="4420998" cy="400110"/>
          </a:xfrm>
          <a:prstGeom prst="rect">
            <a:avLst/>
          </a:prstGeom>
          <a:solidFill>
            <a:schemeClr val="bg1"/>
          </a:solidFill>
        </p:spPr>
        <p:txBody>
          <a:bodyPr wrap="square" rtlCol="0">
            <a:spAutoFit/>
          </a:bodyPr>
          <a:lstStyle/>
          <a:p>
            <a:r>
              <a:rPr lang="en-GB" sz="1000" dirty="0" err="1">
                <a:solidFill>
                  <a:schemeClr val="tx1">
                    <a:lumMod val="65000"/>
                    <a:lumOff val="35000"/>
                  </a:schemeClr>
                </a:solidFill>
                <a:latin typeface="+mj-lt"/>
              </a:rPr>
              <a:t>Beclometasone</a:t>
            </a:r>
            <a:r>
              <a:rPr lang="en-GB" sz="1000" dirty="0">
                <a:solidFill>
                  <a:schemeClr val="tx1">
                    <a:lumMod val="65000"/>
                    <a:lumOff val="35000"/>
                  </a:schemeClr>
                </a:solidFill>
                <a:latin typeface="+mj-lt"/>
              </a:rPr>
              <a:t>-formoterol 100/6 </a:t>
            </a:r>
            <a:r>
              <a:rPr lang="el-GR" sz="1000" dirty="0">
                <a:solidFill>
                  <a:schemeClr val="tx1">
                    <a:lumMod val="65000"/>
                    <a:lumOff val="35000"/>
                  </a:schemeClr>
                </a:solidFill>
                <a:latin typeface="+mj-lt"/>
              </a:rPr>
              <a:t>μ</a:t>
            </a:r>
            <a:r>
              <a:rPr lang="en-GB" sz="1000" dirty="0">
                <a:solidFill>
                  <a:schemeClr val="tx1">
                    <a:lumMod val="65000"/>
                    <a:lumOff val="35000"/>
                  </a:schemeClr>
                </a:solidFill>
                <a:latin typeface="+mj-lt"/>
              </a:rPr>
              <a:t>g bid. + salbutamol 100 </a:t>
            </a:r>
            <a:r>
              <a:rPr lang="el-GR" sz="1000" dirty="0">
                <a:solidFill>
                  <a:schemeClr val="tx1">
                    <a:lumMod val="65000"/>
                    <a:lumOff val="35000"/>
                  </a:schemeClr>
                </a:solidFill>
                <a:latin typeface="+mj-lt"/>
              </a:rPr>
              <a:t>μ</a:t>
            </a:r>
            <a:r>
              <a:rPr lang="en-GB" sz="1000" dirty="0">
                <a:solidFill>
                  <a:schemeClr val="tx1">
                    <a:lumMod val="65000"/>
                    <a:lumOff val="35000"/>
                  </a:schemeClr>
                </a:solidFill>
                <a:latin typeface="+mj-lt"/>
              </a:rPr>
              <a:t>g as needed</a:t>
            </a:r>
            <a:br>
              <a:rPr lang="en-GB" sz="1000" dirty="0">
                <a:solidFill>
                  <a:schemeClr val="tx1">
                    <a:lumMod val="65000"/>
                    <a:lumOff val="35000"/>
                  </a:schemeClr>
                </a:solidFill>
                <a:latin typeface="+mj-lt"/>
              </a:rPr>
            </a:br>
            <a:r>
              <a:rPr lang="en-GB" sz="1000" dirty="0" err="1">
                <a:solidFill>
                  <a:schemeClr val="tx1">
                    <a:lumMod val="65000"/>
                    <a:lumOff val="35000"/>
                  </a:schemeClr>
                </a:solidFill>
                <a:latin typeface="+mj-lt"/>
              </a:rPr>
              <a:t>Beclometasone</a:t>
            </a:r>
            <a:r>
              <a:rPr lang="en-GB" sz="1000" dirty="0">
                <a:solidFill>
                  <a:schemeClr val="tx1">
                    <a:lumMod val="65000"/>
                    <a:lumOff val="35000"/>
                  </a:schemeClr>
                </a:solidFill>
                <a:latin typeface="+mj-lt"/>
              </a:rPr>
              <a:t>-formoterol 100/6 </a:t>
            </a:r>
            <a:r>
              <a:rPr lang="el-GR" sz="1000" dirty="0">
                <a:solidFill>
                  <a:schemeClr val="tx1">
                    <a:lumMod val="65000"/>
                    <a:lumOff val="35000"/>
                  </a:schemeClr>
                </a:solidFill>
                <a:latin typeface="+mj-lt"/>
              </a:rPr>
              <a:t>μ</a:t>
            </a:r>
            <a:r>
              <a:rPr lang="en-GB" sz="1000" dirty="0">
                <a:solidFill>
                  <a:schemeClr val="tx1">
                    <a:lumMod val="65000"/>
                    <a:lumOff val="35000"/>
                  </a:schemeClr>
                </a:solidFill>
                <a:latin typeface="+mj-lt"/>
              </a:rPr>
              <a:t>g bid. + as needed</a:t>
            </a:r>
          </a:p>
        </p:txBody>
      </p:sp>
      <p:sp>
        <p:nvSpPr>
          <p:cNvPr id="17" name="TextBox 16">
            <a:extLst>
              <a:ext uri="{FF2B5EF4-FFF2-40B4-BE49-F238E27FC236}">
                <a16:creationId xmlns="" xmlns:a16="http://schemas.microsoft.com/office/drawing/2014/main" id="{280E3251-FE6B-4F6D-B524-BCF4F95E610C}"/>
              </a:ext>
            </a:extLst>
          </p:cNvPr>
          <p:cNvSpPr txBox="1"/>
          <p:nvPr/>
        </p:nvSpPr>
        <p:spPr>
          <a:xfrm>
            <a:off x="99138" y="4271798"/>
            <a:ext cx="2858747" cy="215444"/>
          </a:xfrm>
          <a:prstGeom prst="rect">
            <a:avLst/>
          </a:prstGeom>
          <a:noFill/>
        </p:spPr>
        <p:txBody>
          <a:bodyPr wrap="square" rtlCol="0">
            <a:spAutoFit/>
          </a:bodyPr>
          <a:lstStyle/>
          <a:p>
            <a:pPr marL="228600" indent="-228600">
              <a:buFont typeface="+mj-lt"/>
              <a:buAutoNum type="arabicPeriod"/>
            </a:pPr>
            <a:r>
              <a:rPr lang="en-GB" sz="800" dirty="0" err="1">
                <a:solidFill>
                  <a:srgbClr val="7F7F7F"/>
                </a:solidFill>
              </a:rPr>
              <a:t>Papi</a:t>
            </a:r>
            <a:r>
              <a:rPr lang="en-GB" sz="800" dirty="0">
                <a:solidFill>
                  <a:srgbClr val="7F7F7F"/>
                </a:solidFill>
              </a:rPr>
              <a:t> et al. Lancet </a:t>
            </a:r>
            <a:r>
              <a:rPr lang="en-GB" sz="800" dirty="0" err="1">
                <a:solidFill>
                  <a:srgbClr val="7F7F7F"/>
                </a:solidFill>
              </a:rPr>
              <a:t>Respir</a:t>
            </a:r>
            <a:r>
              <a:rPr lang="en-GB" sz="800" dirty="0">
                <a:solidFill>
                  <a:srgbClr val="7F7F7F"/>
                </a:solidFill>
              </a:rPr>
              <a:t> Med. 2013 Mar;1(1):23-31</a:t>
            </a:r>
          </a:p>
        </p:txBody>
      </p:sp>
    </p:spTree>
    <p:extLst>
      <p:ext uri="{BB962C8B-B14F-4D97-AF65-F5344CB8AC3E}">
        <p14:creationId xmlns:p14="http://schemas.microsoft.com/office/powerpoint/2010/main" val="63409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Context</a:t>
            </a:r>
          </a:p>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The GOAL and FACET studies findings</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Beyond GOAL and FACET</a:t>
            </a:r>
          </a:p>
          <a:p>
            <a:pPr marL="541338" lvl="0" indent="-541338">
              <a:lnSpc>
                <a:spcPct val="120000"/>
              </a:lnSpc>
              <a:buClr>
                <a:srgbClr val="F0AB00"/>
              </a:buClr>
              <a:buSzPct val="150000"/>
              <a:buBlip>
                <a:blip r:embed="rId2"/>
              </a:buBlip>
            </a:pPr>
            <a:r>
              <a:rPr lang="en-GB" sz="2400" b="1" dirty="0">
                <a:solidFill>
                  <a:srgbClr val="D60D1A"/>
                </a:solidFill>
              </a:rPr>
              <a:t>Airway remodelling</a:t>
            </a:r>
            <a:endParaRPr lang="en-GB" sz="2400" b="1" noProof="0" dirty="0">
              <a:solidFill>
                <a:srgbClr val="D60D1A"/>
              </a:solidFill>
            </a:endParaRPr>
          </a:p>
          <a:p>
            <a:pPr marL="342900" indent="-342900">
              <a:lnSpc>
                <a:spcPct val="120000"/>
              </a:lnSpc>
              <a:buClr>
                <a:schemeClr val="bg1">
                  <a:lumMod val="75000"/>
                </a:schemeClr>
              </a:buClr>
              <a:buSzPct val="200000"/>
              <a:buFont typeface="Arial"/>
              <a:buChar char="•"/>
            </a:pPr>
            <a:r>
              <a:rPr lang="en-GB" sz="1800" noProof="0" dirty="0">
                <a:solidFill>
                  <a:schemeClr val="tx1">
                    <a:lumMod val="50000"/>
                    <a:lumOff val="50000"/>
                  </a:schemeClr>
                </a:solidFill>
              </a:rPr>
              <a:t>Conclusion</a:t>
            </a:r>
          </a:p>
          <a:p>
            <a:pPr marL="342900" indent="-342900">
              <a:lnSpc>
                <a:spcPct val="120000"/>
              </a:lnSpc>
              <a:buClr>
                <a:schemeClr val="bg1">
                  <a:lumMod val="75000"/>
                </a:schemeClr>
              </a:buClr>
              <a:buSzPct val="200000"/>
              <a:buFont typeface="Arial"/>
              <a:buChar char="•"/>
            </a:pPr>
            <a:r>
              <a:rPr lang="en-GB" sz="1800" noProof="0" dirty="0">
                <a:solidFill>
                  <a:schemeClr val="tx1">
                    <a:lumMod val="50000"/>
                    <a:lumOff val="50000"/>
                  </a:schemeClr>
                </a:solidFill>
              </a:rPr>
              <a:t>Discussion</a:t>
            </a: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18</a:t>
            </a:fld>
            <a:endParaRPr lang="en-GB" dirty="0"/>
          </a:p>
        </p:txBody>
      </p:sp>
      <p:pic>
        <p:nvPicPr>
          <p:cNvPr id="5" name="Picture 4"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538" y="4635841"/>
            <a:ext cx="220131" cy="220131"/>
          </a:xfrm>
          <a:prstGeom prst="rect">
            <a:avLst/>
          </a:prstGeom>
        </p:spPr>
      </p:pic>
    </p:spTree>
    <p:extLst>
      <p:ext uri="{BB962C8B-B14F-4D97-AF65-F5344CB8AC3E}">
        <p14:creationId xmlns:p14="http://schemas.microsoft.com/office/powerpoint/2010/main" val="424178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indent="-285750">
              <a:spcBef>
                <a:spcPts val="1200"/>
              </a:spcBef>
              <a:buClr>
                <a:schemeClr val="bg1">
                  <a:lumMod val="75000"/>
                </a:schemeClr>
              </a:buClr>
              <a:buSzPct val="200000"/>
              <a:buFont typeface="Arial"/>
              <a:buChar char="•"/>
            </a:pPr>
            <a:r>
              <a:rPr lang="en-GB" dirty="0"/>
              <a:t>As the use of ICS/LABA for both maintenance and relief may lead to a reduction in the dose of ICS required to maintain stable disease, concerns have been raised that this approach may reduce the frequency of exacerbations without controlling airway remodelling.</a:t>
            </a:r>
          </a:p>
          <a:p>
            <a:pPr marL="285750" indent="-285750">
              <a:spcBef>
                <a:spcPts val="1200"/>
              </a:spcBef>
              <a:buClr>
                <a:schemeClr val="bg1">
                  <a:lumMod val="75000"/>
                </a:schemeClr>
              </a:buClr>
              <a:buSzPct val="200000"/>
              <a:buFont typeface="Arial"/>
              <a:buChar char="•"/>
            </a:pPr>
            <a:r>
              <a:rPr lang="en-GB" dirty="0"/>
              <a:t>In a 12-month, </a:t>
            </a:r>
            <a:r>
              <a:rPr lang="en-GB" dirty="0" err="1"/>
              <a:t>parallelgroup</a:t>
            </a:r>
            <a:r>
              <a:rPr lang="en-GB" dirty="0"/>
              <a:t>, randomised study, patients were treated with budesonide/formoterol maintenance and reliever therapy (160/4.5 µg </a:t>
            </a:r>
            <a:r>
              <a:rPr lang="en-GB" dirty="0" err="1"/>
              <a:t>bd</a:t>
            </a:r>
            <a:r>
              <a:rPr lang="en-GB" dirty="0"/>
              <a:t>) or both budesonide/formoterol (320/9 µg </a:t>
            </a:r>
            <a:r>
              <a:rPr lang="en-GB" dirty="0" err="1"/>
              <a:t>bd</a:t>
            </a:r>
            <a:r>
              <a:rPr lang="en-GB" dirty="0"/>
              <a:t>) and budesonide (320 µg </a:t>
            </a:r>
            <a:r>
              <a:rPr lang="en-GB" dirty="0" err="1"/>
              <a:t>bd</a:t>
            </a:r>
            <a:r>
              <a:rPr lang="en-GB" dirty="0"/>
              <a:t>) plus SABA in order to determine if the lower maintenance dose of budesonide used in the maintenance and reliever therapy approach had an effect on airway remodelling.</a:t>
            </a:r>
          </a:p>
          <a:p>
            <a:pPr marL="285750" indent="-285750">
              <a:spcBef>
                <a:spcPts val="1200"/>
              </a:spcBef>
              <a:buClr>
                <a:schemeClr val="bg1">
                  <a:lumMod val="75000"/>
                </a:schemeClr>
              </a:buClr>
              <a:buSzPct val="200000"/>
              <a:buFont typeface="Arial"/>
              <a:buChar char="•"/>
            </a:pPr>
            <a:r>
              <a:rPr lang="en-GB" dirty="0"/>
              <a:t>Budesonide/formoterol maintenance and reliever therapy reduced airway remodelling as effectively as the high dose of budesonide/formoterol plus SABA, as indicated by the lack of between-group differences in reduction of reticular basement membrane thickness over 12 months.</a:t>
            </a:r>
            <a:endParaRPr lang="en-GB" sz="1400" noProof="0" dirty="0"/>
          </a:p>
        </p:txBody>
      </p:sp>
      <p:sp>
        <p:nvSpPr>
          <p:cNvPr id="11" name="TextBox 10"/>
          <p:cNvSpPr txBox="1"/>
          <p:nvPr/>
        </p:nvSpPr>
        <p:spPr>
          <a:xfrm>
            <a:off x="219299" y="4235109"/>
            <a:ext cx="9142728" cy="215444"/>
          </a:xfrm>
          <a:prstGeom prst="rect">
            <a:avLst/>
          </a:prstGeom>
          <a:noFill/>
        </p:spPr>
        <p:txBody>
          <a:bodyPr wrap="square" rtlCol="0">
            <a:spAutoFit/>
          </a:bodyPr>
          <a:lstStyle/>
          <a:p>
            <a:pPr marL="228600" indent="-228600">
              <a:buFont typeface="+mj-lt"/>
              <a:buAutoNum type="arabicPeriod"/>
            </a:pPr>
            <a:r>
              <a:rPr lang="nl-BE" sz="800" dirty="0">
                <a:solidFill>
                  <a:srgbClr val="7F7F7F"/>
                </a:solidFill>
              </a:rPr>
              <a:t>Pavord et al., </a:t>
            </a:r>
            <a:r>
              <a:rPr lang="it-IT" sz="800" dirty="0">
                <a:solidFill>
                  <a:srgbClr val="7F7F7F"/>
                </a:solidFill>
              </a:rPr>
              <a:t>J. </a:t>
            </a:r>
            <a:r>
              <a:rPr lang="it-IT" sz="800" dirty="0" err="1">
                <a:solidFill>
                  <a:srgbClr val="7F7F7F"/>
                </a:solidFill>
              </a:rPr>
              <a:t>Allergy</a:t>
            </a:r>
            <a:r>
              <a:rPr lang="it-IT" sz="800" dirty="0">
                <a:solidFill>
                  <a:srgbClr val="7F7F7F"/>
                </a:solidFill>
              </a:rPr>
              <a:t> </a:t>
            </a:r>
            <a:r>
              <a:rPr lang="it-IT" sz="800" dirty="0" err="1">
                <a:solidFill>
                  <a:srgbClr val="7F7F7F"/>
                </a:solidFill>
              </a:rPr>
              <a:t>Clin</a:t>
            </a:r>
            <a:r>
              <a:rPr lang="it-IT" sz="800" dirty="0">
                <a:solidFill>
                  <a:srgbClr val="7F7F7F"/>
                </a:solidFill>
              </a:rPr>
              <a:t>. </a:t>
            </a:r>
            <a:r>
              <a:rPr lang="it-IT" sz="800" dirty="0" err="1">
                <a:solidFill>
                  <a:srgbClr val="7F7F7F"/>
                </a:solidFill>
              </a:rPr>
              <a:t>Immunol</a:t>
            </a:r>
            <a:r>
              <a:rPr lang="it-IT" sz="800" dirty="0">
                <a:solidFill>
                  <a:srgbClr val="7F7F7F"/>
                </a:solidFill>
              </a:rPr>
              <a:t>. 2009; 123: 1083-1089</a:t>
            </a:r>
          </a:p>
        </p:txBody>
      </p:sp>
      <p:sp>
        <p:nvSpPr>
          <p:cNvPr id="2" name="Title 1"/>
          <p:cNvSpPr>
            <a:spLocks noGrp="1"/>
          </p:cNvSpPr>
          <p:nvPr>
            <p:ph type="title"/>
          </p:nvPr>
        </p:nvSpPr>
        <p:spPr/>
        <p:txBody>
          <a:bodyPr/>
          <a:lstStyle/>
          <a:p>
            <a:r>
              <a:rPr lang="en-GB" sz="1600" noProof="0" dirty="0"/>
              <a:t>ICS/LABA M&amp;R therapy and airway remodelling</a:t>
            </a:r>
            <a:r>
              <a:rPr lang="en-GB" sz="1600" baseline="30000" noProof="0" dirty="0"/>
              <a:t>1</a:t>
            </a:r>
          </a:p>
        </p:txBody>
      </p:sp>
      <p:sp>
        <p:nvSpPr>
          <p:cNvPr id="4" name="Slide Number Placeholder 3"/>
          <p:cNvSpPr>
            <a:spLocks noGrp="1"/>
          </p:cNvSpPr>
          <p:nvPr>
            <p:ph type="sldNum" sz="quarter" idx="4"/>
          </p:nvPr>
        </p:nvSpPr>
        <p:spPr/>
        <p:txBody>
          <a:bodyPr/>
          <a:lstStyle/>
          <a:p>
            <a:fld id="{3C4F54F3-C349-4609-AFEE-01462D5C7942}" type="slidenum">
              <a:rPr lang="en-GB" smtClean="0"/>
              <a:pPr/>
              <a:t>19</a:t>
            </a:fld>
            <a:endParaRPr lang="en-GB" dirty="0"/>
          </a:p>
        </p:txBody>
      </p:sp>
      <p:sp>
        <p:nvSpPr>
          <p:cNvPr id="8" name="Rounded Rectangle 18"/>
          <p:cNvSpPr/>
          <p:nvPr/>
        </p:nvSpPr>
        <p:spPr>
          <a:xfrm>
            <a:off x="-1" y="144000"/>
            <a:ext cx="1915065"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1731599" cy="230832"/>
          </a:xfrm>
          <a:prstGeom prst="rect">
            <a:avLst/>
          </a:prstGeom>
          <a:noFill/>
        </p:spPr>
        <p:txBody>
          <a:bodyPr wrap="square" rtlCol="0">
            <a:spAutoFit/>
          </a:bodyPr>
          <a:lstStyle/>
          <a:p>
            <a:r>
              <a:rPr lang="en-US" sz="900" dirty="0">
                <a:solidFill>
                  <a:srgbClr val="FFFFFF"/>
                </a:solidFill>
              </a:rPr>
              <a:t>AIRWAY REMODELLING</a:t>
            </a:r>
          </a:p>
        </p:txBody>
      </p:sp>
      <p:pic>
        <p:nvPicPr>
          <p:cNvPr id="12" name="Picture 11"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538" y="4635841"/>
            <a:ext cx="220131" cy="220131"/>
          </a:xfrm>
          <a:prstGeom prst="rect">
            <a:avLst/>
          </a:prstGeom>
        </p:spPr>
      </p:pic>
    </p:spTree>
    <p:extLst>
      <p:ext uri="{BB962C8B-B14F-4D97-AF65-F5344CB8AC3E}">
        <p14:creationId xmlns:p14="http://schemas.microsoft.com/office/powerpoint/2010/main" val="140383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chor="t" anchorCtr="0"/>
          <a:lstStyle/>
          <a:p>
            <a:pPr marL="627063" indent="-627063" defTabSz="541338">
              <a:lnSpc>
                <a:spcPct val="120000"/>
              </a:lnSpc>
              <a:buClr>
                <a:schemeClr val="bg2"/>
              </a:buClr>
              <a:buSzPct val="200000"/>
              <a:buBlip>
                <a:blip r:embed="rId2"/>
              </a:buBlip>
            </a:pPr>
            <a:r>
              <a:rPr lang="en-GB" sz="2400" b="1" noProof="0" dirty="0">
                <a:solidFill>
                  <a:srgbClr val="D60D1A"/>
                </a:solidFill>
              </a:rPr>
              <a:t>Context</a:t>
            </a:r>
          </a:p>
          <a:p>
            <a:pPr marL="449263" indent="-355600">
              <a:lnSpc>
                <a:spcPct val="120000"/>
              </a:lnSpc>
              <a:buClr>
                <a:schemeClr val="bg1">
                  <a:lumMod val="75000"/>
                </a:schemeClr>
              </a:buClr>
              <a:buSzPct val="200000"/>
              <a:buFont typeface="Arial"/>
              <a:buChar char="•"/>
            </a:pPr>
            <a:r>
              <a:rPr lang="en-GB" sz="1800" dirty="0">
                <a:solidFill>
                  <a:schemeClr val="tx1">
                    <a:lumMod val="50000"/>
                    <a:lumOff val="50000"/>
                  </a:schemeClr>
                </a:solidFill>
              </a:rPr>
              <a:t>The GOAL and FACET studies findings</a:t>
            </a:r>
          </a:p>
          <a:p>
            <a:pPr marL="449263" lvl="0" indent="-355600">
              <a:lnSpc>
                <a:spcPct val="120000"/>
              </a:lnSpc>
              <a:buClr>
                <a:schemeClr val="bg1">
                  <a:lumMod val="75000"/>
                </a:schemeClr>
              </a:buClr>
              <a:buSzPct val="200000"/>
              <a:buFont typeface="Arial"/>
              <a:buChar char="•"/>
            </a:pPr>
            <a:r>
              <a:rPr lang="en-GB" sz="1800" dirty="0">
                <a:solidFill>
                  <a:schemeClr val="tx1">
                    <a:lumMod val="50000"/>
                    <a:lumOff val="50000"/>
                  </a:schemeClr>
                </a:solidFill>
              </a:rPr>
              <a:t>Beyond GOAL and FACET</a:t>
            </a:r>
            <a:endParaRPr lang="en-GB" sz="1800" noProof="0" dirty="0">
              <a:solidFill>
                <a:schemeClr val="tx1">
                  <a:lumMod val="50000"/>
                  <a:lumOff val="50000"/>
                </a:schemeClr>
              </a:solidFill>
            </a:endParaRPr>
          </a:p>
          <a:p>
            <a:pPr marL="449263" lvl="0" indent="-355600">
              <a:lnSpc>
                <a:spcPct val="120000"/>
              </a:lnSpc>
              <a:buClr>
                <a:schemeClr val="bg1">
                  <a:lumMod val="75000"/>
                </a:schemeClr>
              </a:buClr>
              <a:buSzPct val="200000"/>
              <a:buFont typeface="Arial"/>
              <a:buChar char="•"/>
            </a:pPr>
            <a:r>
              <a:rPr lang="en-GB" sz="1800" dirty="0">
                <a:solidFill>
                  <a:schemeClr val="tx1">
                    <a:lumMod val="50000"/>
                    <a:lumOff val="50000"/>
                  </a:schemeClr>
                </a:solidFill>
              </a:rPr>
              <a:t>Airway remodelling</a:t>
            </a:r>
          </a:p>
          <a:p>
            <a:pPr marL="449263" lvl="0" indent="-355600">
              <a:lnSpc>
                <a:spcPct val="120000"/>
              </a:lnSpc>
              <a:buClr>
                <a:schemeClr val="bg1">
                  <a:lumMod val="75000"/>
                </a:schemeClr>
              </a:buClr>
              <a:buSzPct val="200000"/>
              <a:buFont typeface="Arial"/>
              <a:buChar char="•"/>
            </a:pPr>
            <a:r>
              <a:rPr lang="en-GB" sz="1800" noProof="0" dirty="0">
                <a:solidFill>
                  <a:schemeClr val="tx1">
                    <a:lumMod val="50000"/>
                    <a:lumOff val="50000"/>
                  </a:schemeClr>
                </a:solidFill>
              </a:rPr>
              <a:t>Conclusion</a:t>
            </a:r>
          </a:p>
          <a:p>
            <a:pPr marL="449263" indent="-355600">
              <a:lnSpc>
                <a:spcPct val="120000"/>
              </a:lnSpc>
              <a:buClr>
                <a:schemeClr val="bg1">
                  <a:lumMod val="75000"/>
                </a:schemeClr>
              </a:buClr>
              <a:buSzPct val="200000"/>
              <a:buFont typeface="Arial"/>
              <a:buChar char="•"/>
            </a:pPr>
            <a:r>
              <a:rPr lang="en-GB" sz="1800" noProof="0" dirty="0">
                <a:solidFill>
                  <a:schemeClr val="tx1">
                    <a:lumMod val="50000"/>
                    <a:lumOff val="50000"/>
                  </a:schemeClr>
                </a:solidFill>
              </a:rPr>
              <a:t>Discussion</a:t>
            </a: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a:t>
            </a:fld>
            <a:endParaRPr lang="en-GB" dirty="0"/>
          </a:p>
        </p:txBody>
      </p:sp>
      <p:pic>
        <p:nvPicPr>
          <p:cNvPr id="4" name="Picture 3"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865" y="4635841"/>
            <a:ext cx="220131" cy="220131"/>
          </a:xfrm>
          <a:prstGeom prst="rect">
            <a:avLst/>
          </a:prstGeom>
        </p:spPr>
      </p:pic>
    </p:spTree>
    <p:extLst>
      <p:ext uri="{BB962C8B-B14F-4D97-AF65-F5344CB8AC3E}">
        <p14:creationId xmlns:p14="http://schemas.microsoft.com/office/powerpoint/2010/main" val="317058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Context</a:t>
            </a:r>
          </a:p>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The GOAL and FACET studies findings</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Beyond GOAL and FACET</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Airway remodelling</a:t>
            </a:r>
          </a:p>
          <a:p>
            <a:pPr marL="541338" lvl="0" indent="-541338" defTabSz="541338">
              <a:lnSpc>
                <a:spcPct val="120000"/>
              </a:lnSpc>
              <a:buClr>
                <a:schemeClr val="bg1">
                  <a:lumMod val="75000"/>
                </a:schemeClr>
              </a:buClr>
              <a:buSzPct val="200000"/>
              <a:buBlip>
                <a:blip r:embed="rId2"/>
              </a:buBlip>
            </a:pPr>
            <a:r>
              <a:rPr lang="en-GB" sz="2400" b="1" dirty="0">
                <a:solidFill>
                  <a:srgbClr val="D60D1A"/>
                </a:solidFill>
              </a:rPr>
              <a:t>Conclusion</a:t>
            </a:r>
            <a:endParaRPr lang="en-GB" sz="2400" b="1" noProof="0" dirty="0">
              <a:solidFill>
                <a:srgbClr val="D60D1A"/>
              </a:solidFill>
            </a:endParaRPr>
          </a:p>
          <a:p>
            <a:pPr marL="342900" lvl="0" indent="-342900">
              <a:lnSpc>
                <a:spcPct val="120000"/>
              </a:lnSpc>
              <a:buClr>
                <a:schemeClr val="bg1">
                  <a:lumMod val="75000"/>
                </a:schemeClr>
              </a:buClr>
              <a:buSzPct val="200000"/>
              <a:buFont typeface="Arial"/>
              <a:buChar char="•"/>
            </a:pPr>
            <a:r>
              <a:rPr lang="en-GB" sz="1800" dirty="0">
                <a:solidFill>
                  <a:srgbClr val="000000">
                    <a:lumMod val="50000"/>
                    <a:lumOff val="50000"/>
                  </a:srgbClr>
                </a:solidFill>
              </a:rPr>
              <a:t>Discussion</a:t>
            </a:r>
            <a:endParaRPr lang="en-GB" sz="1800" noProof="0" dirty="0">
              <a:solidFill>
                <a:srgbClr val="000000">
                  <a:lumMod val="50000"/>
                  <a:lumOff val="50000"/>
                </a:srgbClr>
              </a:solidFill>
            </a:endParaRP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20</a:t>
            </a:fld>
            <a:endParaRPr lang="en-GB" dirty="0"/>
          </a:p>
        </p:txBody>
      </p:sp>
      <p:pic>
        <p:nvPicPr>
          <p:cNvPr id="5" name="Picture 4"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9" y="4635841"/>
            <a:ext cx="220131" cy="220131"/>
          </a:xfrm>
          <a:prstGeom prst="rect">
            <a:avLst/>
          </a:prstGeom>
        </p:spPr>
      </p:pic>
    </p:spTree>
    <p:extLst>
      <p:ext uri="{BB962C8B-B14F-4D97-AF65-F5344CB8AC3E}">
        <p14:creationId xmlns:p14="http://schemas.microsoft.com/office/powerpoint/2010/main" val="243842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285750" indent="-285750">
              <a:spcBef>
                <a:spcPts val="1200"/>
              </a:spcBef>
              <a:buClr>
                <a:schemeClr val="bg1">
                  <a:lumMod val="75000"/>
                </a:schemeClr>
              </a:buClr>
              <a:buSzPct val="200000"/>
              <a:buFont typeface="Arial"/>
              <a:buChar char="•"/>
            </a:pPr>
            <a:r>
              <a:rPr lang="en-GB" dirty="0"/>
              <a:t>There is a large body of evidence to show that treatment with budesonide/formoterol maintenance and reliever therapy improves both current control and future risk compared with ICS/LABA plus SABA or a higher dose of budesonide alone.</a:t>
            </a:r>
            <a:endParaRPr lang="en-GB" sz="1400" noProof="0" dirty="0"/>
          </a:p>
        </p:txBody>
      </p:sp>
      <p:sp>
        <p:nvSpPr>
          <p:cNvPr id="2" name="Title 1"/>
          <p:cNvSpPr>
            <a:spLocks noGrp="1"/>
          </p:cNvSpPr>
          <p:nvPr>
            <p:ph type="title"/>
          </p:nvPr>
        </p:nvSpPr>
        <p:spPr/>
        <p:txBody>
          <a:bodyPr/>
          <a:lstStyle/>
          <a:p>
            <a:r>
              <a:rPr lang="en-GB" sz="1600" noProof="0" dirty="0"/>
              <a:t>ICS/LABA M&amp;R therapy allows prevention of current control &amp; future risk</a:t>
            </a:r>
            <a:endParaRPr lang="en-GB" sz="1600"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21</a:t>
            </a:fld>
            <a:endParaRPr lang="en-GB" dirty="0"/>
          </a:p>
        </p:txBody>
      </p:sp>
      <p:sp>
        <p:nvSpPr>
          <p:cNvPr id="8" name="Rounded Rectangle 18"/>
          <p:cNvSpPr/>
          <p:nvPr/>
        </p:nvSpPr>
        <p:spPr>
          <a:xfrm>
            <a:off x="0" y="144000"/>
            <a:ext cx="1886310"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8" y="175749"/>
            <a:ext cx="1587826" cy="230832"/>
          </a:xfrm>
          <a:prstGeom prst="rect">
            <a:avLst/>
          </a:prstGeom>
          <a:noFill/>
        </p:spPr>
        <p:txBody>
          <a:bodyPr wrap="square" rtlCol="0">
            <a:spAutoFit/>
          </a:bodyPr>
          <a:lstStyle/>
          <a:p>
            <a:r>
              <a:rPr lang="en-US" sz="900" cap="all" dirty="0">
                <a:solidFill>
                  <a:srgbClr val="FFFFFF"/>
                </a:solidFill>
              </a:rPr>
              <a:t>Conclusion</a:t>
            </a:r>
          </a:p>
        </p:txBody>
      </p:sp>
      <p:pic>
        <p:nvPicPr>
          <p:cNvPr id="11" name="Picture 10"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9" y="4635841"/>
            <a:ext cx="220131" cy="220131"/>
          </a:xfrm>
          <a:prstGeom prst="rect">
            <a:avLst/>
          </a:prstGeom>
        </p:spPr>
      </p:pic>
    </p:spTree>
    <p:extLst>
      <p:ext uri="{BB962C8B-B14F-4D97-AF65-F5344CB8AC3E}">
        <p14:creationId xmlns:p14="http://schemas.microsoft.com/office/powerpoint/2010/main" val="269626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marL="342900" indent="-342900">
              <a:lnSpc>
                <a:spcPct val="120000"/>
              </a:lnSpc>
              <a:buClr>
                <a:schemeClr val="bg1">
                  <a:lumMod val="75000"/>
                </a:schemeClr>
              </a:buClr>
              <a:buSzPct val="200000"/>
              <a:buFont typeface="Arial"/>
              <a:buChar char="•"/>
            </a:pPr>
            <a:r>
              <a:rPr lang="en-GB" sz="1800" noProof="0" dirty="0">
                <a:solidFill>
                  <a:schemeClr val="tx1">
                    <a:lumMod val="50000"/>
                    <a:lumOff val="50000"/>
                  </a:schemeClr>
                </a:solidFill>
              </a:rPr>
              <a:t>Context</a:t>
            </a:r>
          </a:p>
          <a:p>
            <a:pPr marL="34290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The GOAL and FACET studies findings</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Beyond GOAL and FACET</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Airway remodelling</a:t>
            </a:r>
          </a:p>
          <a:p>
            <a:pPr marL="342900" lvl="0" indent="-342900">
              <a:lnSpc>
                <a:spcPct val="120000"/>
              </a:lnSpc>
              <a:buClr>
                <a:schemeClr val="bg1">
                  <a:lumMod val="75000"/>
                </a:schemeClr>
              </a:buClr>
              <a:buSzPct val="200000"/>
              <a:buFont typeface="Arial"/>
              <a:buChar char="•"/>
            </a:pPr>
            <a:r>
              <a:rPr lang="en-GB" sz="1800" dirty="0">
                <a:solidFill>
                  <a:schemeClr val="tx1">
                    <a:lumMod val="50000"/>
                    <a:lumOff val="50000"/>
                  </a:schemeClr>
                </a:solidFill>
              </a:rPr>
              <a:t>Conclusion</a:t>
            </a:r>
          </a:p>
          <a:p>
            <a:pPr marL="541338" lvl="0" indent="-541338">
              <a:lnSpc>
                <a:spcPct val="120000"/>
              </a:lnSpc>
              <a:buClr>
                <a:srgbClr val="F0AB00"/>
              </a:buClr>
              <a:buSzPct val="200000"/>
              <a:buBlip>
                <a:blip r:embed="rId2"/>
              </a:buBlip>
            </a:pPr>
            <a:r>
              <a:rPr lang="en-GB" sz="2400" b="1" noProof="0" dirty="0">
                <a:solidFill>
                  <a:srgbClr val="D60D1A"/>
                </a:solidFill>
              </a:rPr>
              <a:t>Discussion</a:t>
            </a:r>
            <a:endParaRPr lang="en-GB" sz="1800" noProof="0" dirty="0">
              <a:solidFill>
                <a:srgbClr val="D60D1A"/>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22</a:t>
            </a:fld>
            <a:endParaRPr lang="en-GB" dirty="0"/>
          </a:p>
        </p:txBody>
      </p:sp>
      <p:pic>
        <p:nvPicPr>
          <p:cNvPr id="5" name="Picture 4"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spTree>
    <p:extLst>
      <p:ext uri="{BB962C8B-B14F-4D97-AF65-F5344CB8AC3E}">
        <p14:creationId xmlns:p14="http://schemas.microsoft.com/office/powerpoint/2010/main" val="374004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is an unmet need for improved understanding and attainment of asthma control</a:t>
            </a:r>
            <a:endParaRPr lang="en-GB"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23</a:t>
            </a:fld>
            <a:endParaRPr lang="en-GB" dirty="0"/>
          </a:p>
        </p:txBody>
      </p:sp>
      <p:sp>
        <p:nvSpPr>
          <p:cNvPr id="11" name="Content Placeholder 2"/>
          <p:cNvSpPr txBox="1">
            <a:spLocks/>
          </p:cNvSpPr>
          <p:nvPr/>
        </p:nvSpPr>
        <p:spPr>
          <a:xfrm>
            <a:off x="6813550" y="1763436"/>
            <a:ext cx="2076838" cy="199984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latin typeface="Arial" pitchFamily="34" charset="0"/>
                <a:cs typeface="Arial" pitchFamily="34" charset="0"/>
              </a:rPr>
              <a:t>The REALISE study demonstrated a large gap between patients’ perception of asthma control, and the clinical reality of asthma control.</a:t>
            </a:r>
          </a:p>
        </p:txBody>
      </p:sp>
      <p:sp>
        <p:nvSpPr>
          <p:cNvPr id="12" name="Content Placeholder 3"/>
          <p:cNvSpPr txBox="1">
            <a:spLocks/>
          </p:cNvSpPr>
          <p:nvPr/>
        </p:nvSpPr>
        <p:spPr>
          <a:xfrm>
            <a:off x="258190" y="4094319"/>
            <a:ext cx="8526363" cy="404993"/>
          </a:xfrm>
          <a:prstGeom prst="rect">
            <a:avLst/>
          </a:prstGeom>
        </p:spPr>
        <p:txBody>
          <a:bodyPr vert="horz" wrap="square" lIns="67499" tIns="35099" rIns="67499" bIns="35099" rtlCol="0" anchor="b">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GB" sz="750" dirty="0">
                <a:solidFill>
                  <a:srgbClr val="7F7F7F"/>
                </a:solidFill>
                <a:latin typeface="Arial" panose="020B0604020202020204" pitchFamily="34" charset="0"/>
              </a:rPr>
              <a:t>The REALISE survey was conducted in patients aged 18–50 years who were active on social media.</a:t>
            </a:r>
            <a:endParaRPr lang="en-GB" sz="750" baseline="30000" dirty="0">
              <a:solidFill>
                <a:srgbClr val="7F7F7F"/>
              </a:solidFill>
              <a:latin typeface="Arial" panose="020B0604020202020204" pitchFamily="34" charset="0"/>
            </a:endParaRPr>
          </a:p>
          <a:p>
            <a:pPr marL="0" indent="0">
              <a:lnSpc>
                <a:spcPct val="110000"/>
              </a:lnSpc>
              <a:buFont typeface="Arial"/>
              <a:buNone/>
            </a:pPr>
            <a:r>
              <a:rPr lang="en-GB" sz="750" dirty="0">
                <a:solidFill>
                  <a:srgbClr val="7F7F7F"/>
                </a:solidFill>
                <a:latin typeface="Arial" panose="020B0604020202020204" pitchFamily="34" charset="0"/>
              </a:rPr>
              <a:t>Price D, et al. NPJ Prim Care </a:t>
            </a:r>
            <a:r>
              <a:rPr lang="en-GB" sz="750" dirty="0" err="1">
                <a:solidFill>
                  <a:srgbClr val="7F7F7F"/>
                </a:solidFill>
                <a:latin typeface="Arial" panose="020B0604020202020204" pitchFamily="34" charset="0"/>
              </a:rPr>
              <a:t>Respir</a:t>
            </a:r>
            <a:r>
              <a:rPr lang="en-GB" sz="750" dirty="0">
                <a:solidFill>
                  <a:srgbClr val="7F7F7F"/>
                </a:solidFill>
                <a:latin typeface="Arial" panose="020B0604020202020204" pitchFamily="34" charset="0"/>
              </a:rPr>
              <a:t> Med. 2014;24:14009</a:t>
            </a:r>
          </a:p>
        </p:txBody>
      </p:sp>
      <p:sp>
        <p:nvSpPr>
          <p:cNvPr id="13" name="TextBox 12"/>
          <p:cNvSpPr txBox="1"/>
          <p:nvPr/>
        </p:nvSpPr>
        <p:spPr>
          <a:xfrm>
            <a:off x="2585490" y="1068162"/>
            <a:ext cx="2523768" cy="378000"/>
          </a:xfrm>
          <a:prstGeom prst="rect">
            <a:avLst/>
          </a:prstGeom>
          <a:noFill/>
          <a:ln w="28575">
            <a:noFill/>
          </a:ln>
        </p:spPr>
        <p:txBody>
          <a:bodyPr wrap="none" rtlCol="0" anchor="ctr" anchorCtr="0">
            <a:noAutofit/>
          </a:bodyPr>
          <a:lstStyle/>
          <a:p>
            <a:pPr algn="ctr" defTabSz="342900"/>
            <a:r>
              <a:rPr lang="en-GB" sz="1300" b="1" dirty="0">
                <a:solidFill>
                  <a:srgbClr val="D60D1A"/>
                </a:solidFill>
                <a:latin typeface="Arial"/>
              </a:rPr>
              <a:t>REALISE study (N=8,000)</a:t>
            </a:r>
            <a:endParaRPr lang="en-GB" sz="1300" b="1" baseline="30000" dirty="0">
              <a:solidFill>
                <a:srgbClr val="D60D1A"/>
              </a:solidFill>
              <a:latin typeface="Arial"/>
            </a:endParaRPr>
          </a:p>
        </p:txBody>
      </p:sp>
      <p:sp>
        <p:nvSpPr>
          <p:cNvPr id="14" name="TextBox 13"/>
          <p:cNvSpPr txBox="1"/>
          <p:nvPr/>
        </p:nvSpPr>
        <p:spPr>
          <a:xfrm>
            <a:off x="1301035" y="3241577"/>
            <a:ext cx="1830949" cy="830997"/>
          </a:xfrm>
          <a:prstGeom prst="rect">
            <a:avLst/>
          </a:prstGeom>
          <a:solidFill>
            <a:srgbClr val="D60D1A"/>
          </a:solidFill>
          <a:ln w="28575">
            <a:noFill/>
          </a:ln>
        </p:spPr>
        <p:txBody>
          <a:bodyPr wrap="none" rtlCol="0" anchor="b" anchorCtr="0">
            <a:spAutoFit/>
          </a:bodyPr>
          <a:lstStyle/>
          <a:p>
            <a:pPr algn="ctr" defTabSz="342900"/>
            <a:r>
              <a:rPr lang="en-GB" b="1" dirty="0">
                <a:solidFill>
                  <a:prstClr val="white"/>
                </a:solidFill>
                <a:latin typeface="Arial"/>
              </a:rPr>
              <a:t>83.7%</a:t>
            </a:r>
          </a:p>
          <a:p>
            <a:pPr algn="ctr" defTabSz="342900"/>
            <a:r>
              <a:rPr lang="en-GB" sz="1000" b="1" dirty="0">
                <a:solidFill>
                  <a:prstClr val="white"/>
                </a:solidFill>
                <a:latin typeface="Arial"/>
              </a:rPr>
              <a:t>of these patients perceived</a:t>
            </a:r>
            <a:br>
              <a:rPr lang="en-GB" sz="1000" b="1" dirty="0">
                <a:solidFill>
                  <a:prstClr val="white"/>
                </a:solidFill>
                <a:latin typeface="Arial"/>
              </a:rPr>
            </a:br>
            <a:r>
              <a:rPr lang="en-GB" sz="1000" b="1" dirty="0">
                <a:solidFill>
                  <a:prstClr val="white"/>
                </a:solidFill>
                <a:latin typeface="Arial"/>
              </a:rPr>
              <a:t>their asthma as controlled</a:t>
            </a:r>
          </a:p>
          <a:p>
            <a:pPr algn="ctr" defTabSz="342900"/>
            <a:r>
              <a:rPr lang="en-GB" sz="1000" b="1" dirty="0">
                <a:solidFill>
                  <a:prstClr val="white"/>
                </a:solidFill>
                <a:latin typeface="Arial"/>
              </a:rPr>
              <a:t>(n=3,023)</a:t>
            </a:r>
          </a:p>
        </p:txBody>
      </p:sp>
      <p:sp>
        <p:nvSpPr>
          <p:cNvPr id="15" name="TextBox 14"/>
          <p:cNvSpPr txBox="1"/>
          <p:nvPr/>
        </p:nvSpPr>
        <p:spPr>
          <a:xfrm>
            <a:off x="4450885" y="3241577"/>
            <a:ext cx="1845377" cy="830997"/>
          </a:xfrm>
          <a:prstGeom prst="rect">
            <a:avLst/>
          </a:prstGeom>
          <a:solidFill>
            <a:srgbClr val="D60D1A"/>
          </a:solidFill>
          <a:ln w="28575">
            <a:noFill/>
          </a:ln>
        </p:spPr>
        <p:txBody>
          <a:bodyPr wrap="none" rtlCol="0" anchor="b" anchorCtr="0">
            <a:spAutoFit/>
          </a:bodyPr>
          <a:lstStyle/>
          <a:p>
            <a:pPr algn="ctr" defTabSz="342900"/>
            <a:r>
              <a:rPr lang="en-GB" b="1" dirty="0">
                <a:solidFill>
                  <a:prstClr val="white"/>
                </a:solidFill>
                <a:latin typeface="Arial"/>
              </a:rPr>
              <a:t>69.9%</a:t>
            </a:r>
          </a:p>
          <a:p>
            <a:pPr algn="ctr" defTabSz="342900"/>
            <a:r>
              <a:rPr lang="en-GB" sz="1000" b="1" dirty="0">
                <a:solidFill>
                  <a:prstClr val="white"/>
                </a:solidFill>
                <a:latin typeface="Arial"/>
              </a:rPr>
              <a:t>of these patients perceived</a:t>
            </a:r>
            <a:br>
              <a:rPr lang="en-GB" sz="1000" b="1" dirty="0">
                <a:solidFill>
                  <a:prstClr val="white"/>
                </a:solidFill>
                <a:latin typeface="Arial"/>
              </a:rPr>
            </a:br>
            <a:r>
              <a:rPr lang="en-GB" sz="1000" b="1" dirty="0">
                <a:solidFill>
                  <a:prstClr val="white"/>
                </a:solidFill>
                <a:latin typeface="Arial"/>
              </a:rPr>
              <a:t>their asthma as not serious</a:t>
            </a:r>
          </a:p>
          <a:p>
            <a:pPr algn="ctr" defTabSz="342900"/>
            <a:r>
              <a:rPr lang="en-GB" sz="1000" b="1" dirty="0">
                <a:solidFill>
                  <a:prstClr val="white"/>
                </a:solidFill>
                <a:latin typeface="Arial"/>
              </a:rPr>
              <a:t>(n=2,523)</a:t>
            </a:r>
          </a:p>
        </p:txBody>
      </p:sp>
      <p:cxnSp>
        <p:nvCxnSpPr>
          <p:cNvPr id="16" name="Connector: Elbow 14">
            <a:extLst>
              <a:ext uri="{FF2B5EF4-FFF2-40B4-BE49-F238E27FC236}">
                <a16:creationId xmlns="" xmlns:a16="http://schemas.microsoft.com/office/drawing/2014/main" id="{DA97506E-F419-4EE3-9FF4-CC28B423A712}"/>
              </a:ext>
            </a:extLst>
          </p:cNvPr>
          <p:cNvCxnSpPr/>
          <p:nvPr/>
        </p:nvCxnSpPr>
        <p:spPr>
          <a:xfrm rot="16200000" flipH="1">
            <a:off x="4128265" y="1989918"/>
            <a:ext cx="964418" cy="1526200"/>
          </a:xfrm>
          <a:prstGeom prst="bentConnector3">
            <a:avLst/>
          </a:prstGeom>
          <a:ln w="28575" cmpd="sng">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872588" y="1446162"/>
            <a:ext cx="1949572" cy="830997"/>
          </a:xfrm>
          <a:prstGeom prst="rect">
            <a:avLst/>
          </a:prstGeom>
          <a:noFill/>
          <a:ln w="28575">
            <a:solidFill>
              <a:srgbClr val="D60D1A"/>
            </a:solidFill>
          </a:ln>
        </p:spPr>
        <p:txBody>
          <a:bodyPr wrap="none" rtlCol="0" anchor="b" anchorCtr="0">
            <a:spAutoFit/>
          </a:bodyPr>
          <a:lstStyle/>
          <a:p>
            <a:pPr algn="ctr" defTabSz="342900"/>
            <a:r>
              <a:rPr lang="en-GB" b="1" dirty="0">
                <a:solidFill>
                  <a:srgbClr val="D60D1A"/>
                </a:solidFill>
                <a:latin typeface="Arial"/>
              </a:rPr>
              <a:t>45.1%</a:t>
            </a:r>
          </a:p>
          <a:p>
            <a:pPr algn="ctr" defTabSz="342900"/>
            <a:r>
              <a:rPr lang="en-GB" sz="1000" b="1" dirty="0">
                <a:solidFill>
                  <a:srgbClr val="D60D1A"/>
                </a:solidFill>
                <a:latin typeface="Arial"/>
              </a:rPr>
              <a:t>of patients had GINA-defined</a:t>
            </a:r>
            <a:br>
              <a:rPr lang="en-GB" sz="1000" b="1" dirty="0">
                <a:solidFill>
                  <a:srgbClr val="D60D1A"/>
                </a:solidFill>
                <a:latin typeface="Arial"/>
              </a:rPr>
            </a:br>
            <a:r>
              <a:rPr lang="en-GB" sz="1000" b="1" dirty="0">
                <a:solidFill>
                  <a:srgbClr val="D60D1A"/>
                </a:solidFill>
                <a:latin typeface="Arial"/>
              </a:rPr>
              <a:t>uncontrolled asthma</a:t>
            </a:r>
          </a:p>
          <a:p>
            <a:pPr algn="ctr" defTabSz="342900"/>
            <a:r>
              <a:rPr lang="en-GB" sz="1000" b="1" dirty="0">
                <a:solidFill>
                  <a:srgbClr val="D60D1A"/>
                </a:solidFill>
                <a:latin typeface="Arial"/>
              </a:rPr>
              <a:t>(n=3,611)</a:t>
            </a:r>
          </a:p>
        </p:txBody>
      </p:sp>
      <p:cxnSp>
        <p:nvCxnSpPr>
          <p:cNvPr id="34" name="Elbow Connector 33"/>
          <p:cNvCxnSpPr>
            <a:stCxn id="18" idx="2"/>
            <a:endCxn id="14" idx="0"/>
          </p:cNvCxnSpPr>
          <p:nvPr/>
        </p:nvCxnSpPr>
        <p:spPr>
          <a:xfrm rot="5400000">
            <a:off x="2549733" y="1943936"/>
            <a:ext cx="964418" cy="1630864"/>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37061" y="176322"/>
            <a:ext cx="1587826" cy="243208"/>
          </a:xfrm>
          <a:prstGeom prst="rect">
            <a:avLst/>
          </a:prstGeom>
          <a:noFill/>
        </p:spPr>
        <p:txBody>
          <a:bodyPr wrap="square" rtlCol="0">
            <a:spAutoFit/>
          </a:bodyPr>
          <a:lstStyle/>
          <a:p>
            <a:pPr lvl="0">
              <a:lnSpc>
                <a:spcPct val="120000"/>
              </a:lnSpc>
              <a:buClr>
                <a:srgbClr val="F0AB00"/>
              </a:buClr>
              <a:buSzPct val="150000"/>
            </a:pPr>
            <a:r>
              <a:rPr lang="en-GB" sz="900" cap="all" dirty="0">
                <a:solidFill>
                  <a:schemeClr val="bg1"/>
                </a:solidFill>
              </a:rPr>
              <a:t>Discussion</a:t>
            </a:r>
            <a:endParaRPr lang="en-GB" sz="800" cap="all" dirty="0">
              <a:solidFill>
                <a:schemeClr val="bg1"/>
              </a:solidFill>
            </a:endParaRPr>
          </a:p>
        </p:txBody>
      </p:sp>
      <p:pic>
        <p:nvPicPr>
          <p:cNvPr id="17" name="Picture 16"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spTree>
    <p:extLst>
      <p:ext uri="{BB962C8B-B14F-4D97-AF65-F5344CB8AC3E}">
        <p14:creationId xmlns:p14="http://schemas.microsoft.com/office/powerpoint/2010/main" val="308211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control is poor across disease severity</a:t>
            </a:r>
            <a:endParaRPr lang="en-GB"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24</a:t>
            </a:fld>
            <a:endParaRPr lang="en-GB" dirty="0"/>
          </a:p>
        </p:txBody>
      </p:sp>
      <p:sp>
        <p:nvSpPr>
          <p:cNvPr id="20" name="Text Placeholder 2"/>
          <p:cNvSpPr>
            <a:spLocks noGrp="1"/>
          </p:cNvSpPr>
          <p:nvPr>
            <p:ph type="body" sz="quarter" idx="11"/>
          </p:nvPr>
        </p:nvSpPr>
        <p:spPr>
          <a:xfrm>
            <a:off x="6659593" y="903964"/>
            <a:ext cx="2263204" cy="3375596"/>
          </a:xfrm>
        </p:spPr>
        <p:txBody>
          <a:bodyPr/>
          <a:lstStyle/>
          <a:p>
            <a:pPr marL="285750" indent="-285750">
              <a:spcBef>
                <a:spcPts val="1200"/>
              </a:spcBef>
              <a:buSzPct val="100000"/>
              <a:buFont typeface="Arial" panose="020B0604020202020204" pitchFamily="34" charset="0"/>
              <a:buChar char="•"/>
            </a:pPr>
            <a:r>
              <a:rPr lang="en-GB" dirty="0">
                <a:latin typeface="Arial"/>
              </a:rPr>
              <a:t>In the MAGIC study of patients with physician-diagnosed asthma (N = 1286), the incidence of uncontrolled asthma increased with increasing GINA* Steps 2–5</a:t>
            </a:r>
            <a:r>
              <a:rPr lang="en-GB" baseline="30000" dirty="0">
                <a:latin typeface="Arial"/>
              </a:rPr>
              <a:t>1</a:t>
            </a:r>
            <a:r>
              <a:rPr lang="en-GB" dirty="0">
                <a:latin typeface="Arial"/>
              </a:rPr>
              <a:t>.</a:t>
            </a:r>
          </a:p>
          <a:p>
            <a:pPr marL="285750" indent="-285750">
              <a:spcBef>
                <a:spcPts val="1200"/>
              </a:spcBef>
              <a:buSzPct val="100000"/>
              <a:buFont typeface="Arial" panose="020B0604020202020204" pitchFamily="34" charset="0"/>
              <a:buChar char="•"/>
            </a:pPr>
            <a:r>
              <a:rPr lang="en-GB" dirty="0">
                <a:latin typeface="Arial"/>
              </a:rPr>
              <a:t>Asthma control was poor, even at GINA Step 1</a:t>
            </a:r>
            <a:r>
              <a:rPr lang="en-GB" baseline="30000" dirty="0">
                <a:latin typeface="Arial"/>
              </a:rPr>
              <a:t>1</a:t>
            </a:r>
            <a:r>
              <a:rPr lang="en-GB" dirty="0">
                <a:latin typeface="Arial"/>
              </a:rPr>
              <a:t>.</a:t>
            </a:r>
          </a:p>
        </p:txBody>
      </p:sp>
      <p:sp>
        <p:nvSpPr>
          <p:cNvPr id="21" name="Text Placeholder 3"/>
          <p:cNvSpPr txBox="1">
            <a:spLocks/>
          </p:cNvSpPr>
          <p:nvPr/>
        </p:nvSpPr>
        <p:spPr>
          <a:xfrm>
            <a:off x="262423" y="4077064"/>
            <a:ext cx="8371087" cy="404993"/>
          </a:xfrm>
          <a:prstGeom prst="rect">
            <a:avLst/>
          </a:prstGeom>
        </p:spPr>
        <p:txBody>
          <a:bodyPr vert="horz" wrap="square" lIns="67499" tIns="35099" rIns="67499" bIns="35099" rtlCol="0" anchor="b">
            <a:noAutofit/>
          </a:bodyPr>
          <a:lstStyle>
            <a:lvl1pPr marL="0" indent="0" algn="l" defTabSz="457200" rtl="0" eaLnBrk="1" latinLnBrk="0" hangingPunct="1">
              <a:spcBef>
                <a:spcPts val="0"/>
              </a:spcBef>
              <a:buFont typeface="Arial"/>
              <a:buNone/>
              <a:defRPr sz="1400" kern="1200" baseline="0">
                <a:solidFill>
                  <a:schemeClr val="tx1"/>
                </a:solidFill>
                <a:latin typeface="Arial" pitchFamily="34" charset="0"/>
                <a:ea typeface="+mn-ea"/>
                <a:cs typeface="Arial" pitchFamily="34" charset="0"/>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25"/>
              </a:spcBef>
            </a:pPr>
            <a:r>
              <a:rPr lang="en-GB" sz="750" dirty="0">
                <a:solidFill>
                  <a:srgbClr val="7F7F7F"/>
                </a:solidFill>
                <a:cs typeface="+mn-cs"/>
              </a:rPr>
              <a:t>*Based on 2006 GINA guidelines</a:t>
            </a:r>
            <a:r>
              <a:rPr lang="en-GB" sz="750" baseline="30000" dirty="0">
                <a:solidFill>
                  <a:srgbClr val="7F7F7F"/>
                </a:solidFill>
                <a:cs typeface="+mn-cs"/>
              </a:rPr>
              <a:t>2</a:t>
            </a:r>
            <a:r>
              <a:rPr lang="en-GB" sz="750" dirty="0">
                <a:solidFill>
                  <a:srgbClr val="7F7F7F"/>
                </a:solidFill>
                <a:cs typeface="+mn-cs"/>
              </a:rPr>
              <a:t>.</a:t>
            </a:r>
          </a:p>
          <a:p>
            <a:pPr>
              <a:spcBef>
                <a:spcPts val="225"/>
              </a:spcBef>
            </a:pPr>
            <a:r>
              <a:rPr lang="en-GB" sz="750" dirty="0">
                <a:solidFill>
                  <a:srgbClr val="7F7F7F"/>
                </a:solidFill>
                <a:cs typeface="+mn-cs"/>
              </a:rPr>
              <a:t>GINA, Global Initiative for Asthma; GCS, glucocorticoids; ICS, inhaled corticosteroid; </a:t>
            </a:r>
            <a:r>
              <a:rPr lang="en-GB" sz="750" dirty="0" err="1">
                <a:solidFill>
                  <a:srgbClr val="7F7F7F"/>
                </a:solidFill>
                <a:cs typeface="+mn-cs"/>
              </a:rPr>
              <a:t>IgE</a:t>
            </a:r>
            <a:r>
              <a:rPr lang="en-GB" sz="750" dirty="0">
                <a:solidFill>
                  <a:srgbClr val="7F7F7F"/>
                </a:solidFill>
                <a:cs typeface="+mn-cs"/>
              </a:rPr>
              <a:t>, immunoglobulin E; LABA, long-acting β2-agonist; SABA, short-acting β2-agonist.</a:t>
            </a:r>
          </a:p>
          <a:p>
            <a:pPr>
              <a:spcBef>
                <a:spcPts val="225"/>
              </a:spcBef>
            </a:pPr>
            <a:r>
              <a:rPr lang="en-GB" sz="750" dirty="0">
                <a:solidFill>
                  <a:srgbClr val="7F7F7F"/>
                </a:solidFill>
                <a:cs typeface="+mn-cs"/>
              </a:rPr>
              <a:t>1. </a:t>
            </a:r>
            <a:r>
              <a:rPr lang="en-GB" sz="750" dirty="0" err="1">
                <a:solidFill>
                  <a:srgbClr val="7F7F7F"/>
                </a:solidFill>
                <a:cs typeface="+mn-cs"/>
              </a:rPr>
              <a:t>Olaguibel</a:t>
            </a:r>
            <a:r>
              <a:rPr lang="en-GB" sz="750" dirty="0">
                <a:solidFill>
                  <a:srgbClr val="7F7F7F"/>
                </a:solidFill>
                <a:cs typeface="+mn-cs"/>
              </a:rPr>
              <a:t> JM et al. </a:t>
            </a:r>
            <a:r>
              <a:rPr lang="en-GB" sz="750" dirty="0" err="1">
                <a:solidFill>
                  <a:srgbClr val="7F7F7F"/>
                </a:solidFill>
                <a:cs typeface="+mn-cs"/>
              </a:rPr>
              <a:t>Respir</a:t>
            </a:r>
            <a:r>
              <a:rPr lang="en-GB" sz="750" dirty="0">
                <a:solidFill>
                  <a:srgbClr val="7F7F7F"/>
                </a:solidFill>
                <a:cs typeface="+mn-cs"/>
              </a:rPr>
              <a:t> Res 2012, 13: 50; 2. Bateman ED, et al. </a:t>
            </a:r>
            <a:r>
              <a:rPr lang="en-GB" sz="750" dirty="0" err="1">
                <a:solidFill>
                  <a:srgbClr val="7F7F7F"/>
                </a:solidFill>
                <a:cs typeface="+mn-cs"/>
              </a:rPr>
              <a:t>Eur</a:t>
            </a:r>
            <a:r>
              <a:rPr lang="en-GB" sz="750" dirty="0">
                <a:solidFill>
                  <a:srgbClr val="7F7F7F"/>
                </a:solidFill>
                <a:cs typeface="+mn-cs"/>
              </a:rPr>
              <a:t> </a:t>
            </a:r>
            <a:r>
              <a:rPr lang="en-GB" sz="750" dirty="0" err="1">
                <a:solidFill>
                  <a:srgbClr val="7F7F7F"/>
                </a:solidFill>
                <a:cs typeface="+mn-cs"/>
              </a:rPr>
              <a:t>Respir</a:t>
            </a:r>
            <a:r>
              <a:rPr lang="en-GB" sz="750" dirty="0">
                <a:solidFill>
                  <a:srgbClr val="7F7F7F"/>
                </a:solidFill>
                <a:cs typeface="+mn-cs"/>
              </a:rPr>
              <a:t> J 2008; 31: 143–78.</a:t>
            </a:r>
          </a:p>
        </p:txBody>
      </p:sp>
      <p:grpSp>
        <p:nvGrpSpPr>
          <p:cNvPr id="28" name="Group 27"/>
          <p:cNvGrpSpPr/>
          <p:nvPr/>
        </p:nvGrpSpPr>
        <p:grpSpPr>
          <a:xfrm>
            <a:off x="258228" y="881331"/>
            <a:ext cx="6057900" cy="2366403"/>
            <a:chOff x="185207" y="1822672"/>
            <a:chExt cx="8077200" cy="3155204"/>
          </a:xfrm>
        </p:grpSpPr>
        <p:sp>
          <p:nvSpPr>
            <p:cNvPr id="29" name="TextBox 10"/>
            <p:cNvSpPr txBox="1">
              <a:spLocks noChangeArrowheads="1"/>
            </p:cNvSpPr>
            <p:nvPr/>
          </p:nvSpPr>
          <p:spPr bwMode="auto">
            <a:xfrm>
              <a:off x="1467114" y="1822672"/>
              <a:ext cx="6775143" cy="34881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342900" eaLnBrk="1" hangingPunct="1">
                <a:defRPr/>
              </a:pPr>
              <a:r>
                <a:rPr lang="en-GB" sz="1100" b="1" dirty="0">
                  <a:solidFill>
                    <a:schemeClr val="tx1">
                      <a:lumMod val="65000"/>
                      <a:lumOff val="35000"/>
                    </a:schemeClr>
                  </a:solidFill>
                  <a:latin typeface="+mn-lt"/>
                  <a:cs typeface="+mn-cs"/>
                </a:rPr>
                <a:t>Asthma control according to treatment step (n = 624)</a:t>
              </a:r>
              <a:r>
                <a:rPr lang="en-GB" sz="1100" b="1" baseline="30000" dirty="0">
                  <a:solidFill>
                    <a:schemeClr val="tx1">
                      <a:lumMod val="65000"/>
                      <a:lumOff val="35000"/>
                    </a:schemeClr>
                  </a:solidFill>
                  <a:latin typeface="+mn-lt"/>
                  <a:cs typeface="+mn-cs"/>
                </a:rPr>
                <a:t>1</a:t>
              </a:r>
            </a:p>
          </p:txBody>
        </p:sp>
        <p:graphicFrame>
          <p:nvGraphicFramePr>
            <p:cNvPr id="30" name="Chart 29"/>
            <p:cNvGraphicFramePr/>
            <p:nvPr>
              <p:extLst>
                <p:ext uri="{D42A27DB-BD31-4B8C-83A1-F6EECF244321}">
                  <p14:modId xmlns:p14="http://schemas.microsoft.com/office/powerpoint/2010/main" val="1685945942"/>
                </p:ext>
              </p:extLst>
            </p:nvPr>
          </p:nvGraphicFramePr>
          <p:xfrm>
            <a:off x="185207" y="2055652"/>
            <a:ext cx="8077200" cy="2922224"/>
          </p:xfrm>
          <a:graphic>
            <a:graphicData uri="http://schemas.openxmlformats.org/drawingml/2006/chart">
              <c:chart xmlns:c="http://schemas.openxmlformats.org/drawingml/2006/chart" xmlns:r="http://schemas.openxmlformats.org/officeDocument/2006/relationships" r:id="rId2"/>
            </a:graphicData>
          </a:graphic>
        </p:graphicFrame>
      </p:grpSp>
      <p:graphicFrame>
        <p:nvGraphicFramePr>
          <p:cNvPr id="31" name="Table 30"/>
          <p:cNvGraphicFramePr>
            <a:graphicFrameLocks noGrp="1"/>
          </p:cNvGraphicFramePr>
          <p:nvPr>
            <p:extLst>
              <p:ext uri="{D42A27DB-BD31-4B8C-83A1-F6EECF244321}">
                <p14:modId xmlns:p14="http://schemas.microsoft.com/office/powerpoint/2010/main" val="221739819"/>
              </p:ext>
            </p:extLst>
          </p:nvPr>
        </p:nvGraphicFramePr>
        <p:xfrm>
          <a:off x="635401" y="2982068"/>
          <a:ext cx="5670000" cy="918210"/>
        </p:xfrm>
        <a:graphic>
          <a:graphicData uri="http://schemas.openxmlformats.org/drawingml/2006/table">
            <a:tbl>
              <a:tblPr firstRow="1" bandRow="1">
                <a:tableStyleId>{5C22544A-7EE6-4342-B048-85BDC9FD1C3A}</a:tableStyleId>
              </a:tblPr>
              <a:tblGrid>
                <a:gridCol w="594000">
                  <a:extLst>
                    <a:ext uri="{9D8B030D-6E8A-4147-A177-3AD203B41FA5}">
                      <a16:colId xmlns="" xmlns:a16="http://schemas.microsoft.com/office/drawing/2014/main" val="2176522097"/>
                    </a:ext>
                  </a:extLst>
                </a:gridCol>
                <a:gridCol w="1269000">
                  <a:extLst>
                    <a:ext uri="{9D8B030D-6E8A-4147-A177-3AD203B41FA5}">
                      <a16:colId xmlns="" xmlns:a16="http://schemas.microsoft.com/office/drawing/2014/main" val="621018174"/>
                    </a:ext>
                  </a:extLst>
                </a:gridCol>
                <a:gridCol w="1269000">
                  <a:extLst>
                    <a:ext uri="{9D8B030D-6E8A-4147-A177-3AD203B41FA5}">
                      <a16:colId xmlns="" xmlns:a16="http://schemas.microsoft.com/office/drawing/2014/main" val="1210446581"/>
                    </a:ext>
                  </a:extLst>
                </a:gridCol>
                <a:gridCol w="1269000">
                  <a:extLst>
                    <a:ext uri="{9D8B030D-6E8A-4147-A177-3AD203B41FA5}">
                      <a16:colId xmlns="" xmlns:a16="http://schemas.microsoft.com/office/drawing/2014/main" val="787833168"/>
                    </a:ext>
                  </a:extLst>
                </a:gridCol>
                <a:gridCol w="1269000">
                  <a:extLst>
                    <a:ext uri="{9D8B030D-6E8A-4147-A177-3AD203B41FA5}">
                      <a16:colId xmlns="" xmlns:a16="http://schemas.microsoft.com/office/drawing/2014/main" val="1499223795"/>
                    </a:ext>
                  </a:extLst>
                </a:gridCol>
              </a:tblGrid>
              <a:tr h="160020">
                <a:tc>
                  <a:txBody>
                    <a:bodyPr/>
                    <a:lstStyle/>
                    <a:p>
                      <a:endParaRPr lang="en-GB" sz="1100" dirty="0">
                        <a:solidFill>
                          <a:schemeClr val="tx2"/>
                        </a:solidFill>
                      </a:endParaRPr>
                    </a:p>
                  </a:txBody>
                  <a:tcPr marL="0" marR="0" marT="0" marB="0" anchor="ctr">
                    <a:lnL w="12700" cmpd="sng">
                      <a:noFill/>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solidFill>
                        </a:rPr>
                        <a:t>Step 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solidFill>
                        </a:rPr>
                        <a:t>Step 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solidFill>
                        </a:rPr>
                        <a:t>Steps 3&amp;4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solidFill>
                        </a:rPr>
                        <a:t>Step 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14751505"/>
                  </a:ext>
                </a:extLst>
              </a:tr>
              <a:tr h="228600">
                <a:tc>
                  <a:txBody>
                    <a:bodyPr/>
                    <a:lstStyle/>
                    <a:p>
                      <a:endParaRPr lang="en-GB" sz="800" baseline="30000" dirty="0">
                        <a:solidFill>
                          <a:schemeClr val="tx2"/>
                        </a:solidFill>
                      </a:endParaRPr>
                    </a:p>
                  </a:txBody>
                  <a:tcPr marL="34290" marR="34290" marT="34290" marB="34290" anchor="ctr">
                    <a:lnL w="12700" cmpd="sng">
                      <a:noFill/>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latin typeface="+mn-lt"/>
                          <a:ea typeface="+mn-ea"/>
                          <a:cs typeface="+mn-cs"/>
                        </a:rPr>
                        <a:t>2006 GINA treatment step</a:t>
                      </a:r>
                      <a:r>
                        <a:rPr lang="en-GB" sz="1100" b="1" kern="1200" baseline="30000" dirty="0">
                          <a:solidFill>
                            <a:schemeClr val="tx2"/>
                          </a:solidFill>
                          <a:latin typeface="+mn-lt"/>
                          <a:ea typeface="+mn-ea"/>
                          <a:cs typeface="+mn-cs"/>
                        </a:rPr>
                        <a:t>2</a:t>
                      </a:r>
                    </a:p>
                  </a:txBody>
                  <a:tcPr marL="34290" marR="3429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100" dirty="0"/>
                    </a:p>
                  </a:txBody>
                  <a:tcPr/>
                </a:tc>
                <a:tc hMerge="1">
                  <a:txBody>
                    <a:bodyPr/>
                    <a:lstStyle/>
                    <a:p>
                      <a:pPr algn="ctr"/>
                      <a:endParaRPr lang="en-GB" sz="1100" dirty="0"/>
                    </a:p>
                  </a:txBody>
                  <a:tcPr/>
                </a:tc>
                <a:tc hMerge="1">
                  <a:txBody>
                    <a:bodyPr/>
                    <a:lstStyle/>
                    <a:p>
                      <a:pPr algn="ctr"/>
                      <a:endParaRPr lang="en-GB" sz="1100" dirty="0"/>
                    </a:p>
                  </a:txBody>
                  <a:tcPr/>
                </a:tc>
                <a:extLst>
                  <a:ext uri="{0D108BD9-81ED-4DB2-BD59-A6C34878D82A}">
                    <a16:rowId xmlns="" xmlns:a16="http://schemas.microsoft.com/office/drawing/2014/main" val="155655523"/>
                  </a:ext>
                </a:extLst>
              </a:tr>
              <a:tr h="194310">
                <a:tc>
                  <a:txBody>
                    <a:bodyPr/>
                    <a:lstStyle/>
                    <a:p>
                      <a:r>
                        <a:rPr lang="en-GB" sz="800" b="1" dirty="0">
                          <a:solidFill>
                            <a:schemeClr val="bg1"/>
                          </a:solidFill>
                        </a:rPr>
                        <a:t>Reliever</a:t>
                      </a:r>
                    </a:p>
                  </a:txBody>
                  <a:tcPr marL="34290" marR="34290" marT="34290" marB="3429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tc gridSpan="4">
                  <a:txBody>
                    <a:bodyPr/>
                    <a:lstStyle/>
                    <a:p>
                      <a:pPr algn="ctr"/>
                      <a:r>
                        <a:rPr lang="en-GB" sz="800" b="1" dirty="0">
                          <a:solidFill>
                            <a:srgbClr val="000000"/>
                          </a:solidFill>
                        </a:rPr>
                        <a:t>As-needed SABA</a:t>
                      </a:r>
                    </a:p>
                  </a:txBody>
                  <a:tcPr marL="34290" marR="3429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CD3EE"/>
                    </a:solidFill>
                  </a:tcPr>
                </a:tc>
                <a:tc hMerge="1">
                  <a:txBody>
                    <a:bodyPr/>
                    <a:lstStyle/>
                    <a:p>
                      <a:pPr algn="ctr"/>
                      <a:endParaRPr lang="en-GB" sz="1100" dirty="0"/>
                    </a:p>
                  </a:txBody>
                  <a:tcPr/>
                </a:tc>
                <a:tc hMerge="1">
                  <a:txBody>
                    <a:bodyPr/>
                    <a:lstStyle/>
                    <a:p>
                      <a:pPr algn="ctr"/>
                      <a:endParaRPr lang="en-GB" sz="1100" dirty="0"/>
                    </a:p>
                  </a:txBody>
                  <a:tcPr/>
                </a:tc>
                <a:tc hMerge="1">
                  <a:txBody>
                    <a:bodyPr/>
                    <a:lstStyle/>
                    <a:p>
                      <a:pPr algn="ctr"/>
                      <a:endParaRPr lang="en-GB" sz="1100" dirty="0"/>
                    </a:p>
                  </a:txBody>
                  <a:tcPr/>
                </a:tc>
                <a:extLst>
                  <a:ext uri="{0D108BD9-81ED-4DB2-BD59-A6C34878D82A}">
                    <a16:rowId xmlns="" xmlns:a16="http://schemas.microsoft.com/office/drawing/2014/main" val="4235596003"/>
                  </a:ext>
                </a:extLst>
              </a:tr>
              <a:tr h="320040">
                <a:tc>
                  <a:txBody>
                    <a:bodyPr/>
                    <a:lstStyle/>
                    <a:p>
                      <a:r>
                        <a:rPr lang="en-GB" sz="800" b="1" dirty="0">
                          <a:solidFill>
                            <a:schemeClr val="bg1"/>
                          </a:solidFill>
                        </a:rPr>
                        <a:t>Controller</a:t>
                      </a:r>
                    </a:p>
                  </a:txBody>
                  <a:tcPr marL="34290" marR="34290" marT="34290" marB="34290" anchor="ctr">
                    <a:lnL w="12700" cmpd="sng">
                      <a:noFill/>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GB" sz="900" dirty="0">
                        <a:solidFill>
                          <a:schemeClr val="tx2"/>
                        </a:solidFill>
                      </a:endParaRPr>
                    </a:p>
                  </a:txBody>
                  <a:tcPr marL="34290" marR="3429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tc>
                  <a:txBody>
                    <a:bodyPr/>
                    <a:lstStyle/>
                    <a:p>
                      <a:pPr algn="ctr"/>
                      <a:r>
                        <a:rPr lang="en-GB" sz="800" b="1" dirty="0">
                          <a:solidFill>
                            <a:srgbClr val="000000"/>
                          </a:solidFill>
                        </a:rPr>
                        <a:t>Low dose ICS</a:t>
                      </a:r>
                    </a:p>
                  </a:txBody>
                  <a:tcPr marL="34290" marR="3429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tc>
                  <a:txBody>
                    <a:bodyPr/>
                    <a:lstStyle/>
                    <a:p>
                      <a:pPr algn="ctr"/>
                      <a:r>
                        <a:rPr lang="en-GB" sz="800" b="1" dirty="0">
                          <a:solidFill>
                            <a:srgbClr val="000000"/>
                          </a:solidFill>
                        </a:rPr>
                        <a:t>ICS/LABA</a:t>
                      </a:r>
                    </a:p>
                  </a:txBody>
                  <a:tcPr marL="34290" marR="3429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tc>
                  <a:txBody>
                    <a:bodyPr/>
                    <a:lstStyle/>
                    <a:p>
                      <a:pPr algn="ctr"/>
                      <a:r>
                        <a:rPr lang="en-GB" sz="800" b="1" dirty="0">
                          <a:solidFill>
                            <a:srgbClr val="000000"/>
                          </a:solidFill>
                        </a:rPr>
                        <a:t>ICS/LABA </a:t>
                      </a:r>
                      <a:r>
                        <a:rPr lang="en-GB" sz="800" b="1" u="sng" dirty="0">
                          <a:solidFill>
                            <a:srgbClr val="000000"/>
                          </a:solidFill>
                        </a:rPr>
                        <a:t>plus</a:t>
                      </a:r>
                      <a:endParaRPr lang="en-GB" sz="800" b="1" u="none" dirty="0">
                        <a:solidFill>
                          <a:srgbClr val="000000"/>
                        </a:solidFill>
                      </a:endParaRPr>
                    </a:p>
                    <a:p>
                      <a:pPr algn="ctr"/>
                      <a:r>
                        <a:rPr lang="en-GB" sz="800" b="1" u="none" dirty="0">
                          <a:solidFill>
                            <a:srgbClr val="000000"/>
                          </a:solidFill>
                        </a:rPr>
                        <a:t>Oral GCS </a:t>
                      </a:r>
                      <a:r>
                        <a:rPr lang="en-GB" sz="800" b="1" i="1" u="sng" dirty="0">
                          <a:solidFill>
                            <a:srgbClr val="000000"/>
                          </a:solidFill>
                        </a:rPr>
                        <a:t>or </a:t>
                      </a:r>
                      <a:r>
                        <a:rPr lang="en-GB" sz="800" b="1" i="0" u="none" dirty="0">
                          <a:solidFill>
                            <a:srgbClr val="000000"/>
                          </a:solidFill>
                        </a:rPr>
                        <a:t>Anti-</a:t>
                      </a:r>
                      <a:r>
                        <a:rPr lang="en-GB" sz="800" b="1" i="0" u="none" dirty="0" err="1">
                          <a:solidFill>
                            <a:srgbClr val="000000"/>
                          </a:solidFill>
                        </a:rPr>
                        <a:t>IgE</a:t>
                      </a:r>
                      <a:endParaRPr lang="en-GB" sz="800" b="1" dirty="0">
                        <a:solidFill>
                          <a:srgbClr val="000000"/>
                        </a:solidFill>
                      </a:endParaRPr>
                    </a:p>
                  </a:txBody>
                  <a:tcPr marL="34290" marR="3429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8FDBB"/>
                    </a:solidFill>
                  </a:tcPr>
                </a:tc>
                <a:extLst>
                  <a:ext uri="{0D108BD9-81ED-4DB2-BD59-A6C34878D82A}">
                    <a16:rowId xmlns="" xmlns:a16="http://schemas.microsoft.com/office/drawing/2014/main" val="2774185240"/>
                  </a:ext>
                </a:extLst>
              </a:tr>
            </a:tbl>
          </a:graphicData>
        </a:graphic>
      </p:graphicFrame>
      <p:sp>
        <p:nvSpPr>
          <p:cNvPr id="32" name="Oval 31">
            <a:extLst>
              <a:ext uri="{FF2B5EF4-FFF2-40B4-BE49-F238E27FC236}">
                <a16:creationId xmlns="" xmlns:a16="http://schemas.microsoft.com/office/drawing/2014/main" id="{BC9F5AD6-7F78-4ED2-91FD-79FE29513984}"/>
              </a:ext>
            </a:extLst>
          </p:cNvPr>
          <p:cNvSpPr/>
          <p:nvPr/>
        </p:nvSpPr>
        <p:spPr>
          <a:xfrm>
            <a:off x="5622212" y="1239576"/>
            <a:ext cx="583002" cy="1742492"/>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latin typeface="Arial"/>
            </a:endParaRPr>
          </a:p>
        </p:txBody>
      </p:sp>
      <p:sp>
        <p:nvSpPr>
          <p:cNvPr id="33" name="Oval 32">
            <a:extLst>
              <a:ext uri="{FF2B5EF4-FFF2-40B4-BE49-F238E27FC236}">
                <a16:creationId xmlns="" xmlns:a16="http://schemas.microsoft.com/office/drawing/2014/main" id="{FD388C8B-AB1C-4602-8DF3-83B87DD5A57B}"/>
              </a:ext>
            </a:extLst>
          </p:cNvPr>
          <p:cNvSpPr/>
          <p:nvPr/>
        </p:nvSpPr>
        <p:spPr>
          <a:xfrm>
            <a:off x="1922463" y="1773799"/>
            <a:ext cx="415213" cy="1264367"/>
          </a:xfrm>
          <a:prstGeom prst="ellipse">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latin typeface="Arial"/>
            </a:endParaRPr>
          </a:p>
        </p:txBody>
      </p:sp>
      <p:sp>
        <p:nvSpPr>
          <p:cNvPr id="15"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7061" y="176322"/>
            <a:ext cx="1587826" cy="243208"/>
          </a:xfrm>
          <a:prstGeom prst="rect">
            <a:avLst/>
          </a:prstGeom>
          <a:noFill/>
        </p:spPr>
        <p:txBody>
          <a:bodyPr wrap="square" rtlCol="0">
            <a:spAutoFit/>
          </a:bodyPr>
          <a:lstStyle/>
          <a:p>
            <a:pPr lvl="0">
              <a:lnSpc>
                <a:spcPct val="120000"/>
              </a:lnSpc>
              <a:buClr>
                <a:srgbClr val="F0AB00"/>
              </a:buClr>
              <a:buSzPct val="150000"/>
            </a:pPr>
            <a:r>
              <a:rPr lang="en-GB" sz="900" cap="all" dirty="0">
                <a:solidFill>
                  <a:schemeClr val="bg1"/>
                </a:solidFill>
              </a:rPr>
              <a:t>Discussion</a:t>
            </a:r>
            <a:endParaRPr lang="en-GB" sz="800" cap="all" dirty="0">
              <a:solidFill>
                <a:schemeClr val="bg1"/>
              </a:solidFill>
            </a:endParaRPr>
          </a:p>
        </p:txBody>
      </p:sp>
      <p:pic>
        <p:nvPicPr>
          <p:cNvPr id="17" name="Picture 16"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spTree>
    <p:extLst>
      <p:ext uri="{BB962C8B-B14F-4D97-AF65-F5344CB8AC3E}">
        <p14:creationId xmlns:p14="http://schemas.microsoft.com/office/powerpoint/2010/main" val="38217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Over-reliance on SABA occurs in children and adults and is irrespective of asthma severity</a:t>
            </a:r>
            <a:endParaRPr lang="en-GB"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25</a:t>
            </a:fld>
            <a:endParaRPr lang="en-GB" dirty="0"/>
          </a:p>
        </p:txBody>
      </p:sp>
      <p:sp>
        <p:nvSpPr>
          <p:cNvPr id="19" name="Rectangle 18"/>
          <p:cNvSpPr>
            <a:spLocks/>
          </p:cNvSpPr>
          <p:nvPr/>
        </p:nvSpPr>
        <p:spPr>
          <a:xfrm>
            <a:off x="264072" y="4072943"/>
            <a:ext cx="8639861" cy="404993"/>
          </a:xfrm>
          <a:prstGeom prst="rect">
            <a:avLst/>
          </a:prstGeom>
        </p:spPr>
        <p:txBody>
          <a:bodyPr wrap="square" lIns="67499" tIns="35099" rIns="67499" bIns="35099" anchor="b">
            <a:noAutofit/>
          </a:bodyPr>
          <a:lstStyle/>
          <a:p>
            <a:pPr defTabSz="342900">
              <a:spcBef>
                <a:spcPts val="375"/>
              </a:spcBef>
            </a:pPr>
            <a:r>
              <a:rPr lang="en-GB" sz="750" dirty="0">
                <a:solidFill>
                  <a:srgbClr val="7F7F7F"/>
                </a:solidFill>
                <a:latin typeface="Arial" panose="020B0604020202020204" pitchFamily="34" charset="0"/>
              </a:rPr>
              <a:t>ICS, inhaled corticosteroid; SABA, short-acting β2-agonist; SP, severe persistent.</a:t>
            </a:r>
          </a:p>
          <a:p>
            <a:pPr defTabSz="342900">
              <a:spcBef>
                <a:spcPts val="375"/>
              </a:spcBef>
            </a:pPr>
            <a:r>
              <a:rPr lang="en-GB" sz="750" dirty="0">
                <a:solidFill>
                  <a:srgbClr val="7F7F7F"/>
                </a:solidFill>
                <a:latin typeface="Arial" panose="020B0604020202020204" pitchFamily="34" charset="0"/>
              </a:rPr>
              <a:t>Rabe KF et al. Eur Respir J 2000; 16: 802–7.</a:t>
            </a:r>
          </a:p>
        </p:txBody>
      </p:sp>
      <p:sp>
        <p:nvSpPr>
          <p:cNvPr id="20" name="Content Placeholder 2"/>
          <p:cNvSpPr txBox="1">
            <a:spLocks/>
          </p:cNvSpPr>
          <p:nvPr/>
        </p:nvSpPr>
        <p:spPr>
          <a:xfrm>
            <a:off x="7026848" y="1785207"/>
            <a:ext cx="1820320" cy="1999841"/>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t>In the AIRE survey, ~3 times more patients had used quick-relief medication (63%) than maintenance medication (ICS) (23%) over a 4-week period.</a:t>
            </a:r>
          </a:p>
        </p:txBody>
      </p:sp>
      <p:sp>
        <p:nvSpPr>
          <p:cNvPr id="21" name="Rectangle 20"/>
          <p:cNvSpPr/>
          <p:nvPr/>
        </p:nvSpPr>
        <p:spPr>
          <a:xfrm>
            <a:off x="1126992" y="1132236"/>
            <a:ext cx="5065073" cy="43088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en-GB" sz="1100" b="1" dirty="0">
                <a:solidFill>
                  <a:srgbClr val="999999">
                    <a:lumMod val="50000"/>
                  </a:srgbClr>
                </a:solidFill>
                <a:latin typeface="Arial" panose="020B0604020202020204" pitchFamily="34" charset="0"/>
                <a:cs typeface="Arial" panose="020B0604020202020204" pitchFamily="34" charset="0"/>
              </a:rPr>
              <a:t>Medicines used to treat asthma by Symptoms Severity Index: </a:t>
            </a:r>
          </a:p>
          <a:p>
            <a:pPr algn="ctr" defTabSz="342900"/>
            <a:r>
              <a:rPr lang="en-GB" sz="1100" b="1" dirty="0">
                <a:solidFill>
                  <a:srgbClr val="999999">
                    <a:lumMod val="50000"/>
                  </a:srgbClr>
                </a:solidFill>
                <a:latin typeface="Arial" panose="020B0604020202020204" pitchFamily="34" charset="0"/>
                <a:cs typeface="Arial" panose="020B0604020202020204" pitchFamily="34" charset="0"/>
              </a:rPr>
              <a:t>Anti-inflammatories versus quick-relief medications</a:t>
            </a:r>
          </a:p>
        </p:txBody>
      </p:sp>
      <p:pic>
        <p:nvPicPr>
          <p:cNvPr id="22" name="Picture 21"/>
          <p:cNvPicPr>
            <a:picLocks noChangeAspect="1"/>
          </p:cNvPicPr>
          <p:nvPr/>
        </p:nvPicPr>
        <p:blipFill rotWithShape="1">
          <a:blip r:embed="rId2"/>
          <a:srcRect b="16438"/>
          <a:stretch/>
        </p:blipFill>
        <p:spPr>
          <a:xfrm>
            <a:off x="184080" y="1678104"/>
            <a:ext cx="6452993" cy="1860718"/>
          </a:xfrm>
          <a:prstGeom prst="rect">
            <a:avLst/>
          </a:prstGeom>
        </p:spPr>
      </p:pic>
      <p:sp>
        <p:nvSpPr>
          <p:cNvPr id="11"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37061" y="176322"/>
            <a:ext cx="1587826" cy="243208"/>
          </a:xfrm>
          <a:prstGeom prst="rect">
            <a:avLst/>
          </a:prstGeom>
          <a:noFill/>
        </p:spPr>
        <p:txBody>
          <a:bodyPr wrap="square" rtlCol="0">
            <a:spAutoFit/>
          </a:bodyPr>
          <a:lstStyle/>
          <a:p>
            <a:pPr lvl="0">
              <a:lnSpc>
                <a:spcPct val="120000"/>
              </a:lnSpc>
              <a:buClr>
                <a:srgbClr val="F0AB00"/>
              </a:buClr>
              <a:buSzPct val="150000"/>
            </a:pPr>
            <a:r>
              <a:rPr lang="en-GB" sz="900" cap="all" dirty="0">
                <a:solidFill>
                  <a:schemeClr val="bg1"/>
                </a:solidFill>
              </a:rPr>
              <a:t>Discussion</a:t>
            </a:r>
            <a:endParaRPr lang="en-GB" sz="800" cap="all" dirty="0">
              <a:solidFill>
                <a:schemeClr val="bg1"/>
              </a:solidFill>
            </a:endParaRPr>
          </a:p>
        </p:txBody>
      </p:sp>
      <p:pic>
        <p:nvPicPr>
          <p:cNvPr id="13" name="Picture 12"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pic>
        <p:nvPicPr>
          <p:cNvPr id="3" name="Picture 2">
            <a:extLst>
              <a:ext uri="{FF2B5EF4-FFF2-40B4-BE49-F238E27FC236}">
                <a16:creationId xmlns="" xmlns:a16="http://schemas.microsoft.com/office/drawing/2014/main" id="{87B9C0AB-65F2-4BED-ABA3-547408B80A6E}"/>
              </a:ext>
            </a:extLst>
          </p:cNvPr>
          <p:cNvPicPr>
            <a:picLocks noChangeAspect="1"/>
          </p:cNvPicPr>
          <p:nvPr/>
        </p:nvPicPr>
        <p:blipFill>
          <a:blip r:embed="rId4"/>
          <a:stretch>
            <a:fillRect/>
          </a:stretch>
        </p:blipFill>
        <p:spPr>
          <a:xfrm>
            <a:off x="625287" y="3811940"/>
            <a:ext cx="2380423" cy="221164"/>
          </a:xfrm>
          <a:prstGeom prst="rect">
            <a:avLst/>
          </a:prstGeom>
        </p:spPr>
      </p:pic>
      <p:pic>
        <p:nvPicPr>
          <p:cNvPr id="5" name="Picture 4">
            <a:extLst>
              <a:ext uri="{FF2B5EF4-FFF2-40B4-BE49-F238E27FC236}">
                <a16:creationId xmlns="" xmlns:a16="http://schemas.microsoft.com/office/drawing/2014/main" id="{BAA7751F-0667-4884-A019-0C860E174F6E}"/>
              </a:ext>
            </a:extLst>
          </p:cNvPr>
          <p:cNvPicPr>
            <a:picLocks noChangeAspect="1"/>
          </p:cNvPicPr>
          <p:nvPr/>
        </p:nvPicPr>
        <p:blipFill>
          <a:blip r:embed="rId5"/>
          <a:stretch>
            <a:fillRect/>
          </a:stretch>
        </p:blipFill>
        <p:spPr>
          <a:xfrm>
            <a:off x="3787472" y="3806089"/>
            <a:ext cx="2430836" cy="234081"/>
          </a:xfrm>
          <a:prstGeom prst="rect">
            <a:avLst/>
          </a:prstGeom>
        </p:spPr>
      </p:pic>
      <p:grpSp>
        <p:nvGrpSpPr>
          <p:cNvPr id="7" name="Group 6">
            <a:extLst>
              <a:ext uri="{FF2B5EF4-FFF2-40B4-BE49-F238E27FC236}">
                <a16:creationId xmlns="" xmlns:a16="http://schemas.microsoft.com/office/drawing/2014/main" id="{4415E226-90F9-4311-B1E2-9EE7FD20856E}"/>
              </a:ext>
            </a:extLst>
          </p:cNvPr>
          <p:cNvGrpSpPr/>
          <p:nvPr/>
        </p:nvGrpSpPr>
        <p:grpSpPr>
          <a:xfrm>
            <a:off x="466775" y="3498105"/>
            <a:ext cx="2659370" cy="307984"/>
            <a:chOff x="466775" y="3498105"/>
            <a:chExt cx="2659370" cy="307984"/>
          </a:xfrm>
        </p:grpSpPr>
        <p:sp>
          <p:nvSpPr>
            <p:cNvPr id="6" name="TextBox 5">
              <a:extLst>
                <a:ext uri="{FF2B5EF4-FFF2-40B4-BE49-F238E27FC236}">
                  <a16:creationId xmlns="" xmlns:a16="http://schemas.microsoft.com/office/drawing/2014/main" id="{D379C8D6-8BBC-4ECF-A0E0-CEECBED07866}"/>
                </a:ext>
              </a:extLst>
            </p:cNvPr>
            <p:cNvSpPr txBox="1"/>
            <p:nvPr/>
          </p:nvSpPr>
          <p:spPr>
            <a:xfrm>
              <a:off x="466775" y="3498105"/>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Severe Persistent</a:t>
              </a:r>
            </a:p>
          </p:txBody>
        </p:sp>
        <p:sp>
          <p:nvSpPr>
            <p:cNvPr id="14" name="TextBox 13">
              <a:extLst>
                <a:ext uri="{FF2B5EF4-FFF2-40B4-BE49-F238E27FC236}">
                  <a16:creationId xmlns="" xmlns:a16="http://schemas.microsoft.com/office/drawing/2014/main" id="{C250ED1A-392A-4C23-95BA-E544B5B8D0C8}"/>
                </a:ext>
              </a:extLst>
            </p:cNvPr>
            <p:cNvSpPr txBox="1"/>
            <p:nvPr/>
          </p:nvSpPr>
          <p:spPr>
            <a:xfrm>
              <a:off x="1100748" y="3498174"/>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Moderate Persistent</a:t>
              </a:r>
            </a:p>
          </p:txBody>
        </p:sp>
        <p:sp>
          <p:nvSpPr>
            <p:cNvPr id="15" name="TextBox 14">
              <a:extLst>
                <a:ext uri="{FF2B5EF4-FFF2-40B4-BE49-F238E27FC236}">
                  <a16:creationId xmlns="" xmlns:a16="http://schemas.microsoft.com/office/drawing/2014/main" id="{296EB377-323A-4AE9-95F1-C5B95B65FBC2}"/>
                </a:ext>
              </a:extLst>
            </p:cNvPr>
            <p:cNvSpPr txBox="1"/>
            <p:nvPr/>
          </p:nvSpPr>
          <p:spPr>
            <a:xfrm>
              <a:off x="1734721" y="3498243"/>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Mild Persistent</a:t>
              </a:r>
            </a:p>
          </p:txBody>
        </p:sp>
        <p:sp>
          <p:nvSpPr>
            <p:cNvPr id="16" name="TextBox 15">
              <a:extLst>
                <a:ext uri="{FF2B5EF4-FFF2-40B4-BE49-F238E27FC236}">
                  <a16:creationId xmlns="" xmlns:a16="http://schemas.microsoft.com/office/drawing/2014/main" id="{CCEBF79B-C138-4D97-A269-7AB65E21B42D}"/>
                </a:ext>
              </a:extLst>
            </p:cNvPr>
            <p:cNvSpPr txBox="1"/>
            <p:nvPr/>
          </p:nvSpPr>
          <p:spPr>
            <a:xfrm>
              <a:off x="2368694" y="3498312"/>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Mild Intermittent</a:t>
              </a:r>
            </a:p>
          </p:txBody>
        </p:sp>
      </p:grpSp>
      <p:grpSp>
        <p:nvGrpSpPr>
          <p:cNvPr id="18" name="Group 17">
            <a:extLst>
              <a:ext uri="{FF2B5EF4-FFF2-40B4-BE49-F238E27FC236}">
                <a16:creationId xmlns="" xmlns:a16="http://schemas.microsoft.com/office/drawing/2014/main" id="{3836F030-EAD7-415A-90BD-5363CA654449}"/>
              </a:ext>
            </a:extLst>
          </p:cNvPr>
          <p:cNvGrpSpPr/>
          <p:nvPr/>
        </p:nvGrpSpPr>
        <p:grpSpPr>
          <a:xfrm>
            <a:off x="3659528" y="3496513"/>
            <a:ext cx="2659370" cy="307984"/>
            <a:chOff x="466775" y="3498105"/>
            <a:chExt cx="2659370" cy="307984"/>
          </a:xfrm>
        </p:grpSpPr>
        <p:sp>
          <p:nvSpPr>
            <p:cNvPr id="23" name="TextBox 22">
              <a:extLst>
                <a:ext uri="{FF2B5EF4-FFF2-40B4-BE49-F238E27FC236}">
                  <a16:creationId xmlns="" xmlns:a16="http://schemas.microsoft.com/office/drawing/2014/main" id="{E70060EC-7933-43DE-A007-AE212F00C84E}"/>
                </a:ext>
              </a:extLst>
            </p:cNvPr>
            <p:cNvSpPr txBox="1"/>
            <p:nvPr/>
          </p:nvSpPr>
          <p:spPr>
            <a:xfrm>
              <a:off x="466775" y="3498105"/>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Severe Persistent</a:t>
              </a:r>
            </a:p>
          </p:txBody>
        </p:sp>
        <p:sp>
          <p:nvSpPr>
            <p:cNvPr id="24" name="TextBox 23">
              <a:extLst>
                <a:ext uri="{FF2B5EF4-FFF2-40B4-BE49-F238E27FC236}">
                  <a16:creationId xmlns="" xmlns:a16="http://schemas.microsoft.com/office/drawing/2014/main" id="{7A32B0C4-4C47-430D-8D73-D4E82EF21D96}"/>
                </a:ext>
              </a:extLst>
            </p:cNvPr>
            <p:cNvSpPr txBox="1"/>
            <p:nvPr/>
          </p:nvSpPr>
          <p:spPr>
            <a:xfrm>
              <a:off x="1100748" y="3498174"/>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Moderate Persistent</a:t>
              </a:r>
            </a:p>
          </p:txBody>
        </p:sp>
        <p:sp>
          <p:nvSpPr>
            <p:cNvPr id="25" name="TextBox 24">
              <a:extLst>
                <a:ext uri="{FF2B5EF4-FFF2-40B4-BE49-F238E27FC236}">
                  <a16:creationId xmlns="" xmlns:a16="http://schemas.microsoft.com/office/drawing/2014/main" id="{F388E653-1F5C-4AB0-8E3B-653E91778A62}"/>
                </a:ext>
              </a:extLst>
            </p:cNvPr>
            <p:cNvSpPr txBox="1"/>
            <p:nvPr/>
          </p:nvSpPr>
          <p:spPr>
            <a:xfrm>
              <a:off x="1734721" y="3498243"/>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Mild Persistent</a:t>
              </a:r>
            </a:p>
          </p:txBody>
        </p:sp>
        <p:sp>
          <p:nvSpPr>
            <p:cNvPr id="26" name="TextBox 25">
              <a:extLst>
                <a:ext uri="{FF2B5EF4-FFF2-40B4-BE49-F238E27FC236}">
                  <a16:creationId xmlns="" xmlns:a16="http://schemas.microsoft.com/office/drawing/2014/main" id="{48157215-EB7A-4CC7-83C7-8840F9E8808C}"/>
                </a:ext>
              </a:extLst>
            </p:cNvPr>
            <p:cNvSpPr txBox="1"/>
            <p:nvPr/>
          </p:nvSpPr>
          <p:spPr>
            <a:xfrm>
              <a:off x="2368694" y="3498312"/>
              <a:ext cx="757451" cy="307777"/>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Mild Intermittent</a:t>
              </a:r>
            </a:p>
          </p:txBody>
        </p:sp>
      </p:grpSp>
    </p:spTree>
    <p:extLst>
      <p:ext uri="{BB962C8B-B14F-4D97-AF65-F5344CB8AC3E}">
        <p14:creationId xmlns:p14="http://schemas.microsoft.com/office/powerpoint/2010/main" val="3081686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ＭＳ Ｐゴシック" pitchFamily="34" charset="-128"/>
              </a:rPr>
              <a:t>INSPIRE: During symptom worsening, patients rely on their SABA immediately but delay taking additional preventer medication.</a:t>
            </a:r>
            <a:endParaRPr lang="en-GB"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26</a:t>
            </a:fld>
            <a:endParaRPr lang="en-GB" dirty="0"/>
          </a:p>
        </p:txBody>
      </p:sp>
      <p:sp>
        <p:nvSpPr>
          <p:cNvPr id="12" name="Content Placeholder 3"/>
          <p:cNvSpPr txBox="1">
            <a:spLocks/>
          </p:cNvSpPr>
          <p:nvPr/>
        </p:nvSpPr>
        <p:spPr>
          <a:xfrm>
            <a:off x="267463" y="4102991"/>
            <a:ext cx="8639861" cy="378416"/>
          </a:xfrm>
          <a:prstGeom prst="rect">
            <a:avLst/>
          </a:prstGeom>
        </p:spPr>
        <p:txBody>
          <a:bodyPr vert="horz" wrap="square" lIns="67499" tIns="35099" rIns="67499" bIns="35099" rtlCol="0" anchor="b">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375"/>
              </a:spcBef>
              <a:buNone/>
            </a:pPr>
            <a:r>
              <a:rPr lang="en-GB" sz="750" dirty="0">
                <a:solidFill>
                  <a:srgbClr val="7F7F7F"/>
                </a:solidFill>
                <a:latin typeface="Arial" panose="020B0604020202020204" pitchFamily="34" charset="0"/>
              </a:rPr>
              <a:t>ICS, inhaled corticosteroid; LABA, long-acting </a:t>
            </a:r>
            <a:r>
              <a:rPr lang="el-GR" sz="750" dirty="0">
                <a:solidFill>
                  <a:srgbClr val="7F7F7F"/>
                </a:solidFill>
                <a:latin typeface="Arial" panose="020B0604020202020204" pitchFamily="34" charset="0"/>
              </a:rPr>
              <a:t>β</a:t>
            </a:r>
            <a:r>
              <a:rPr lang="en-GB" sz="750" baseline="-25000" dirty="0">
                <a:solidFill>
                  <a:srgbClr val="7F7F7F"/>
                </a:solidFill>
                <a:latin typeface="Arial" panose="020B0604020202020204" pitchFamily="34" charset="0"/>
              </a:rPr>
              <a:t>2</a:t>
            </a:r>
            <a:r>
              <a:rPr lang="en-GB" sz="750" dirty="0">
                <a:solidFill>
                  <a:srgbClr val="7F7F7F"/>
                </a:solidFill>
                <a:latin typeface="Arial" panose="020B0604020202020204" pitchFamily="34" charset="0"/>
              </a:rPr>
              <a:t>-agonist; SABA, short-acting β</a:t>
            </a:r>
            <a:r>
              <a:rPr lang="en-GB" sz="750" baseline="-25000" dirty="0">
                <a:solidFill>
                  <a:srgbClr val="7F7F7F"/>
                </a:solidFill>
                <a:latin typeface="Arial" panose="020B0604020202020204" pitchFamily="34" charset="0"/>
              </a:rPr>
              <a:t>2</a:t>
            </a:r>
            <a:r>
              <a:rPr lang="en-GB" sz="750" dirty="0">
                <a:solidFill>
                  <a:srgbClr val="7F7F7F"/>
                </a:solidFill>
                <a:latin typeface="Arial" panose="020B0604020202020204" pitchFamily="34" charset="0"/>
              </a:rPr>
              <a:t>-agonist.</a:t>
            </a:r>
          </a:p>
          <a:p>
            <a:pPr marL="0" indent="0" defTabSz="342900">
              <a:spcBef>
                <a:spcPts val="375"/>
              </a:spcBef>
              <a:buNone/>
            </a:pPr>
            <a:r>
              <a:rPr lang="en-GB" sz="750" dirty="0">
                <a:solidFill>
                  <a:srgbClr val="7F7F7F"/>
                </a:solidFill>
                <a:latin typeface="Arial" panose="020B0604020202020204" pitchFamily="34" charset="0"/>
              </a:rPr>
              <a:t>Partridge MR et al. BMC </a:t>
            </a:r>
            <a:r>
              <a:rPr lang="en-GB" sz="750" dirty="0" err="1">
                <a:solidFill>
                  <a:srgbClr val="7F7F7F"/>
                </a:solidFill>
                <a:latin typeface="Arial" panose="020B0604020202020204" pitchFamily="34" charset="0"/>
              </a:rPr>
              <a:t>Pulm</a:t>
            </a:r>
            <a:r>
              <a:rPr lang="en-GB" sz="750" dirty="0">
                <a:solidFill>
                  <a:srgbClr val="7F7F7F"/>
                </a:solidFill>
                <a:latin typeface="Arial" panose="020B0604020202020204" pitchFamily="34" charset="0"/>
              </a:rPr>
              <a:t> Med 2006; 6:13</a:t>
            </a:r>
          </a:p>
        </p:txBody>
      </p:sp>
      <p:pic>
        <p:nvPicPr>
          <p:cNvPr id="19" name="Picture 18" descr="A picture containing thing, object&#10;&#10;Description generated with very high confidence">
            <a:extLst>
              <a:ext uri="{FF2B5EF4-FFF2-40B4-BE49-F238E27FC236}">
                <a16:creationId xmlns="" xmlns:a16="http://schemas.microsoft.com/office/drawing/2014/main" id="{B6DDDB11-3809-437F-BAB9-E0C7CA652766}"/>
              </a:ext>
            </a:extLst>
          </p:cNvPr>
          <p:cNvPicPr>
            <a:picLocks noChangeAspect="1"/>
          </p:cNvPicPr>
          <p:nvPr/>
        </p:nvPicPr>
        <p:blipFill>
          <a:blip r:embed="rId2"/>
          <a:stretch>
            <a:fillRect/>
          </a:stretch>
        </p:blipFill>
        <p:spPr>
          <a:xfrm>
            <a:off x="1194815" y="1489121"/>
            <a:ext cx="6063825" cy="2320855"/>
          </a:xfrm>
          <a:prstGeom prst="rect">
            <a:avLst/>
          </a:prstGeom>
        </p:spPr>
      </p:pic>
      <p:sp>
        <p:nvSpPr>
          <p:cNvPr id="20" name="Text Box 79">
            <a:extLst>
              <a:ext uri="{FF2B5EF4-FFF2-40B4-BE49-F238E27FC236}">
                <a16:creationId xmlns="" xmlns:a16="http://schemas.microsoft.com/office/drawing/2014/main" id="{A2D110B2-99B3-4C82-97A7-A00DF01B91CA}"/>
              </a:ext>
            </a:extLst>
          </p:cNvPr>
          <p:cNvSpPr txBox="1">
            <a:spLocks noChangeArrowheads="1"/>
          </p:cNvSpPr>
          <p:nvPr/>
        </p:nvSpPr>
        <p:spPr bwMode="auto">
          <a:xfrm>
            <a:off x="6829825" y="3711853"/>
            <a:ext cx="857629" cy="215444"/>
          </a:xfrm>
          <a:prstGeom prst="rect">
            <a:avLst/>
          </a:prstGeom>
          <a:noFill/>
          <a:ln w="9525">
            <a:noFill/>
            <a:miter lim="800000"/>
            <a:headEnd/>
            <a:tailEnd/>
          </a:ln>
        </p:spPr>
        <p:txBody>
          <a:bodyPr wrap="square">
            <a:spAutoFit/>
          </a:bodyPr>
          <a:lstStyle/>
          <a:p>
            <a:pPr defTabSz="342900" eaLnBrk="0" hangingPunct="0"/>
            <a:r>
              <a:rPr lang="en-GB" sz="800" dirty="0">
                <a:latin typeface="Arial"/>
              </a:rPr>
              <a:t>n = 3,411</a:t>
            </a:r>
          </a:p>
        </p:txBody>
      </p:sp>
      <p:sp>
        <p:nvSpPr>
          <p:cNvPr id="21" name="TextBox 80">
            <a:extLst>
              <a:ext uri="{FF2B5EF4-FFF2-40B4-BE49-F238E27FC236}">
                <a16:creationId xmlns="" xmlns:a16="http://schemas.microsoft.com/office/drawing/2014/main" id="{A007F194-A0E2-46CD-B744-665A2699BDD8}"/>
              </a:ext>
            </a:extLst>
          </p:cNvPr>
          <p:cNvSpPr txBox="1">
            <a:spLocks noChangeArrowheads="1"/>
          </p:cNvSpPr>
          <p:nvPr/>
        </p:nvSpPr>
        <p:spPr bwMode="auto">
          <a:xfrm>
            <a:off x="2486636" y="1196240"/>
            <a:ext cx="3094177" cy="300082"/>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342900" eaLnBrk="1" hangingPunct="1">
              <a:defRPr/>
            </a:pPr>
            <a:r>
              <a:rPr lang="en-GB" sz="1350" b="1" dirty="0">
                <a:solidFill>
                  <a:srgbClr val="5C5C5C"/>
                </a:solidFill>
                <a:latin typeface="Arial"/>
                <a:ea typeface="ＭＳ Ｐゴシック" charset="0"/>
              </a:rPr>
              <a:t>Stages of symptom worsening</a:t>
            </a:r>
          </a:p>
        </p:txBody>
      </p:sp>
      <p:sp>
        <p:nvSpPr>
          <p:cNvPr id="22" name="Rectangle 9">
            <a:extLst>
              <a:ext uri="{FF2B5EF4-FFF2-40B4-BE49-F238E27FC236}">
                <a16:creationId xmlns="" xmlns:a16="http://schemas.microsoft.com/office/drawing/2014/main" id="{E7BBF26F-4596-400D-8A80-BFC2DC191769}"/>
              </a:ext>
            </a:extLst>
          </p:cNvPr>
          <p:cNvSpPr>
            <a:spLocks noChangeArrowheads="1"/>
          </p:cNvSpPr>
          <p:nvPr/>
        </p:nvSpPr>
        <p:spPr bwMode="auto">
          <a:xfrm>
            <a:off x="2889089" y="3918325"/>
            <a:ext cx="2812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342900">
              <a:buClr>
                <a:srgbClr val="FFCC00"/>
              </a:buClr>
            </a:pPr>
            <a:r>
              <a:rPr lang="en-GB" altLang="en-US" sz="600" i="1" dirty="0">
                <a:solidFill>
                  <a:srgbClr val="000000"/>
                </a:solidFill>
                <a:latin typeface="Arial" pitchFamily="34" charset="0"/>
              </a:rPr>
              <a:t>Figures adapted from: Partridge MR et al. 2006</a:t>
            </a:r>
          </a:p>
        </p:txBody>
      </p:sp>
      <p:sp>
        <p:nvSpPr>
          <p:cNvPr id="13"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37061" y="176322"/>
            <a:ext cx="1587826" cy="243208"/>
          </a:xfrm>
          <a:prstGeom prst="rect">
            <a:avLst/>
          </a:prstGeom>
          <a:noFill/>
        </p:spPr>
        <p:txBody>
          <a:bodyPr wrap="square" rtlCol="0">
            <a:spAutoFit/>
          </a:bodyPr>
          <a:lstStyle/>
          <a:p>
            <a:pPr lvl="0">
              <a:lnSpc>
                <a:spcPct val="120000"/>
              </a:lnSpc>
              <a:buClr>
                <a:srgbClr val="F0AB00"/>
              </a:buClr>
              <a:buSzPct val="150000"/>
            </a:pPr>
            <a:r>
              <a:rPr lang="en-GB" sz="900" cap="all" dirty="0">
                <a:solidFill>
                  <a:schemeClr val="bg1"/>
                </a:solidFill>
              </a:rPr>
              <a:t>Discussion</a:t>
            </a:r>
            <a:endParaRPr lang="en-GB" sz="800" cap="all" dirty="0">
              <a:solidFill>
                <a:schemeClr val="bg1"/>
              </a:solidFill>
            </a:endParaRPr>
          </a:p>
        </p:txBody>
      </p:sp>
      <p:pic>
        <p:nvPicPr>
          <p:cNvPr id="15" name="Picture 14"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spTree>
    <p:extLst>
      <p:ext uri="{BB962C8B-B14F-4D97-AF65-F5344CB8AC3E}">
        <p14:creationId xmlns:p14="http://schemas.microsoft.com/office/powerpoint/2010/main" val="84185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NRAD report reveals excessive prescribing of SABAs and </a:t>
            </a:r>
            <a:br>
              <a:rPr lang="en-GB" dirty="0"/>
            </a:br>
            <a:r>
              <a:rPr lang="en-GB" dirty="0"/>
              <a:t>under-prescribing of preventer medication </a:t>
            </a:r>
            <a:endParaRPr lang="en-GB"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27</a:t>
            </a:fld>
            <a:endParaRPr lang="en-GB" dirty="0"/>
          </a:p>
        </p:txBody>
      </p:sp>
      <p:sp>
        <p:nvSpPr>
          <p:cNvPr id="12" name="Content Placeholder 3"/>
          <p:cNvSpPr txBox="1">
            <a:spLocks/>
          </p:cNvSpPr>
          <p:nvPr/>
        </p:nvSpPr>
        <p:spPr>
          <a:xfrm>
            <a:off x="271695" y="4094319"/>
            <a:ext cx="8639861" cy="404993"/>
          </a:xfrm>
          <a:prstGeom prst="rect">
            <a:avLst/>
          </a:prstGeom>
        </p:spPr>
        <p:txBody>
          <a:bodyPr vert="horz" wrap="square" lIns="67499" tIns="35099" rIns="67499" bIns="35099" rtlCol="0" anchor="b">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375"/>
              </a:spcBef>
              <a:buClr>
                <a:srgbClr val="E41F13"/>
              </a:buClr>
              <a:buNone/>
            </a:pPr>
            <a:r>
              <a:rPr lang="en-GB" sz="750" dirty="0">
                <a:solidFill>
                  <a:srgbClr val="7F7F7F"/>
                </a:solidFill>
                <a:latin typeface="Arial" panose="020B0604020202020204" pitchFamily="34" charset="0"/>
              </a:rPr>
              <a:t>*Of those patients for which the number of prescriptions was known. Among 189 patients who were on short-acting relievers at the time of death, the number of prescriptions was known for 165. Among 168 patients on preventer inhalers at the time of death, either as stand-alone or in combination, the number of prescriptions was known for 128.</a:t>
            </a:r>
          </a:p>
          <a:p>
            <a:pPr marL="0" indent="0" defTabSz="342900">
              <a:spcBef>
                <a:spcPts val="375"/>
              </a:spcBef>
              <a:spcAft>
                <a:spcPts val="0"/>
              </a:spcAft>
              <a:buClr>
                <a:srgbClr val="E41F13"/>
              </a:buClr>
              <a:buNone/>
            </a:pPr>
            <a:r>
              <a:rPr lang="en-GB" sz="750" dirty="0">
                <a:solidFill>
                  <a:srgbClr val="7F7F7F"/>
                </a:solidFill>
                <a:latin typeface="Arial" panose="020B0604020202020204" pitchFamily="34" charset="0"/>
              </a:rPr>
              <a:t>NRAD, National Review of Asthma Deaths; SABA, short-acting </a:t>
            </a:r>
            <a:r>
              <a:rPr lang="el-GR" sz="750" dirty="0">
                <a:solidFill>
                  <a:srgbClr val="7F7F7F"/>
                </a:solidFill>
                <a:latin typeface="Arial" panose="020B0604020202020204" pitchFamily="34" charset="0"/>
              </a:rPr>
              <a:t>β</a:t>
            </a:r>
            <a:r>
              <a:rPr lang="en-GB" sz="750" baseline="-25000" dirty="0">
                <a:solidFill>
                  <a:srgbClr val="7F7F7F"/>
                </a:solidFill>
                <a:latin typeface="Arial" panose="020B0604020202020204" pitchFamily="34" charset="0"/>
              </a:rPr>
              <a:t>2</a:t>
            </a:r>
            <a:r>
              <a:rPr lang="en-GB" sz="750" dirty="0">
                <a:solidFill>
                  <a:srgbClr val="7F7F7F"/>
                </a:solidFill>
                <a:latin typeface="Arial" panose="020B0604020202020204" pitchFamily="34" charset="0"/>
              </a:rPr>
              <a:t>-agonist</a:t>
            </a:r>
            <a:br>
              <a:rPr lang="en-GB" sz="750" dirty="0">
                <a:solidFill>
                  <a:srgbClr val="7F7F7F"/>
                </a:solidFill>
                <a:latin typeface="Arial" panose="020B0604020202020204" pitchFamily="34" charset="0"/>
              </a:rPr>
            </a:br>
            <a:r>
              <a:rPr lang="en-GB" sz="750" dirty="0">
                <a:solidFill>
                  <a:srgbClr val="7F7F7F"/>
                </a:solidFill>
                <a:latin typeface="Arial" panose="020B0604020202020204" pitchFamily="34" charset="0"/>
              </a:rPr>
              <a:t>Royal College of Physicians. </a:t>
            </a:r>
            <a:r>
              <a:rPr lang="en-GB" sz="750" i="1" dirty="0">
                <a:solidFill>
                  <a:srgbClr val="7F7F7F"/>
                </a:solidFill>
                <a:latin typeface="Arial" panose="020B0604020202020204" pitchFamily="34" charset="0"/>
              </a:rPr>
              <a:t>Why Asthma Still Kills? The National Review of Asthma Deaths (NRAD) </a:t>
            </a:r>
            <a:r>
              <a:rPr lang="en-GB" sz="750" dirty="0">
                <a:solidFill>
                  <a:srgbClr val="7F7F7F"/>
                </a:solidFill>
                <a:latin typeface="Arial" panose="020B0604020202020204" pitchFamily="34" charset="0"/>
              </a:rPr>
              <a:t>[online] 2014. Available from: https://www.rcplondon.ac.uk/projects/outputs/why-asthma-still-kills [Last accessed: December, 2016].</a:t>
            </a:r>
          </a:p>
        </p:txBody>
      </p:sp>
      <p:pic>
        <p:nvPicPr>
          <p:cNvPr id="19" name="Picture 18" descr="A close up of a sign&#10;&#10;Description generated with high confidence">
            <a:extLst>
              <a:ext uri="{FF2B5EF4-FFF2-40B4-BE49-F238E27FC236}">
                <a16:creationId xmlns="" xmlns:a16="http://schemas.microsoft.com/office/drawing/2014/main" id="{E644DD83-C141-447D-A402-3639E1F54F73}"/>
              </a:ext>
            </a:extLst>
          </p:cNvPr>
          <p:cNvPicPr>
            <a:picLocks noChangeAspect="1"/>
          </p:cNvPicPr>
          <p:nvPr/>
        </p:nvPicPr>
        <p:blipFill>
          <a:blip r:embed="rId2"/>
          <a:stretch>
            <a:fillRect/>
          </a:stretch>
        </p:blipFill>
        <p:spPr>
          <a:xfrm>
            <a:off x="8250809" y="4539"/>
            <a:ext cx="886749" cy="443376"/>
          </a:xfrm>
          <a:prstGeom prst="rect">
            <a:avLst/>
          </a:prstGeom>
        </p:spPr>
      </p:pic>
      <p:grpSp>
        <p:nvGrpSpPr>
          <p:cNvPr id="20" name="Group 19">
            <a:extLst>
              <a:ext uri="{FF2B5EF4-FFF2-40B4-BE49-F238E27FC236}">
                <a16:creationId xmlns="" xmlns:a16="http://schemas.microsoft.com/office/drawing/2014/main" id="{140E1692-9800-4C6B-9827-E500DF143DFA}"/>
              </a:ext>
            </a:extLst>
          </p:cNvPr>
          <p:cNvGrpSpPr/>
          <p:nvPr/>
        </p:nvGrpSpPr>
        <p:grpSpPr>
          <a:xfrm>
            <a:off x="766606" y="1417048"/>
            <a:ext cx="8182315" cy="2528482"/>
            <a:chOff x="1051939" y="1854269"/>
            <a:chExt cx="10909753" cy="3371310"/>
          </a:xfrm>
        </p:grpSpPr>
        <p:cxnSp>
          <p:nvCxnSpPr>
            <p:cNvPr id="21" name="Straight Connector 20"/>
            <p:cNvCxnSpPr>
              <a:cxnSpLocks/>
            </p:cNvCxnSpPr>
            <p:nvPr/>
          </p:nvCxnSpPr>
          <p:spPr>
            <a:xfrm flipV="1">
              <a:off x="6128330" y="1854269"/>
              <a:ext cx="0" cy="31662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 xmlns:a16="http://schemas.microsoft.com/office/drawing/2014/main" id="{0A60C691-D065-4B6E-B2ED-CF62C99E0082}"/>
                </a:ext>
              </a:extLst>
            </p:cNvPr>
            <p:cNvGrpSpPr/>
            <p:nvPr/>
          </p:nvGrpSpPr>
          <p:grpSpPr>
            <a:xfrm>
              <a:off x="6516916" y="1856437"/>
              <a:ext cx="5444776" cy="3369142"/>
              <a:chOff x="6516916" y="1865148"/>
              <a:chExt cx="5444776" cy="3369142"/>
            </a:xfrm>
          </p:grpSpPr>
          <p:sp>
            <p:nvSpPr>
              <p:cNvPr id="35" name="Rectangle 34"/>
              <p:cNvSpPr/>
              <p:nvPr/>
            </p:nvSpPr>
            <p:spPr>
              <a:xfrm>
                <a:off x="6516916" y="3682937"/>
                <a:ext cx="5444776" cy="776575"/>
              </a:xfrm>
              <a:prstGeom prst="rect">
                <a:avLst/>
              </a:prstGeom>
            </p:spPr>
            <p:txBody>
              <a:bodyPr wrap="square" lIns="0" tIns="0" rIns="0" bIns="0">
                <a:noAutofit/>
              </a:bodyPr>
              <a:lstStyle/>
              <a:p>
                <a:pPr defTabSz="685800"/>
                <a:r>
                  <a:rPr lang="en-GB" sz="2400" b="1" dirty="0">
                    <a:solidFill>
                      <a:srgbClr val="663300"/>
                    </a:solidFill>
                    <a:latin typeface="Arial"/>
                  </a:rPr>
                  <a:t>38% </a:t>
                </a:r>
                <a:r>
                  <a:rPr lang="en-GB" sz="900" dirty="0">
                    <a:solidFill>
                      <a:srgbClr val="5C5C5C"/>
                    </a:solidFill>
                    <a:latin typeface="Arial"/>
                  </a:rPr>
                  <a:t>of patients on preventer inhalers* received fewer than  </a:t>
                </a:r>
                <a:br>
                  <a:rPr lang="en-GB" sz="900" dirty="0">
                    <a:solidFill>
                      <a:srgbClr val="5C5C5C"/>
                    </a:solidFill>
                    <a:latin typeface="Arial"/>
                  </a:rPr>
                </a:br>
                <a:r>
                  <a:rPr lang="en-GB" sz="1600" b="1" dirty="0">
                    <a:solidFill>
                      <a:srgbClr val="663300"/>
                    </a:solidFill>
                  </a:rPr>
                  <a:t>4</a:t>
                </a:r>
                <a:r>
                  <a:rPr lang="en-GB" sz="900" b="1" dirty="0">
                    <a:solidFill>
                      <a:srgbClr val="98C6EA">
                        <a:lumMod val="75000"/>
                      </a:srgbClr>
                    </a:solidFill>
                    <a:latin typeface="Arial"/>
                  </a:rPr>
                  <a:t> </a:t>
                </a:r>
                <a:r>
                  <a:rPr lang="en-GB" sz="900" dirty="0">
                    <a:solidFill>
                      <a:srgbClr val="5C5C5C"/>
                    </a:solidFill>
                    <a:latin typeface="Arial"/>
                  </a:rPr>
                  <a:t>inhalers in the year leading up to their death…</a:t>
                </a:r>
              </a:p>
            </p:txBody>
          </p:sp>
          <p:sp>
            <p:nvSpPr>
              <p:cNvPr id="37" name="Rectangle 36"/>
              <p:cNvSpPr/>
              <p:nvPr/>
            </p:nvSpPr>
            <p:spPr>
              <a:xfrm>
                <a:off x="6520249" y="1865148"/>
                <a:ext cx="3780000" cy="514739"/>
              </a:xfrm>
              <a:prstGeom prst="rect">
                <a:avLst/>
              </a:prstGeom>
              <a:solidFill>
                <a:srgbClr val="663300"/>
              </a:solidFill>
            </p:spPr>
            <p:txBody>
              <a:bodyPr wrap="square" lIns="54000" tIns="54000" rIns="54000" bIns="54000" anchor="ctr">
                <a:spAutoFit/>
              </a:bodyPr>
              <a:lstStyle/>
              <a:p>
                <a:pPr algn="ctr" defTabSz="685800"/>
                <a:r>
                  <a:rPr lang="en-GB" sz="900" b="1" dirty="0">
                    <a:solidFill>
                      <a:prstClr val="white"/>
                    </a:solidFill>
                    <a:latin typeface="Arial"/>
                  </a:rPr>
                  <a:t>Evidence of under-prescribing </a:t>
                </a:r>
                <a:br>
                  <a:rPr lang="en-GB" sz="900" b="1" dirty="0">
                    <a:solidFill>
                      <a:prstClr val="white"/>
                    </a:solidFill>
                    <a:latin typeface="Arial"/>
                  </a:rPr>
                </a:br>
                <a:r>
                  <a:rPr lang="en-GB" sz="900" b="1" dirty="0">
                    <a:solidFill>
                      <a:prstClr val="white"/>
                    </a:solidFill>
                    <a:latin typeface="Arial"/>
                  </a:rPr>
                  <a:t>of preventer medication</a:t>
                </a:r>
              </a:p>
            </p:txBody>
          </p:sp>
          <p:sp>
            <p:nvSpPr>
              <p:cNvPr id="39" name="Rectangle 38"/>
              <p:cNvSpPr/>
              <p:nvPr/>
            </p:nvSpPr>
            <p:spPr>
              <a:xfrm>
                <a:off x="6516916" y="4434572"/>
                <a:ext cx="4988803" cy="681340"/>
              </a:xfrm>
              <a:prstGeom prst="rect">
                <a:avLst/>
              </a:prstGeom>
            </p:spPr>
            <p:txBody>
              <a:bodyPr wrap="square" lIns="0" tIns="0" rIns="0" bIns="0">
                <a:noAutofit/>
              </a:bodyPr>
              <a:lstStyle/>
              <a:p>
                <a:pPr defTabSz="685800"/>
                <a:r>
                  <a:rPr lang="en-GB" sz="900" dirty="0">
                    <a:solidFill>
                      <a:srgbClr val="5C5C5C"/>
                    </a:solidFill>
                    <a:latin typeface="Arial"/>
                  </a:rPr>
                  <a:t>and </a:t>
                </a:r>
                <a:r>
                  <a:rPr lang="en-GB" sz="2400" b="1" dirty="0">
                    <a:solidFill>
                      <a:srgbClr val="663300"/>
                    </a:solidFill>
                    <a:latin typeface="Arial"/>
                  </a:rPr>
                  <a:t>80% </a:t>
                </a:r>
                <a:r>
                  <a:rPr lang="en-GB" sz="900" dirty="0">
                    <a:solidFill>
                      <a:srgbClr val="5C5C5C"/>
                    </a:solidFill>
                    <a:latin typeface="Arial"/>
                  </a:rPr>
                  <a:t>received fewer than 12 preventer inhalers</a:t>
                </a:r>
              </a:p>
            </p:txBody>
          </p:sp>
          <p:sp>
            <p:nvSpPr>
              <p:cNvPr id="40" name="Rectangle 39"/>
              <p:cNvSpPr/>
              <p:nvPr/>
            </p:nvSpPr>
            <p:spPr>
              <a:xfrm>
                <a:off x="7208941" y="4552950"/>
                <a:ext cx="3423597" cy="681340"/>
              </a:xfrm>
              <a:prstGeom prst="rect">
                <a:avLst/>
              </a:prstGeom>
            </p:spPr>
            <p:txBody>
              <a:bodyPr wrap="square" lIns="0" tIns="0" rIns="0" bIns="0">
                <a:noAutofit/>
              </a:bodyPr>
              <a:lstStyle/>
              <a:p>
                <a:pPr algn="ctr" defTabSz="685800"/>
                <a:endParaRPr lang="en-GB" sz="900" b="1" dirty="0">
                  <a:solidFill>
                    <a:srgbClr val="98C6EA">
                      <a:lumMod val="75000"/>
                    </a:srgbClr>
                  </a:solidFill>
                  <a:latin typeface="Arial"/>
                </a:endParaRPr>
              </a:p>
            </p:txBody>
          </p:sp>
        </p:grpSp>
        <p:sp>
          <p:nvSpPr>
            <p:cNvPr id="27" name="Rectangle 26"/>
            <p:cNvSpPr/>
            <p:nvPr/>
          </p:nvSpPr>
          <p:spPr>
            <a:xfrm>
              <a:off x="1051939" y="1856437"/>
              <a:ext cx="3780000" cy="514739"/>
            </a:xfrm>
            <a:prstGeom prst="rect">
              <a:avLst/>
            </a:prstGeom>
            <a:solidFill>
              <a:srgbClr val="489ADA"/>
            </a:solidFill>
          </p:spPr>
          <p:txBody>
            <a:bodyPr wrap="square" lIns="54000" tIns="54000" rIns="54000" bIns="54000" anchor="ctr">
              <a:spAutoFit/>
            </a:bodyPr>
            <a:lstStyle/>
            <a:p>
              <a:pPr algn="ctr" defTabSz="685800"/>
              <a:r>
                <a:rPr lang="en-GB" sz="900" b="1" dirty="0">
                  <a:solidFill>
                    <a:prstClr val="white"/>
                  </a:solidFill>
                  <a:latin typeface="Arial"/>
                </a:rPr>
                <a:t>Evidence of excessive prescribing </a:t>
              </a:r>
              <a:br>
                <a:rPr lang="en-GB" sz="900" b="1" dirty="0">
                  <a:solidFill>
                    <a:prstClr val="white"/>
                  </a:solidFill>
                  <a:latin typeface="Arial"/>
                </a:rPr>
              </a:br>
              <a:r>
                <a:rPr lang="en-GB" sz="900" b="1" dirty="0">
                  <a:solidFill>
                    <a:prstClr val="white"/>
                  </a:solidFill>
                  <a:latin typeface="Arial"/>
                </a:rPr>
                <a:t>of reliever medication</a:t>
              </a:r>
            </a:p>
          </p:txBody>
        </p:sp>
      </p:grpSp>
      <p:sp>
        <p:nvSpPr>
          <p:cNvPr id="89" name="Content Placeholder 2">
            <a:extLst>
              <a:ext uri="{FF2B5EF4-FFF2-40B4-BE49-F238E27FC236}">
                <a16:creationId xmlns="" xmlns:a16="http://schemas.microsoft.com/office/drawing/2014/main" id="{92F3E1BF-D9B9-45F5-B7A0-313DC42B3188}"/>
              </a:ext>
            </a:extLst>
          </p:cNvPr>
          <p:cNvSpPr txBox="1">
            <a:spLocks/>
          </p:cNvSpPr>
          <p:nvPr/>
        </p:nvSpPr>
        <p:spPr>
          <a:xfrm>
            <a:off x="237061" y="1148592"/>
            <a:ext cx="8600251" cy="353379"/>
          </a:xfrm>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NRAD report was an investigation of recent asthma deaths in the UK by the Royal College of Physicians</a:t>
            </a:r>
            <a:endParaRPr lang="en-GB" sz="1425" dirty="0"/>
          </a:p>
          <a:p>
            <a:endParaRPr lang="en-GB" dirty="0"/>
          </a:p>
        </p:txBody>
      </p:sp>
      <p:sp>
        <p:nvSpPr>
          <p:cNvPr id="90" name="Freeform 5"/>
          <p:cNvSpPr>
            <a:spLocks/>
          </p:cNvSpPr>
          <p:nvPr/>
        </p:nvSpPr>
        <p:spPr bwMode="auto">
          <a:xfrm>
            <a:off x="679595" y="2158954"/>
            <a:ext cx="54191" cy="104588"/>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91" name="Freeform 6"/>
          <p:cNvSpPr>
            <a:spLocks/>
          </p:cNvSpPr>
          <p:nvPr/>
        </p:nvSpPr>
        <p:spPr bwMode="auto">
          <a:xfrm>
            <a:off x="425981" y="1853859"/>
            <a:ext cx="108111" cy="81557"/>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92" name="Freeform 7"/>
          <p:cNvSpPr>
            <a:spLocks noEditPoints="1"/>
          </p:cNvSpPr>
          <p:nvPr/>
        </p:nvSpPr>
        <p:spPr bwMode="auto">
          <a:xfrm>
            <a:off x="427878" y="1892876"/>
            <a:ext cx="233021" cy="370937"/>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93" name="TextBox 92"/>
          <p:cNvSpPr txBox="1"/>
          <p:nvPr/>
        </p:nvSpPr>
        <p:spPr>
          <a:xfrm>
            <a:off x="814361" y="1995291"/>
            <a:ext cx="3144510" cy="621694"/>
          </a:xfrm>
          <a:prstGeom prst="rect">
            <a:avLst/>
          </a:prstGeom>
          <a:noFill/>
        </p:spPr>
        <p:txBody>
          <a:bodyPr wrap="square" lIns="0" tIns="0" rIns="0" bIns="0" rtlCol="0">
            <a:noAutofit/>
          </a:bodyPr>
          <a:lstStyle/>
          <a:p>
            <a:pPr defTabSz="685800"/>
            <a:r>
              <a:rPr lang="en-GB" sz="1050" dirty="0">
                <a:solidFill>
                  <a:srgbClr val="5C5C5C"/>
                </a:solidFill>
                <a:latin typeface="Arial"/>
              </a:rPr>
              <a:t>                 </a:t>
            </a:r>
            <a:r>
              <a:rPr lang="en-GB" sz="900" dirty="0">
                <a:solidFill>
                  <a:srgbClr val="5C5C5C"/>
                </a:solidFill>
                <a:latin typeface="Arial"/>
              </a:rPr>
              <a:t>of patients who were on short-acting relievers at the time of death had been prescribed more than </a:t>
            </a:r>
          </a:p>
        </p:txBody>
      </p:sp>
      <p:sp>
        <p:nvSpPr>
          <p:cNvPr id="94" name="TextBox 93"/>
          <p:cNvSpPr txBox="1"/>
          <p:nvPr/>
        </p:nvSpPr>
        <p:spPr>
          <a:xfrm>
            <a:off x="804125" y="1853859"/>
            <a:ext cx="794075" cy="472351"/>
          </a:xfrm>
          <a:prstGeom prst="rect">
            <a:avLst/>
          </a:prstGeom>
          <a:noFill/>
        </p:spPr>
        <p:txBody>
          <a:bodyPr wrap="square" lIns="0" tIns="0" rIns="0" bIns="0" rtlCol="0">
            <a:noAutofit/>
          </a:bodyPr>
          <a:lstStyle/>
          <a:p>
            <a:pPr defTabSz="685800"/>
            <a:r>
              <a:rPr lang="en-GB" sz="2400" b="1" dirty="0">
                <a:solidFill>
                  <a:srgbClr val="98C6EA">
                    <a:lumMod val="75000"/>
                  </a:srgbClr>
                </a:solidFill>
                <a:latin typeface="Arial"/>
              </a:rPr>
              <a:t>39%</a:t>
            </a:r>
          </a:p>
          <a:p>
            <a:pPr defTabSz="685800">
              <a:spcAft>
                <a:spcPts val="900"/>
              </a:spcAft>
            </a:pPr>
            <a:endParaRPr lang="en-GB" sz="1050" dirty="0">
              <a:solidFill>
                <a:srgbClr val="C0CD06"/>
              </a:solidFill>
              <a:latin typeface="Arial"/>
            </a:endParaRPr>
          </a:p>
          <a:p>
            <a:pPr defTabSz="685800"/>
            <a:endParaRPr lang="en-GB" sz="1050" dirty="0">
              <a:solidFill>
                <a:srgbClr val="FF0000"/>
              </a:solidFill>
              <a:latin typeface="Arial"/>
            </a:endParaRPr>
          </a:p>
        </p:txBody>
      </p:sp>
      <p:sp>
        <p:nvSpPr>
          <p:cNvPr id="95" name="TextBox 94"/>
          <p:cNvSpPr txBox="1"/>
          <p:nvPr/>
        </p:nvSpPr>
        <p:spPr>
          <a:xfrm>
            <a:off x="794765" y="2860821"/>
            <a:ext cx="2705854" cy="484921"/>
          </a:xfrm>
          <a:prstGeom prst="rect">
            <a:avLst/>
          </a:prstGeom>
          <a:noFill/>
        </p:spPr>
        <p:txBody>
          <a:bodyPr wrap="square" lIns="0" tIns="0" rIns="0" bIns="0" rtlCol="0">
            <a:noAutofit/>
          </a:bodyPr>
          <a:lstStyle/>
          <a:p>
            <a:pPr defTabSz="685800"/>
            <a:r>
              <a:rPr lang="en-GB" sz="2400" b="1" dirty="0">
                <a:solidFill>
                  <a:srgbClr val="98C6EA">
                    <a:lumMod val="75000"/>
                  </a:srgbClr>
                </a:solidFill>
                <a:latin typeface="Arial"/>
              </a:rPr>
              <a:t>4%</a:t>
            </a:r>
            <a:r>
              <a:rPr lang="en-GB" sz="1050" dirty="0">
                <a:solidFill>
                  <a:srgbClr val="98C6EA">
                    <a:lumMod val="75000"/>
                  </a:srgbClr>
                </a:solidFill>
                <a:latin typeface="Arial"/>
              </a:rPr>
              <a:t> </a:t>
            </a:r>
            <a:r>
              <a:rPr lang="en-GB" sz="900" dirty="0">
                <a:solidFill>
                  <a:srgbClr val="5C5C5C"/>
                </a:solidFill>
                <a:latin typeface="Arial"/>
              </a:rPr>
              <a:t>had been prescribed more than</a:t>
            </a:r>
            <a:endParaRPr lang="en-GB" sz="900" b="1" dirty="0">
              <a:solidFill>
                <a:srgbClr val="5C5C5C"/>
              </a:solidFill>
              <a:latin typeface="Arial"/>
            </a:endParaRPr>
          </a:p>
        </p:txBody>
      </p:sp>
      <p:sp>
        <p:nvSpPr>
          <p:cNvPr id="96" name="Rectangle 95"/>
          <p:cNvSpPr/>
          <p:nvPr/>
        </p:nvSpPr>
        <p:spPr>
          <a:xfrm>
            <a:off x="794765" y="3216817"/>
            <a:ext cx="571166" cy="491209"/>
          </a:xfrm>
          <a:prstGeom prst="rect">
            <a:avLst/>
          </a:prstGeom>
        </p:spPr>
        <p:txBody>
          <a:bodyPr wrap="square" lIns="0" tIns="0" rIns="0" bIns="0" anchor="ctr">
            <a:noAutofit/>
          </a:bodyPr>
          <a:lstStyle/>
          <a:p>
            <a:pPr defTabSz="685800"/>
            <a:r>
              <a:rPr lang="en-GB" sz="2400" b="1" dirty="0">
                <a:solidFill>
                  <a:srgbClr val="98C6EA">
                    <a:lumMod val="75000"/>
                  </a:srgbClr>
                </a:solidFill>
                <a:latin typeface="Arial"/>
              </a:rPr>
              <a:t>50</a:t>
            </a:r>
          </a:p>
        </p:txBody>
      </p:sp>
      <p:sp>
        <p:nvSpPr>
          <p:cNvPr id="97" name="TextBox 96"/>
          <p:cNvSpPr txBox="1"/>
          <p:nvPr/>
        </p:nvSpPr>
        <p:spPr>
          <a:xfrm>
            <a:off x="1176504" y="3422809"/>
            <a:ext cx="1274540" cy="310342"/>
          </a:xfrm>
          <a:prstGeom prst="rect">
            <a:avLst/>
          </a:prstGeom>
          <a:noFill/>
        </p:spPr>
        <p:txBody>
          <a:bodyPr wrap="square" lIns="0" tIns="0" rIns="0" bIns="0" rtlCol="0">
            <a:noAutofit/>
          </a:bodyPr>
          <a:lstStyle/>
          <a:p>
            <a:pPr defTabSz="685800"/>
            <a:r>
              <a:rPr lang="en-GB" sz="900" dirty="0">
                <a:solidFill>
                  <a:srgbClr val="5C5C5C"/>
                </a:solidFill>
                <a:latin typeface="Arial"/>
              </a:rPr>
              <a:t>reliever inhalers</a:t>
            </a:r>
            <a:endParaRPr lang="en-GB" sz="900" b="1" dirty="0">
              <a:solidFill>
                <a:srgbClr val="5C5C5C"/>
              </a:solidFill>
              <a:latin typeface="Arial"/>
            </a:endParaRPr>
          </a:p>
        </p:txBody>
      </p:sp>
      <p:sp>
        <p:nvSpPr>
          <p:cNvPr id="98" name="TextBox 97"/>
          <p:cNvSpPr txBox="1"/>
          <p:nvPr/>
        </p:nvSpPr>
        <p:spPr>
          <a:xfrm>
            <a:off x="710786" y="2348107"/>
            <a:ext cx="3757760" cy="623248"/>
          </a:xfrm>
          <a:prstGeom prst="rect">
            <a:avLst/>
          </a:prstGeom>
          <a:noFill/>
        </p:spPr>
        <p:txBody>
          <a:bodyPr wrap="none" rtlCol="0">
            <a:spAutoFit/>
          </a:bodyPr>
          <a:lstStyle/>
          <a:p>
            <a:pPr defTabSz="342900"/>
            <a:r>
              <a:rPr lang="en-GB" sz="2400" b="1" dirty="0">
                <a:solidFill>
                  <a:srgbClr val="98C6EA">
                    <a:lumMod val="75000"/>
                  </a:srgbClr>
                </a:solidFill>
                <a:latin typeface="Arial"/>
              </a:rPr>
              <a:t>12</a:t>
            </a:r>
            <a:r>
              <a:rPr lang="en-GB" sz="1350" dirty="0">
                <a:solidFill>
                  <a:srgbClr val="5C5C5C"/>
                </a:solidFill>
                <a:latin typeface="Arial"/>
              </a:rPr>
              <a:t> </a:t>
            </a:r>
            <a:r>
              <a:rPr lang="en-GB" sz="1000" dirty="0">
                <a:solidFill>
                  <a:srgbClr val="5C5C5C"/>
                </a:solidFill>
                <a:latin typeface="Arial"/>
              </a:rPr>
              <a:t>short-acting reliever inhalers in the year before they died</a:t>
            </a:r>
          </a:p>
          <a:p>
            <a:pPr defTabSz="342900"/>
            <a:endParaRPr lang="en-GB" sz="1050" dirty="0">
              <a:solidFill>
                <a:srgbClr val="5C5C5C"/>
              </a:solidFill>
              <a:latin typeface="Arial"/>
            </a:endParaRPr>
          </a:p>
        </p:txBody>
      </p:sp>
      <p:sp>
        <p:nvSpPr>
          <p:cNvPr id="99" name="Freeform 5"/>
          <p:cNvSpPr>
            <a:spLocks/>
          </p:cNvSpPr>
          <p:nvPr/>
        </p:nvSpPr>
        <p:spPr bwMode="auto">
          <a:xfrm>
            <a:off x="7391865" y="2300593"/>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0" name="Freeform 6"/>
          <p:cNvSpPr>
            <a:spLocks/>
          </p:cNvSpPr>
          <p:nvPr/>
        </p:nvSpPr>
        <p:spPr bwMode="auto">
          <a:xfrm>
            <a:off x="7209174" y="2080818"/>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1" name="Freeform 7"/>
          <p:cNvSpPr>
            <a:spLocks noEditPoints="1"/>
          </p:cNvSpPr>
          <p:nvPr/>
        </p:nvSpPr>
        <p:spPr bwMode="auto">
          <a:xfrm>
            <a:off x="7210540" y="2108924"/>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2" name="Freeform 5"/>
          <p:cNvSpPr>
            <a:spLocks/>
          </p:cNvSpPr>
          <p:nvPr/>
        </p:nvSpPr>
        <p:spPr bwMode="auto">
          <a:xfrm>
            <a:off x="7611321" y="2294497"/>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3" name="Freeform 6"/>
          <p:cNvSpPr>
            <a:spLocks/>
          </p:cNvSpPr>
          <p:nvPr/>
        </p:nvSpPr>
        <p:spPr bwMode="auto">
          <a:xfrm>
            <a:off x="7428630" y="2074722"/>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4" name="Freeform 7"/>
          <p:cNvSpPr>
            <a:spLocks noEditPoints="1"/>
          </p:cNvSpPr>
          <p:nvPr/>
        </p:nvSpPr>
        <p:spPr bwMode="auto">
          <a:xfrm>
            <a:off x="7429996" y="2102828"/>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5" name="Freeform 5"/>
          <p:cNvSpPr>
            <a:spLocks/>
          </p:cNvSpPr>
          <p:nvPr/>
        </p:nvSpPr>
        <p:spPr bwMode="auto">
          <a:xfrm>
            <a:off x="7824447" y="2291284"/>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6" name="Freeform 6"/>
          <p:cNvSpPr>
            <a:spLocks/>
          </p:cNvSpPr>
          <p:nvPr/>
        </p:nvSpPr>
        <p:spPr bwMode="auto">
          <a:xfrm>
            <a:off x="7641756" y="2071509"/>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7" name="Freeform 7"/>
          <p:cNvSpPr>
            <a:spLocks noEditPoints="1"/>
          </p:cNvSpPr>
          <p:nvPr/>
        </p:nvSpPr>
        <p:spPr bwMode="auto">
          <a:xfrm>
            <a:off x="7643122" y="2099615"/>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8" name="Freeform 5"/>
          <p:cNvSpPr>
            <a:spLocks/>
          </p:cNvSpPr>
          <p:nvPr/>
        </p:nvSpPr>
        <p:spPr bwMode="auto">
          <a:xfrm>
            <a:off x="8043903" y="2285188"/>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09" name="Freeform 6"/>
          <p:cNvSpPr>
            <a:spLocks/>
          </p:cNvSpPr>
          <p:nvPr/>
        </p:nvSpPr>
        <p:spPr bwMode="auto">
          <a:xfrm>
            <a:off x="7861212" y="2065413"/>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0" name="Freeform 7"/>
          <p:cNvSpPr>
            <a:spLocks noEditPoints="1"/>
          </p:cNvSpPr>
          <p:nvPr/>
        </p:nvSpPr>
        <p:spPr bwMode="auto">
          <a:xfrm>
            <a:off x="7862578" y="2093519"/>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1" name="Freeform 5"/>
          <p:cNvSpPr>
            <a:spLocks/>
          </p:cNvSpPr>
          <p:nvPr/>
        </p:nvSpPr>
        <p:spPr bwMode="auto">
          <a:xfrm>
            <a:off x="8264277" y="2281503"/>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2" name="Freeform 6"/>
          <p:cNvSpPr>
            <a:spLocks/>
          </p:cNvSpPr>
          <p:nvPr/>
        </p:nvSpPr>
        <p:spPr bwMode="auto">
          <a:xfrm>
            <a:off x="8081586" y="2061728"/>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3" name="Freeform 7"/>
          <p:cNvSpPr>
            <a:spLocks noEditPoints="1"/>
          </p:cNvSpPr>
          <p:nvPr/>
        </p:nvSpPr>
        <p:spPr bwMode="auto">
          <a:xfrm>
            <a:off x="8082952" y="2089834"/>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4" name="Freeform 5"/>
          <p:cNvSpPr>
            <a:spLocks/>
          </p:cNvSpPr>
          <p:nvPr/>
        </p:nvSpPr>
        <p:spPr bwMode="auto">
          <a:xfrm>
            <a:off x="8483733" y="2275407"/>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5" name="Freeform 6"/>
          <p:cNvSpPr>
            <a:spLocks/>
          </p:cNvSpPr>
          <p:nvPr/>
        </p:nvSpPr>
        <p:spPr bwMode="auto">
          <a:xfrm>
            <a:off x="8301042" y="2055632"/>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6" name="Freeform 7"/>
          <p:cNvSpPr>
            <a:spLocks noEditPoints="1"/>
          </p:cNvSpPr>
          <p:nvPr/>
        </p:nvSpPr>
        <p:spPr bwMode="auto">
          <a:xfrm>
            <a:off x="8302408" y="2083738"/>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7" name="Freeform 5"/>
          <p:cNvSpPr>
            <a:spLocks/>
          </p:cNvSpPr>
          <p:nvPr/>
        </p:nvSpPr>
        <p:spPr bwMode="auto">
          <a:xfrm>
            <a:off x="7428535" y="2642288"/>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8" name="Freeform 6"/>
          <p:cNvSpPr>
            <a:spLocks/>
          </p:cNvSpPr>
          <p:nvPr/>
        </p:nvSpPr>
        <p:spPr bwMode="auto">
          <a:xfrm>
            <a:off x="7245844" y="2422513"/>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19" name="Freeform 7"/>
          <p:cNvSpPr>
            <a:spLocks noEditPoints="1"/>
          </p:cNvSpPr>
          <p:nvPr/>
        </p:nvSpPr>
        <p:spPr bwMode="auto">
          <a:xfrm>
            <a:off x="7247210" y="2450619"/>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0" name="Freeform 5"/>
          <p:cNvSpPr>
            <a:spLocks/>
          </p:cNvSpPr>
          <p:nvPr/>
        </p:nvSpPr>
        <p:spPr bwMode="auto">
          <a:xfrm>
            <a:off x="7647991" y="2636192"/>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1" name="Freeform 6"/>
          <p:cNvSpPr>
            <a:spLocks/>
          </p:cNvSpPr>
          <p:nvPr/>
        </p:nvSpPr>
        <p:spPr bwMode="auto">
          <a:xfrm>
            <a:off x="7465300" y="2416417"/>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2" name="Freeform 7"/>
          <p:cNvSpPr>
            <a:spLocks noEditPoints="1"/>
          </p:cNvSpPr>
          <p:nvPr/>
        </p:nvSpPr>
        <p:spPr bwMode="auto">
          <a:xfrm>
            <a:off x="7466666" y="2444523"/>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3" name="Freeform 5"/>
          <p:cNvSpPr>
            <a:spLocks/>
          </p:cNvSpPr>
          <p:nvPr/>
        </p:nvSpPr>
        <p:spPr bwMode="auto">
          <a:xfrm>
            <a:off x="7861117" y="2632979"/>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4" name="Freeform 6"/>
          <p:cNvSpPr>
            <a:spLocks/>
          </p:cNvSpPr>
          <p:nvPr/>
        </p:nvSpPr>
        <p:spPr bwMode="auto">
          <a:xfrm>
            <a:off x="7678426" y="2413204"/>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5" name="Freeform 7"/>
          <p:cNvSpPr>
            <a:spLocks noEditPoints="1"/>
          </p:cNvSpPr>
          <p:nvPr/>
        </p:nvSpPr>
        <p:spPr bwMode="auto">
          <a:xfrm>
            <a:off x="7679792" y="2441310"/>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6" name="Freeform 5"/>
          <p:cNvSpPr>
            <a:spLocks/>
          </p:cNvSpPr>
          <p:nvPr/>
        </p:nvSpPr>
        <p:spPr bwMode="auto">
          <a:xfrm>
            <a:off x="8080573" y="2626883"/>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7" name="Freeform 6"/>
          <p:cNvSpPr>
            <a:spLocks/>
          </p:cNvSpPr>
          <p:nvPr/>
        </p:nvSpPr>
        <p:spPr bwMode="auto">
          <a:xfrm>
            <a:off x="7897882" y="2407108"/>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8" name="Freeform 7"/>
          <p:cNvSpPr>
            <a:spLocks noEditPoints="1"/>
          </p:cNvSpPr>
          <p:nvPr/>
        </p:nvSpPr>
        <p:spPr bwMode="auto">
          <a:xfrm>
            <a:off x="7899248" y="2435214"/>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29" name="Freeform 5"/>
          <p:cNvSpPr>
            <a:spLocks/>
          </p:cNvSpPr>
          <p:nvPr/>
        </p:nvSpPr>
        <p:spPr bwMode="auto">
          <a:xfrm>
            <a:off x="8300947" y="2623198"/>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30" name="Freeform 6"/>
          <p:cNvSpPr>
            <a:spLocks/>
          </p:cNvSpPr>
          <p:nvPr/>
        </p:nvSpPr>
        <p:spPr bwMode="auto">
          <a:xfrm>
            <a:off x="8118256" y="2403423"/>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31" name="Freeform 7"/>
          <p:cNvSpPr>
            <a:spLocks noEditPoints="1"/>
          </p:cNvSpPr>
          <p:nvPr/>
        </p:nvSpPr>
        <p:spPr bwMode="auto">
          <a:xfrm>
            <a:off x="8119622" y="2431529"/>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32" name="Freeform 5"/>
          <p:cNvSpPr>
            <a:spLocks/>
          </p:cNvSpPr>
          <p:nvPr/>
        </p:nvSpPr>
        <p:spPr bwMode="auto">
          <a:xfrm>
            <a:off x="8520403" y="2617102"/>
            <a:ext cx="39036" cy="75340"/>
          </a:xfrm>
          <a:custGeom>
            <a:avLst/>
            <a:gdLst>
              <a:gd name="T0" fmla="*/ 0 w 200"/>
              <a:gd name="T1" fmla="*/ 0 h 386"/>
              <a:gd name="T2" fmla="*/ 0 w 200"/>
              <a:gd name="T3" fmla="*/ 386 h 386"/>
              <a:gd name="T4" fmla="*/ 200 w 200"/>
              <a:gd name="T5" fmla="*/ 365 h 386"/>
              <a:gd name="T6" fmla="*/ 200 w 200"/>
              <a:gd name="T7" fmla="*/ 242 h 386"/>
              <a:gd name="T8" fmla="*/ 200 w 200"/>
              <a:gd name="T9" fmla="*/ 143 h 386"/>
              <a:gd name="T10" fmla="*/ 200 w 200"/>
              <a:gd name="T11" fmla="*/ 20 h 386"/>
              <a:gd name="T12" fmla="*/ 0 w 200"/>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00" h="386">
                <a:moveTo>
                  <a:pt x="0" y="0"/>
                </a:moveTo>
                <a:lnTo>
                  <a:pt x="0" y="386"/>
                </a:lnTo>
                <a:lnTo>
                  <a:pt x="200" y="365"/>
                </a:lnTo>
                <a:lnTo>
                  <a:pt x="200" y="242"/>
                </a:lnTo>
                <a:lnTo>
                  <a:pt x="200" y="143"/>
                </a:lnTo>
                <a:lnTo>
                  <a:pt x="200" y="2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33" name="Freeform 6"/>
          <p:cNvSpPr>
            <a:spLocks/>
          </p:cNvSpPr>
          <p:nvPr/>
        </p:nvSpPr>
        <p:spPr bwMode="auto">
          <a:xfrm>
            <a:off x="8337712" y="2397327"/>
            <a:ext cx="77878" cy="58750"/>
          </a:xfrm>
          <a:custGeom>
            <a:avLst/>
            <a:gdLst>
              <a:gd name="T0" fmla="*/ 327 w 327"/>
              <a:gd name="T1" fmla="*/ 93 h 248"/>
              <a:gd name="T2" fmla="*/ 300 w 327"/>
              <a:gd name="T3" fmla="*/ 0 h 248"/>
              <a:gd name="T4" fmla="*/ 142 w 327"/>
              <a:gd name="T5" fmla="*/ 27 h 248"/>
              <a:gd name="T6" fmla="*/ 0 w 327"/>
              <a:gd name="T7" fmla="*/ 101 h 248"/>
              <a:gd name="T8" fmla="*/ 42 w 327"/>
              <a:gd name="T9" fmla="*/ 248 h 248"/>
              <a:gd name="T10" fmla="*/ 327 w 327"/>
              <a:gd name="T11" fmla="*/ 93 h 248"/>
            </a:gdLst>
            <a:ahLst/>
            <a:cxnLst>
              <a:cxn ang="0">
                <a:pos x="T0" y="T1"/>
              </a:cxn>
              <a:cxn ang="0">
                <a:pos x="T2" y="T3"/>
              </a:cxn>
              <a:cxn ang="0">
                <a:pos x="T4" y="T5"/>
              </a:cxn>
              <a:cxn ang="0">
                <a:pos x="T6" y="T7"/>
              </a:cxn>
              <a:cxn ang="0">
                <a:pos x="T8" y="T9"/>
              </a:cxn>
              <a:cxn ang="0">
                <a:pos x="T10" y="T11"/>
              </a:cxn>
            </a:cxnLst>
            <a:rect l="0" t="0" r="r" b="b"/>
            <a:pathLst>
              <a:path w="327" h="248">
                <a:moveTo>
                  <a:pt x="327" y="93"/>
                </a:moveTo>
                <a:cubicBezTo>
                  <a:pt x="300" y="0"/>
                  <a:pt x="300" y="0"/>
                  <a:pt x="300" y="0"/>
                </a:cubicBezTo>
                <a:cubicBezTo>
                  <a:pt x="300" y="0"/>
                  <a:pt x="208" y="4"/>
                  <a:pt x="142" y="27"/>
                </a:cubicBezTo>
                <a:cubicBezTo>
                  <a:pt x="76" y="50"/>
                  <a:pt x="0" y="101"/>
                  <a:pt x="0" y="101"/>
                </a:cubicBezTo>
                <a:cubicBezTo>
                  <a:pt x="42" y="248"/>
                  <a:pt x="42" y="248"/>
                  <a:pt x="42" y="248"/>
                </a:cubicBezTo>
                <a:lnTo>
                  <a:pt x="327" y="9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134" name="Freeform 7"/>
          <p:cNvSpPr>
            <a:spLocks noEditPoints="1"/>
          </p:cNvSpPr>
          <p:nvPr/>
        </p:nvSpPr>
        <p:spPr bwMode="auto">
          <a:xfrm>
            <a:off x="8339078" y="2425433"/>
            <a:ext cx="167857" cy="267205"/>
          </a:xfrm>
          <a:custGeom>
            <a:avLst/>
            <a:gdLst>
              <a:gd name="T0" fmla="*/ 630 w 704"/>
              <a:gd name="T1" fmla="*/ 809 h 1128"/>
              <a:gd name="T2" fmla="*/ 396 w 704"/>
              <a:gd name="T3" fmla="*/ 0 h 1128"/>
              <a:gd name="T4" fmla="*/ 0 w 704"/>
              <a:gd name="T5" fmla="*/ 215 h 1128"/>
              <a:gd name="T6" fmla="*/ 248 w 704"/>
              <a:gd name="T7" fmla="*/ 1084 h 1128"/>
              <a:gd name="T8" fmla="*/ 248 w 704"/>
              <a:gd name="T9" fmla="*/ 1084 h 1128"/>
              <a:gd name="T10" fmla="*/ 317 w 704"/>
              <a:gd name="T11" fmla="*/ 1128 h 1128"/>
              <a:gd name="T12" fmla="*/ 704 w 704"/>
              <a:gd name="T13" fmla="*/ 1128 h 1128"/>
              <a:gd name="T14" fmla="*/ 704 w 704"/>
              <a:gd name="T15" fmla="*/ 809 h 1128"/>
              <a:gd name="T16" fmla="*/ 630 w 704"/>
              <a:gd name="T17" fmla="*/ 809 h 1128"/>
              <a:gd name="T18" fmla="*/ 468 w 704"/>
              <a:gd name="T19" fmla="*/ 1051 h 1128"/>
              <a:gd name="T20" fmla="*/ 332 w 704"/>
              <a:gd name="T21" fmla="*/ 1051 h 1128"/>
              <a:gd name="T22" fmla="*/ 304 w 704"/>
              <a:gd name="T23" fmla="*/ 1025 h 1128"/>
              <a:gd name="T24" fmla="*/ 132 w 704"/>
              <a:gd name="T25" fmla="*/ 434 h 1128"/>
              <a:gd name="T26" fmla="*/ 151 w 704"/>
              <a:gd name="T27" fmla="*/ 400 h 1128"/>
              <a:gd name="T28" fmla="*/ 186 w 704"/>
              <a:gd name="T29" fmla="*/ 419 h 1128"/>
              <a:gd name="T30" fmla="*/ 353 w 704"/>
              <a:gd name="T31" fmla="*/ 995 h 1128"/>
              <a:gd name="T32" fmla="*/ 468 w 704"/>
              <a:gd name="T33" fmla="*/ 995 h 1128"/>
              <a:gd name="T34" fmla="*/ 496 w 704"/>
              <a:gd name="T35" fmla="*/ 1023 h 1128"/>
              <a:gd name="T36" fmla="*/ 468 w 704"/>
              <a:gd name="T37" fmla="*/ 105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4" h="1128">
                <a:moveTo>
                  <a:pt x="630" y="809"/>
                </a:moveTo>
                <a:cubicBezTo>
                  <a:pt x="396" y="0"/>
                  <a:pt x="396" y="0"/>
                  <a:pt x="396" y="0"/>
                </a:cubicBezTo>
                <a:cubicBezTo>
                  <a:pt x="0" y="215"/>
                  <a:pt x="0" y="215"/>
                  <a:pt x="0" y="215"/>
                </a:cubicBezTo>
                <a:cubicBezTo>
                  <a:pt x="248" y="1084"/>
                  <a:pt x="248" y="1084"/>
                  <a:pt x="248" y="1084"/>
                </a:cubicBezTo>
                <a:cubicBezTo>
                  <a:pt x="248" y="1084"/>
                  <a:pt x="248" y="1084"/>
                  <a:pt x="248" y="1084"/>
                </a:cubicBezTo>
                <a:cubicBezTo>
                  <a:pt x="259" y="1110"/>
                  <a:pt x="287" y="1128"/>
                  <a:pt x="317" y="1128"/>
                </a:cubicBezTo>
                <a:cubicBezTo>
                  <a:pt x="704" y="1128"/>
                  <a:pt x="704" y="1128"/>
                  <a:pt x="704" y="1128"/>
                </a:cubicBezTo>
                <a:cubicBezTo>
                  <a:pt x="704" y="809"/>
                  <a:pt x="704" y="809"/>
                  <a:pt x="704" y="809"/>
                </a:cubicBezTo>
                <a:lnTo>
                  <a:pt x="630" y="809"/>
                </a:lnTo>
                <a:close/>
                <a:moveTo>
                  <a:pt x="468" y="1051"/>
                </a:moveTo>
                <a:cubicBezTo>
                  <a:pt x="332" y="1051"/>
                  <a:pt x="332" y="1051"/>
                  <a:pt x="332" y="1051"/>
                </a:cubicBezTo>
                <a:cubicBezTo>
                  <a:pt x="317" y="1051"/>
                  <a:pt x="305" y="1039"/>
                  <a:pt x="304" y="1025"/>
                </a:cubicBezTo>
                <a:cubicBezTo>
                  <a:pt x="132" y="434"/>
                  <a:pt x="132" y="434"/>
                  <a:pt x="132" y="434"/>
                </a:cubicBezTo>
                <a:cubicBezTo>
                  <a:pt x="128" y="419"/>
                  <a:pt x="136" y="404"/>
                  <a:pt x="151" y="400"/>
                </a:cubicBezTo>
                <a:cubicBezTo>
                  <a:pt x="166" y="395"/>
                  <a:pt x="182" y="404"/>
                  <a:pt x="186" y="419"/>
                </a:cubicBezTo>
                <a:cubicBezTo>
                  <a:pt x="353" y="995"/>
                  <a:pt x="353" y="995"/>
                  <a:pt x="353" y="995"/>
                </a:cubicBezTo>
                <a:cubicBezTo>
                  <a:pt x="468" y="995"/>
                  <a:pt x="468" y="995"/>
                  <a:pt x="468" y="995"/>
                </a:cubicBezTo>
                <a:cubicBezTo>
                  <a:pt x="483" y="995"/>
                  <a:pt x="496" y="1007"/>
                  <a:pt x="496" y="1023"/>
                </a:cubicBezTo>
                <a:cubicBezTo>
                  <a:pt x="496" y="1038"/>
                  <a:pt x="483" y="1051"/>
                  <a:pt x="468" y="105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342900"/>
            <a:endParaRPr lang="en-GB" sz="1350" dirty="0">
              <a:solidFill>
                <a:srgbClr val="5C5C5C"/>
              </a:solidFill>
              <a:latin typeface="Arial"/>
            </a:endParaRPr>
          </a:p>
        </p:txBody>
      </p:sp>
      <p:sp>
        <p:nvSpPr>
          <p:cNvPr id="3" name="Rectangle 2"/>
          <p:cNvSpPr/>
          <p:nvPr/>
        </p:nvSpPr>
        <p:spPr>
          <a:xfrm>
            <a:off x="4809744" y="1977105"/>
            <a:ext cx="2414016" cy="928459"/>
          </a:xfrm>
          <a:prstGeom prst="rect">
            <a:avLst/>
          </a:prstGeom>
        </p:spPr>
        <p:txBody>
          <a:bodyPr wrap="square">
            <a:spAutoFit/>
          </a:bodyPr>
          <a:lstStyle/>
          <a:p>
            <a:pPr defTabSz="685800">
              <a:spcAft>
                <a:spcPts val="150"/>
              </a:spcAft>
            </a:pPr>
            <a:r>
              <a:rPr lang="en-GB" sz="900" dirty="0">
                <a:solidFill>
                  <a:srgbClr val="5C5C5C"/>
                </a:solidFill>
                <a:latin typeface="Arial"/>
              </a:rPr>
              <a:t>To comply with recommendations, most</a:t>
            </a:r>
            <a:br>
              <a:rPr lang="en-GB" sz="900" dirty="0">
                <a:solidFill>
                  <a:srgbClr val="5C5C5C"/>
                </a:solidFill>
                <a:latin typeface="Arial"/>
              </a:rPr>
            </a:br>
            <a:r>
              <a:rPr lang="en-GB" sz="900" dirty="0">
                <a:solidFill>
                  <a:srgbClr val="5C5C5C"/>
                </a:solidFill>
                <a:latin typeface="Arial"/>
              </a:rPr>
              <a:t>patients would usually need at least</a:t>
            </a:r>
          </a:p>
          <a:p>
            <a:pPr defTabSz="685800">
              <a:spcAft>
                <a:spcPts val="150"/>
              </a:spcAft>
            </a:pPr>
            <a:r>
              <a:rPr lang="en-GB" sz="2400" b="1" dirty="0">
                <a:solidFill>
                  <a:srgbClr val="663300"/>
                </a:solidFill>
              </a:rPr>
              <a:t>12</a:t>
            </a:r>
            <a:r>
              <a:rPr lang="en-GB" sz="900" dirty="0">
                <a:solidFill>
                  <a:srgbClr val="5C5C5C"/>
                </a:solidFill>
              </a:rPr>
              <a:t> preventer prescriptions per year</a:t>
            </a:r>
          </a:p>
          <a:p>
            <a:pPr defTabSz="685800">
              <a:spcAft>
                <a:spcPts val="150"/>
              </a:spcAft>
            </a:pPr>
            <a:endParaRPr lang="en-GB" sz="900" b="1" dirty="0">
              <a:solidFill>
                <a:srgbClr val="5C5C5C"/>
              </a:solidFill>
              <a:latin typeface="Arial"/>
            </a:endParaRPr>
          </a:p>
        </p:txBody>
      </p:sp>
      <p:sp>
        <p:nvSpPr>
          <p:cNvPr id="64"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37061" y="176322"/>
            <a:ext cx="1587826" cy="243208"/>
          </a:xfrm>
          <a:prstGeom prst="rect">
            <a:avLst/>
          </a:prstGeom>
          <a:noFill/>
        </p:spPr>
        <p:txBody>
          <a:bodyPr wrap="square" rtlCol="0">
            <a:spAutoFit/>
          </a:bodyPr>
          <a:lstStyle/>
          <a:p>
            <a:pPr lvl="0">
              <a:lnSpc>
                <a:spcPct val="120000"/>
              </a:lnSpc>
              <a:buClr>
                <a:srgbClr val="F0AB00"/>
              </a:buClr>
              <a:buSzPct val="150000"/>
            </a:pPr>
            <a:r>
              <a:rPr lang="en-GB" sz="900" cap="all" dirty="0">
                <a:solidFill>
                  <a:schemeClr val="bg1"/>
                </a:solidFill>
              </a:rPr>
              <a:t>Discussion</a:t>
            </a:r>
            <a:endParaRPr lang="en-GB" sz="800" cap="all" dirty="0">
              <a:solidFill>
                <a:schemeClr val="bg1"/>
              </a:solidFill>
            </a:endParaRPr>
          </a:p>
        </p:txBody>
      </p:sp>
      <p:pic>
        <p:nvPicPr>
          <p:cNvPr id="66" name="Picture 65"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spTree>
    <p:extLst>
      <p:ext uri="{BB962C8B-B14F-4D97-AF65-F5344CB8AC3E}">
        <p14:creationId xmlns:p14="http://schemas.microsoft.com/office/powerpoint/2010/main" val="3532905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Over-reliance on SABA and under-use of ICS are both associated with an increase in mortality</a:t>
            </a:r>
            <a:endParaRPr lang="en-GB" baseline="30000" noProof="0"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28</a:t>
            </a:fld>
            <a:endParaRPr lang="en-GB" dirty="0"/>
          </a:p>
        </p:txBody>
      </p:sp>
      <p:sp>
        <p:nvSpPr>
          <p:cNvPr id="9" name="TextBox 8"/>
          <p:cNvSpPr txBox="1"/>
          <p:nvPr/>
        </p:nvSpPr>
        <p:spPr>
          <a:xfrm>
            <a:off x="237061" y="176322"/>
            <a:ext cx="1587826" cy="243208"/>
          </a:xfrm>
          <a:prstGeom prst="rect">
            <a:avLst/>
          </a:prstGeom>
          <a:noFill/>
        </p:spPr>
        <p:txBody>
          <a:bodyPr wrap="square" rtlCol="0">
            <a:spAutoFit/>
          </a:bodyPr>
          <a:lstStyle/>
          <a:p>
            <a:pPr lvl="0">
              <a:lnSpc>
                <a:spcPct val="120000"/>
              </a:lnSpc>
              <a:buClr>
                <a:srgbClr val="F0AB00"/>
              </a:buClr>
              <a:buSzPct val="150000"/>
            </a:pPr>
            <a:r>
              <a:rPr lang="en-GB" sz="900" cap="all" dirty="0">
                <a:solidFill>
                  <a:schemeClr val="bg1"/>
                </a:solidFill>
              </a:rPr>
              <a:t>Discussion</a:t>
            </a:r>
            <a:endParaRPr lang="en-GB" sz="800" cap="all" dirty="0">
              <a:solidFill>
                <a:schemeClr val="bg1"/>
              </a:solidFill>
            </a:endParaRPr>
          </a:p>
        </p:txBody>
      </p:sp>
      <p:sp>
        <p:nvSpPr>
          <p:cNvPr id="12" name="Content Placeholder 3"/>
          <p:cNvSpPr txBox="1">
            <a:spLocks/>
          </p:cNvSpPr>
          <p:nvPr/>
        </p:nvSpPr>
        <p:spPr>
          <a:xfrm>
            <a:off x="247607" y="4060451"/>
            <a:ext cx="8526363" cy="404993"/>
          </a:xfrm>
          <a:prstGeom prst="rect">
            <a:avLst/>
          </a:prstGeom>
        </p:spPr>
        <p:txBody>
          <a:bodyPr vert="horz" wrap="square" lIns="67499" tIns="35099" rIns="67499" bIns="35099" rtlCol="0" anchor="b">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375"/>
              </a:spcBef>
              <a:buNone/>
              <a:defRPr/>
            </a:pPr>
            <a:r>
              <a:rPr lang="en-GB" sz="750" dirty="0">
                <a:solidFill>
                  <a:srgbClr val="7F7F7F"/>
                </a:solidFill>
                <a:latin typeface="Arial" panose="020B0604020202020204" pitchFamily="34" charset="0"/>
              </a:rPr>
              <a:t>ICS, inhaled corticosteroid; SABA, short-acting β</a:t>
            </a:r>
            <a:r>
              <a:rPr lang="en-GB" sz="750" baseline="-25000" dirty="0">
                <a:solidFill>
                  <a:srgbClr val="7F7F7F"/>
                </a:solidFill>
                <a:latin typeface="Arial" panose="020B0604020202020204" pitchFamily="34" charset="0"/>
              </a:rPr>
              <a:t>2</a:t>
            </a:r>
            <a:r>
              <a:rPr lang="en-GB" sz="750" dirty="0">
                <a:solidFill>
                  <a:srgbClr val="7F7F7F"/>
                </a:solidFill>
                <a:latin typeface="Arial" panose="020B0604020202020204" pitchFamily="34" charset="0"/>
              </a:rPr>
              <a:t>-agonist. </a:t>
            </a:r>
          </a:p>
          <a:p>
            <a:pPr marL="0" indent="0" defTabSz="342900">
              <a:spcBef>
                <a:spcPts val="375"/>
              </a:spcBef>
              <a:buNone/>
              <a:defRPr/>
            </a:pPr>
            <a:r>
              <a:rPr lang="en-GB" sz="750" dirty="0">
                <a:solidFill>
                  <a:srgbClr val="7F7F7F"/>
                </a:solidFill>
                <a:latin typeface="Arial" panose="020B0604020202020204" pitchFamily="34" charset="0"/>
              </a:rPr>
              <a:t>1. </a:t>
            </a:r>
            <a:r>
              <a:rPr lang="en-GB" sz="750" dirty="0" err="1">
                <a:solidFill>
                  <a:srgbClr val="7F7F7F"/>
                </a:solidFill>
                <a:latin typeface="Arial" panose="020B0604020202020204" pitchFamily="34" charset="0"/>
              </a:rPr>
              <a:t>Suissa</a:t>
            </a:r>
            <a:r>
              <a:rPr lang="en-GB" sz="750" dirty="0">
                <a:solidFill>
                  <a:srgbClr val="7F7F7F"/>
                </a:solidFill>
                <a:latin typeface="Arial" panose="020B0604020202020204" pitchFamily="34" charset="0"/>
              </a:rPr>
              <a:t> S et al. Am J </a:t>
            </a:r>
            <a:r>
              <a:rPr lang="en-GB" sz="750" dirty="0" err="1">
                <a:solidFill>
                  <a:srgbClr val="7F7F7F"/>
                </a:solidFill>
                <a:latin typeface="Arial" panose="020B0604020202020204" pitchFamily="34" charset="0"/>
              </a:rPr>
              <a:t>Respir</a:t>
            </a:r>
            <a:r>
              <a:rPr lang="en-GB" sz="750" dirty="0">
                <a:solidFill>
                  <a:srgbClr val="7F7F7F"/>
                </a:solidFill>
                <a:latin typeface="Arial" panose="020B0604020202020204" pitchFamily="34" charset="0"/>
              </a:rPr>
              <a:t> </a:t>
            </a:r>
            <a:r>
              <a:rPr lang="en-GB" sz="750" dirty="0" err="1">
                <a:solidFill>
                  <a:srgbClr val="7F7F7F"/>
                </a:solidFill>
                <a:latin typeface="Arial" panose="020B0604020202020204" pitchFamily="34" charset="0"/>
              </a:rPr>
              <a:t>Crit</a:t>
            </a:r>
            <a:r>
              <a:rPr lang="en-GB" sz="750" dirty="0">
                <a:solidFill>
                  <a:srgbClr val="7F7F7F"/>
                </a:solidFill>
                <a:latin typeface="Arial" panose="020B0604020202020204" pitchFamily="34" charset="0"/>
              </a:rPr>
              <a:t> Care Med 1994; 149: 604–10; 2. </a:t>
            </a:r>
            <a:r>
              <a:rPr lang="en-GB" sz="750" dirty="0" err="1">
                <a:solidFill>
                  <a:srgbClr val="7F7F7F"/>
                </a:solidFill>
                <a:latin typeface="Arial" panose="020B0604020202020204" pitchFamily="34" charset="0"/>
              </a:rPr>
              <a:t>Suissa</a:t>
            </a:r>
            <a:r>
              <a:rPr lang="en-GB" sz="750" dirty="0">
                <a:solidFill>
                  <a:srgbClr val="7F7F7F"/>
                </a:solidFill>
                <a:latin typeface="Arial" panose="020B0604020202020204" pitchFamily="34" charset="0"/>
              </a:rPr>
              <a:t> S et al. N </a:t>
            </a:r>
            <a:r>
              <a:rPr lang="en-GB" sz="750" dirty="0" err="1">
                <a:solidFill>
                  <a:srgbClr val="7F7F7F"/>
                </a:solidFill>
                <a:latin typeface="Arial" panose="020B0604020202020204" pitchFamily="34" charset="0"/>
              </a:rPr>
              <a:t>Engl</a:t>
            </a:r>
            <a:r>
              <a:rPr lang="en-GB" sz="750" dirty="0">
                <a:solidFill>
                  <a:srgbClr val="7F7F7F"/>
                </a:solidFill>
                <a:latin typeface="Arial" panose="020B0604020202020204" pitchFamily="34" charset="0"/>
              </a:rPr>
              <a:t> J Med 2000; 343: 332–6; 3. Buhl R et al. </a:t>
            </a:r>
            <a:r>
              <a:rPr lang="en-GB" sz="750" dirty="0" err="1">
                <a:solidFill>
                  <a:srgbClr val="7F7F7F"/>
                </a:solidFill>
                <a:latin typeface="Arial" panose="020B0604020202020204" pitchFamily="34" charset="0"/>
              </a:rPr>
              <a:t>Respir</a:t>
            </a:r>
            <a:r>
              <a:rPr lang="en-GB" sz="750" dirty="0">
                <a:solidFill>
                  <a:srgbClr val="7F7F7F"/>
                </a:solidFill>
                <a:latin typeface="Arial" panose="020B0604020202020204" pitchFamily="34" charset="0"/>
              </a:rPr>
              <a:t> Res 2012; 13: 59</a:t>
            </a:r>
          </a:p>
        </p:txBody>
      </p:sp>
      <p:sp>
        <p:nvSpPr>
          <p:cNvPr id="3" name="Rectangle 2"/>
          <p:cNvSpPr/>
          <p:nvPr/>
        </p:nvSpPr>
        <p:spPr>
          <a:xfrm>
            <a:off x="238418" y="1145935"/>
            <a:ext cx="8472050" cy="2893099"/>
          </a:xfrm>
          <a:prstGeom prst="rect">
            <a:avLst/>
          </a:prstGeom>
        </p:spPr>
        <p:txBody>
          <a:bodyPr wrap="square">
            <a:spAutoFit/>
          </a:bodyPr>
          <a:lstStyle/>
          <a:p>
            <a:r>
              <a:rPr lang="en-GB" sz="1100" dirty="0">
                <a:latin typeface="Arial" pitchFamily="34" charset="0"/>
                <a:cs typeface="Arial" pitchFamily="34" charset="0"/>
              </a:rPr>
              <a:t>Over-reliance on SABA at the expense of ICS controller therapy is associated with an increased risk of asthma-related death, as a result of under-treatment of inflammation</a:t>
            </a:r>
            <a:r>
              <a:rPr lang="en-GB" sz="1100" baseline="30000" dirty="0">
                <a:latin typeface="Arial" pitchFamily="34" charset="0"/>
                <a:cs typeface="Arial" pitchFamily="34" charset="0"/>
              </a:rPr>
              <a:t>1</a:t>
            </a:r>
          </a:p>
          <a:p>
            <a:endParaRPr lang="en-GB" sz="1100" baseline="30000" dirty="0">
              <a:latin typeface="Arial" pitchFamily="34" charset="0"/>
              <a:cs typeface="Arial" pitchFamily="34" charset="0"/>
            </a:endParaRPr>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sz="1100" dirty="0"/>
          </a:p>
          <a:p>
            <a:r>
              <a:rPr lang="en-GB" sz="1100" dirty="0"/>
              <a:t>Episodes of high reliever use (&gt;6 inhalations/day on at least one day) are also predictive of an increased risk of exacerbations</a:t>
            </a:r>
            <a:r>
              <a:rPr lang="en-GB" sz="1100" baseline="30000" dirty="0"/>
              <a:t>3</a:t>
            </a:r>
          </a:p>
        </p:txBody>
      </p:sp>
      <p:grpSp>
        <p:nvGrpSpPr>
          <p:cNvPr id="99" name="Group 98"/>
          <p:cNvGrpSpPr/>
          <p:nvPr/>
        </p:nvGrpSpPr>
        <p:grpSpPr>
          <a:xfrm>
            <a:off x="4676580" y="1516234"/>
            <a:ext cx="3102643" cy="2204324"/>
            <a:chOff x="9853394" y="-1317069"/>
            <a:chExt cx="3435753" cy="2863725"/>
          </a:xfrm>
        </p:grpSpPr>
        <p:sp>
          <p:nvSpPr>
            <p:cNvPr id="100" name="Freeform 99"/>
            <p:cNvSpPr>
              <a:spLocks/>
            </p:cNvSpPr>
            <p:nvPr/>
          </p:nvSpPr>
          <p:spPr bwMode="auto">
            <a:xfrm>
              <a:off x="10591750" y="-1017181"/>
              <a:ext cx="2595563" cy="1868488"/>
            </a:xfrm>
            <a:custGeom>
              <a:avLst/>
              <a:gdLst>
                <a:gd name="T0" fmla="*/ 768 w 768"/>
                <a:gd name="T1" fmla="*/ 551 h 551"/>
                <a:gd name="T2" fmla="*/ 333 w 768"/>
                <a:gd name="T3" fmla="*/ 413 h 551"/>
                <a:gd name="T4" fmla="*/ 0 w 768"/>
                <a:gd name="T5" fmla="*/ 0 h 551"/>
              </a:gdLst>
              <a:ahLst/>
              <a:cxnLst>
                <a:cxn ang="0">
                  <a:pos x="T0" y="T1"/>
                </a:cxn>
                <a:cxn ang="0">
                  <a:pos x="T2" y="T3"/>
                </a:cxn>
                <a:cxn ang="0">
                  <a:pos x="T4" y="T5"/>
                </a:cxn>
              </a:cxnLst>
              <a:rect l="0" t="0" r="r" b="b"/>
              <a:pathLst>
                <a:path w="768" h="551">
                  <a:moveTo>
                    <a:pt x="768" y="551"/>
                  </a:moveTo>
                  <a:cubicBezTo>
                    <a:pt x="692" y="543"/>
                    <a:pt x="514" y="530"/>
                    <a:pt x="333" y="413"/>
                  </a:cubicBezTo>
                  <a:cubicBezTo>
                    <a:pt x="128" y="281"/>
                    <a:pt x="36" y="73"/>
                    <a:pt x="0" y="0"/>
                  </a:cubicBezTo>
                </a:path>
              </a:pathLst>
            </a:custGeom>
            <a:noFill/>
            <a:ln w="38100" cap="sq">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1" name="Freeform 100"/>
            <p:cNvSpPr>
              <a:spLocks/>
            </p:cNvSpPr>
            <p:nvPr/>
          </p:nvSpPr>
          <p:spPr bwMode="auto">
            <a:xfrm>
              <a:off x="10585400" y="-1177519"/>
              <a:ext cx="2616200" cy="2171700"/>
            </a:xfrm>
            <a:custGeom>
              <a:avLst/>
              <a:gdLst>
                <a:gd name="T0" fmla="*/ 0 w 1648"/>
                <a:gd name="T1" fmla="*/ 0 h 1368"/>
                <a:gd name="T2" fmla="*/ 0 w 1648"/>
                <a:gd name="T3" fmla="*/ 1368 h 1368"/>
                <a:gd name="T4" fmla="*/ 1648 w 1648"/>
                <a:gd name="T5" fmla="*/ 1368 h 1368"/>
              </a:gdLst>
              <a:ahLst/>
              <a:cxnLst>
                <a:cxn ang="0">
                  <a:pos x="T0" y="T1"/>
                </a:cxn>
                <a:cxn ang="0">
                  <a:pos x="T2" y="T3"/>
                </a:cxn>
                <a:cxn ang="0">
                  <a:pos x="T4" y="T5"/>
                </a:cxn>
              </a:cxnLst>
              <a:rect l="0" t="0" r="r" b="b"/>
              <a:pathLst>
                <a:path w="1648" h="1368">
                  <a:moveTo>
                    <a:pt x="0" y="0"/>
                  </a:moveTo>
                  <a:lnTo>
                    <a:pt x="0" y="1368"/>
                  </a:lnTo>
                  <a:lnTo>
                    <a:pt x="1648" y="1368"/>
                  </a:lnTo>
                </a:path>
              </a:pathLst>
            </a:custGeom>
            <a:noFill/>
            <a:ln w="28575" cap="sq">
              <a:solidFill>
                <a:schemeClr val="tx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2" name="Line 6"/>
            <p:cNvSpPr>
              <a:spLocks noChangeShapeType="1"/>
            </p:cNvSpPr>
            <p:nvPr/>
          </p:nvSpPr>
          <p:spPr bwMode="auto">
            <a:xfrm>
              <a:off x="10547300" y="994181"/>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3" name="Line 7"/>
            <p:cNvSpPr>
              <a:spLocks noChangeShapeType="1"/>
            </p:cNvSpPr>
            <p:nvPr/>
          </p:nvSpPr>
          <p:spPr bwMode="auto">
            <a:xfrm>
              <a:off x="10547300" y="56079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4" name="Line 8"/>
            <p:cNvSpPr>
              <a:spLocks noChangeShapeType="1"/>
            </p:cNvSpPr>
            <p:nvPr/>
          </p:nvSpPr>
          <p:spPr bwMode="auto">
            <a:xfrm>
              <a:off x="10547300" y="12581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5" name="Line 9"/>
            <p:cNvSpPr>
              <a:spLocks noChangeShapeType="1"/>
            </p:cNvSpPr>
            <p:nvPr/>
          </p:nvSpPr>
          <p:spPr bwMode="auto">
            <a:xfrm>
              <a:off x="10547300" y="-309156"/>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6" name="Line 10"/>
            <p:cNvSpPr>
              <a:spLocks noChangeShapeType="1"/>
            </p:cNvSpPr>
            <p:nvPr/>
          </p:nvSpPr>
          <p:spPr bwMode="auto">
            <a:xfrm>
              <a:off x="10547300" y="-74254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7" name="Line 11"/>
            <p:cNvSpPr>
              <a:spLocks noChangeShapeType="1"/>
            </p:cNvSpPr>
            <p:nvPr/>
          </p:nvSpPr>
          <p:spPr bwMode="auto">
            <a:xfrm>
              <a:off x="10547300" y="-117751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8" name="Line 12"/>
            <p:cNvSpPr>
              <a:spLocks noChangeShapeType="1"/>
            </p:cNvSpPr>
            <p:nvPr/>
          </p:nvSpPr>
          <p:spPr bwMode="auto">
            <a:xfrm flipV="1">
              <a:off x="132016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09" name="Line 13"/>
            <p:cNvSpPr>
              <a:spLocks noChangeShapeType="1"/>
            </p:cNvSpPr>
            <p:nvPr/>
          </p:nvSpPr>
          <p:spPr bwMode="auto">
            <a:xfrm flipV="1">
              <a:off x="129809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0" name="Line 14"/>
            <p:cNvSpPr>
              <a:spLocks noChangeShapeType="1"/>
            </p:cNvSpPr>
            <p:nvPr/>
          </p:nvSpPr>
          <p:spPr bwMode="auto">
            <a:xfrm flipV="1">
              <a:off x="127650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1" name="Line 15"/>
            <p:cNvSpPr>
              <a:spLocks noChangeShapeType="1"/>
            </p:cNvSpPr>
            <p:nvPr/>
          </p:nvSpPr>
          <p:spPr bwMode="auto">
            <a:xfrm flipV="1">
              <a:off x="12545963"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2" name="Line 16"/>
            <p:cNvSpPr>
              <a:spLocks noChangeShapeType="1"/>
            </p:cNvSpPr>
            <p:nvPr/>
          </p:nvSpPr>
          <p:spPr bwMode="auto">
            <a:xfrm flipV="1">
              <a:off x="12328475"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3" name="Line 17"/>
            <p:cNvSpPr>
              <a:spLocks noChangeShapeType="1"/>
            </p:cNvSpPr>
            <p:nvPr/>
          </p:nvSpPr>
          <p:spPr bwMode="auto">
            <a:xfrm flipV="1">
              <a:off x="121094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4" name="Line 18"/>
            <p:cNvSpPr>
              <a:spLocks noChangeShapeType="1"/>
            </p:cNvSpPr>
            <p:nvPr/>
          </p:nvSpPr>
          <p:spPr bwMode="auto">
            <a:xfrm flipV="1">
              <a:off x="118935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5" name="Line 19"/>
            <p:cNvSpPr>
              <a:spLocks noChangeShapeType="1"/>
            </p:cNvSpPr>
            <p:nvPr/>
          </p:nvSpPr>
          <p:spPr bwMode="auto">
            <a:xfrm flipV="1">
              <a:off x="116728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6" name="Line 20"/>
            <p:cNvSpPr>
              <a:spLocks noChangeShapeType="1"/>
            </p:cNvSpPr>
            <p:nvPr/>
          </p:nvSpPr>
          <p:spPr bwMode="auto">
            <a:xfrm flipV="1">
              <a:off x="11456938"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7" name="Line 21"/>
            <p:cNvSpPr>
              <a:spLocks noChangeShapeType="1"/>
            </p:cNvSpPr>
            <p:nvPr/>
          </p:nvSpPr>
          <p:spPr bwMode="auto">
            <a:xfrm flipV="1">
              <a:off x="11236275"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8" name="Line 22"/>
            <p:cNvSpPr>
              <a:spLocks noChangeShapeType="1"/>
            </p:cNvSpPr>
            <p:nvPr/>
          </p:nvSpPr>
          <p:spPr bwMode="auto">
            <a:xfrm flipV="1">
              <a:off x="11020375"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19" name="Line 23"/>
            <p:cNvSpPr>
              <a:spLocks noChangeShapeType="1"/>
            </p:cNvSpPr>
            <p:nvPr/>
          </p:nvSpPr>
          <p:spPr bwMode="auto">
            <a:xfrm flipV="1">
              <a:off x="108013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20" name="Line 24"/>
            <p:cNvSpPr>
              <a:spLocks noChangeShapeType="1"/>
            </p:cNvSpPr>
            <p:nvPr/>
          </p:nvSpPr>
          <p:spPr bwMode="auto">
            <a:xfrm flipV="1">
              <a:off x="10585400" y="994181"/>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21" name="TextBox 79"/>
            <p:cNvSpPr txBox="1"/>
            <p:nvPr/>
          </p:nvSpPr>
          <p:spPr>
            <a:xfrm>
              <a:off x="10529012" y="1246773"/>
              <a:ext cx="2748407" cy="299883"/>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900" b="1" dirty="0">
                  <a:solidFill>
                    <a:srgbClr val="000000"/>
                  </a:solidFill>
                  <a:latin typeface="Arial" panose="020B0604020202020204" pitchFamily="34" charset="0"/>
                  <a:cs typeface="Arial" panose="020B0604020202020204" pitchFamily="34" charset="0"/>
                </a:rPr>
                <a:t>Canisters of ICS per year</a:t>
              </a:r>
              <a:r>
                <a:rPr lang="en-GB" sz="900" b="1" baseline="30000" dirty="0">
                  <a:solidFill>
                    <a:srgbClr val="000000"/>
                  </a:solidFill>
                  <a:latin typeface="Arial" panose="020B0604020202020204" pitchFamily="34" charset="0"/>
                  <a:cs typeface="Arial" panose="020B0604020202020204" pitchFamily="34" charset="0"/>
                </a:rPr>
                <a:t>2</a:t>
              </a:r>
            </a:p>
          </p:txBody>
        </p:sp>
        <p:sp>
          <p:nvSpPr>
            <p:cNvPr id="122" name="TextBox 81"/>
            <p:cNvSpPr txBox="1"/>
            <p:nvPr/>
          </p:nvSpPr>
          <p:spPr>
            <a:xfrm rot="16200000">
              <a:off x="9030415" y="-354543"/>
              <a:ext cx="2054943" cy="40898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defRPr/>
              </a:pPr>
              <a:r>
                <a:rPr lang="en-GB" sz="900" b="1" dirty="0">
                  <a:solidFill>
                    <a:srgbClr val="000000"/>
                  </a:solidFill>
                  <a:latin typeface="Arial" panose="020B0604020202020204" pitchFamily="34" charset="0"/>
                  <a:ea typeface="ＭＳ Ｐゴシック" charset="0"/>
                  <a:cs typeface="Arial" panose="020B0604020202020204" pitchFamily="34" charset="0"/>
                </a:rPr>
                <a:t>Rate ratio for death from asthma</a:t>
              </a:r>
            </a:p>
          </p:txBody>
        </p:sp>
        <p:sp>
          <p:nvSpPr>
            <p:cNvPr id="123" name="TextBox 84"/>
            <p:cNvSpPr txBox="1"/>
            <p:nvPr/>
          </p:nvSpPr>
          <p:spPr>
            <a:xfrm>
              <a:off x="10716718"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1</a:t>
              </a:r>
            </a:p>
          </p:txBody>
        </p:sp>
        <p:sp>
          <p:nvSpPr>
            <p:cNvPr id="124" name="TextBox 85"/>
            <p:cNvSpPr txBox="1"/>
            <p:nvPr/>
          </p:nvSpPr>
          <p:spPr>
            <a:xfrm>
              <a:off x="10494024"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0</a:t>
              </a:r>
            </a:p>
          </p:txBody>
        </p:sp>
        <p:sp>
          <p:nvSpPr>
            <p:cNvPr id="125" name="TextBox 86"/>
            <p:cNvSpPr txBox="1"/>
            <p:nvPr/>
          </p:nvSpPr>
          <p:spPr>
            <a:xfrm>
              <a:off x="10939602"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2</a:t>
              </a:r>
            </a:p>
          </p:txBody>
        </p:sp>
        <p:sp>
          <p:nvSpPr>
            <p:cNvPr id="126" name="TextBox 87"/>
            <p:cNvSpPr txBox="1"/>
            <p:nvPr/>
          </p:nvSpPr>
          <p:spPr>
            <a:xfrm>
              <a:off x="11144900"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3</a:t>
              </a:r>
            </a:p>
          </p:txBody>
        </p:sp>
        <p:sp>
          <p:nvSpPr>
            <p:cNvPr id="127" name="TextBox 88"/>
            <p:cNvSpPr txBox="1"/>
            <p:nvPr/>
          </p:nvSpPr>
          <p:spPr>
            <a:xfrm>
              <a:off x="11365561"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4</a:t>
              </a:r>
            </a:p>
          </p:txBody>
        </p:sp>
        <p:sp>
          <p:nvSpPr>
            <p:cNvPr id="128" name="TextBox 89"/>
            <p:cNvSpPr txBox="1"/>
            <p:nvPr/>
          </p:nvSpPr>
          <p:spPr>
            <a:xfrm>
              <a:off x="11590954"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5</a:t>
              </a:r>
            </a:p>
          </p:txBody>
        </p:sp>
        <p:sp>
          <p:nvSpPr>
            <p:cNvPr id="129" name="TextBox 90"/>
            <p:cNvSpPr txBox="1"/>
            <p:nvPr/>
          </p:nvSpPr>
          <p:spPr>
            <a:xfrm>
              <a:off x="11810029"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6</a:t>
              </a:r>
            </a:p>
          </p:txBody>
        </p:sp>
        <p:sp>
          <p:nvSpPr>
            <p:cNvPr id="130" name="TextBox 91"/>
            <p:cNvSpPr txBox="1"/>
            <p:nvPr/>
          </p:nvSpPr>
          <p:spPr>
            <a:xfrm>
              <a:off x="12025927"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7</a:t>
              </a:r>
            </a:p>
          </p:txBody>
        </p:sp>
        <p:sp>
          <p:nvSpPr>
            <p:cNvPr id="131" name="TextBox 92"/>
            <p:cNvSpPr txBox="1"/>
            <p:nvPr/>
          </p:nvSpPr>
          <p:spPr>
            <a:xfrm>
              <a:off x="12238687"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8</a:t>
              </a:r>
            </a:p>
          </p:txBody>
        </p:sp>
        <p:sp>
          <p:nvSpPr>
            <p:cNvPr id="132" name="TextBox 111"/>
            <p:cNvSpPr txBox="1"/>
            <p:nvPr/>
          </p:nvSpPr>
          <p:spPr>
            <a:xfrm>
              <a:off x="12465666"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9</a:t>
              </a:r>
            </a:p>
          </p:txBody>
        </p:sp>
        <p:sp>
          <p:nvSpPr>
            <p:cNvPr id="133" name="TextBox 112"/>
            <p:cNvSpPr txBox="1"/>
            <p:nvPr/>
          </p:nvSpPr>
          <p:spPr>
            <a:xfrm>
              <a:off x="13116808"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12</a:t>
              </a:r>
            </a:p>
          </p:txBody>
        </p:sp>
        <p:sp>
          <p:nvSpPr>
            <p:cNvPr id="134" name="TextBox 113"/>
            <p:cNvSpPr txBox="1"/>
            <p:nvPr/>
          </p:nvSpPr>
          <p:spPr>
            <a:xfrm>
              <a:off x="12673660"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10</a:t>
              </a:r>
            </a:p>
          </p:txBody>
        </p:sp>
        <p:sp>
          <p:nvSpPr>
            <p:cNvPr id="135" name="TextBox 114"/>
            <p:cNvSpPr txBox="1"/>
            <p:nvPr/>
          </p:nvSpPr>
          <p:spPr>
            <a:xfrm>
              <a:off x="12889940" y="1002535"/>
              <a:ext cx="172339" cy="277477"/>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11</a:t>
              </a:r>
            </a:p>
          </p:txBody>
        </p:sp>
        <p:sp>
          <p:nvSpPr>
            <p:cNvPr id="136" name="TextBox 123"/>
            <p:cNvSpPr txBox="1"/>
            <p:nvPr/>
          </p:nvSpPr>
          <p:spPr>
            <a:xfrm>
              <a:off x="10105621" y="859620"/>
              <a:ext cx="397759" cy="277477"/>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0.0</a:t>
              </a:r>
            </a:p>
          </p:txBody>
        </p:sp>
        <p:sp>
          <p:nvSpPr>
            <p:cNvPr id="137" name="TextBox 124"/>
            <p:cNvSpPr txBox="1"/>
            <p:nvPr/>
          </p:nvSpPr>
          <p:spPr>
            <a:xfrm>
              <a:off x="10105621" y="423221"/>
              <a:ext cx="397759" cy="277477"/>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0.5</a:t>
              </a:r>
            </a:p>
          </p:txBody>
        </p:sp>
        <p:sp>
          <p:nvSpPr>
            <p:cNvPr id="138" name="TextBox 125"/>
            <p:cNvSpPr txBox="1"/>
            <p:nvPr/>
          </p:nvSpPr>
          <p:spPr>
            <a:xfrm>
              <a:off x="10105621" y="-9958"/>
              <a:ext cx="397759" cy="277477"/>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1.0</a:t>
              </a:r>
            </a:p>
          </p:txBody>
        </p:sp>
        <p:sp>
          <p:nvSpPr>
            <p:cNvPr id="139" name="TextBox 126"/>
            <p:cNvSpPr txBox="1"/>
            <p:nvPr/>
          </p:nvSpPr>
          <p:spPr>
            <a:xfrm>
              <a:off x="10105621" y="-444497"/>
              <a:ext cx="397759" cy="277477"/>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1.5</a:t>
              </a:r>
            </a:p>
          </p:txBody>
        </p:sp>
        <p:sp>
          <p:nvSpPr>
            <p:cNvPr id="140" name="TextBox 127"/>
            <p:cNvSpPr txBox="1"/>
            <p:nvPr/>
          </p:nvSpPr>
          <p:spPr>
            <a:xfrm>
              <a:off x="10105621" y="-876921"/>
              <a:ext cx="397759" cy="277477"/>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2.0</a:t>
              </a:r>
            </a:p>
          </p:txBody>
        </p:sp>
        <p:sp>
          <p:nvSpPr>
            <p:cNvPr id="141" name="TextBox 128"/>
            <p:cNvSpPr txBox="1"/>
            <p:nvPr/>
          </p:nvSpPr>
          <p:spPr>
            <a:xfrm>
              <a:off x="10105621" y="-1317069"/>
              <a:ext cx="397759" cy="277477"/>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2.5</a:t>
              </a:r>
            </a:p>
          </p:txBody>
        </p:sp>
      </p:grpSp>
      <p:grpSp>
        <p:nvGrpSpPr>
          <p:cNvPr id="142" name="Group 141"/>
          <p:cNvGrpSpPr/>
          <p:nvPr/>
        </p:nvGrpSpPr>
        <p:grpSpPr>
          <a:xfrm>
            <a:off x="1243716" y="1623025"/>
            <a:ext cx="3082420" cy="2084023"/>
            <a:chOff x="13772603" y="-1333741"/>
            <a:chExt cx="3424841" cy="2901941"/>
          </a:xfrm>
        </p:grpSpPr>
        <p:sp>
          <p:nvSpPr>
            <p:cNvPr id="143" name="TextBox 80"/>
            <p:cNvSpPr txBox="1"/>
            <p:nvPr/>
          </p:nvSpPr>
          <p:spPr>
            <a:xfrm>
              <a:off x="14478761" y="1246773"/>
              <a:ext cx="2693442" cy="32142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defRPr/>
              </a:pPr>
              <a:r>
                <a:rPr lang="en-GB" sz="900" b="1" dirty="0">
                  <a:solidFill>
                    <a:srgbClr val="000000"/>
                  </a:solidFill>
                  <a:latin typeface="Arial" panose="020B0604020202020204" pitchFamily="34" charset="0"/>
                  <a:ea typeface="ＭＳ Ｐゴシック" charset="0"/>
                  <a:cs typeface="Arial" panose="020B0604020202020204" pitchFamily="34" charset="0"/>
                </a:rPr>
                <a:t>Canisters of SABA per month/20,000 </a:t>
              </a:r>
              <a:r>
                <a:rPr lang="en-GB" sz="900" b="1" dirty="0">
                  <a:solidFill>
                    <a:srgbClr val="000000"/>
                  </a:solidFill>
                  <a:latin typeface="Arial"/>
                  <a:ea typeface="ＭＳ Ｐゴシック" charset="0"/>
                  <a:cs typeface="Arial" panose="020B0604020202020204" pitchFamily="34" charset="0"/>
                </a:rPr>
                <a:t>μg</a:t>
              </a:r>
              <a:r>
                <a:rPr lang="en-GB" sz="900" b="1" baseline="30000" dirty="0">
                  <a:solidFill>
                    <a:srgbClr val="000000"/>
                  </a:solidFill>
                  <a:latin typeface="Arial" panose="020B0604020202020204" pitchFamily="34" charset="0"/>
                  <a:ea typeface="ＭＳ Ｐゴシック" charset="0"/>
                  <a:cs typeface="Arial" panose="020B0604020202020204" pitchFamily="34" charset="0"/>
                </a:rPr>
                <a:t>1</a:t>
              </a:r>
              <a:endParaRPr lang="en-GB" sz="9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4" name="Freeform 143"/>
            <p:cNvSpPr>
              <a:spLocks/>
            </p:cNvSpPr>
            <p:nvPr/>
          </p:nvSpPr>
          <p:spPr bwMode="auto">
            <a:xfrm>
              <a:off x="14681150" y="-864781"/>
              <a:ext cx="2441575" cy="1858963"/>
            </a:xfrm>
            <a:custGeom>
              <a:avLst/>
              <a:gdLst>
                <a:gd name="T0" fmla="*/ 1538 w 1538"/>
                <a:gd name="T1" fmla="*/ 0 h 1171"/>
                <a:gd name="T2" fmla="*/ 409 w 1538"/>
                <a:gd name="T3" fmla="*/ 1081 h 1171"/>
                <a:gd name="T4" fmla="*/ 0 w 1538"/>
                <a:gd name="T5" fmla="*/ 1171 h 1171"/>
              </a:gdLst>
              <a:ahLst/>
              <a:cxnLst>
                <a:cxn ang="0">
                  <a:pos x="T0" y="T1"/>
                </a:cxn>
                <a:cxn ang="0">
                  <a:pos x="T2" y="T3"/>
                </a:cxn>
                <a:cxn ang="0">
                  <a:pos x="T4" y="T5"/>
                </a:cxn>
              </a:cxnLst>
              <a:rect l="0" t="0" r="r" b="b"/>
              <a:pathLst>
                <a:path w="1538" h="1171">
                  <a:moveTo>
                    <a:pt x="1538" y="0"/>
                  </a:moveTo>
                  <a:lnTo>
                    <a:pt x="409" y="1081"/>
                  </a:lnTo>
                  <a:lnTo>
                    <a:pt x="0" y="1171"/>
                  </a:lnTo>
                </a:path>
              </a:pathLst>
            </a:custGeom>
            <a:noFill/>
            <a:ln w="38100" cap="sq">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45" name="Freeform 144"/>
            <p:cNvSpPr>
              <a:spLocks/>
            </p:cNvSpPr>
            <p:nvPr/>
          </p:nvSpPr>
          <p:spPr bwMode="auto">
            <a:xfrm>
              <a:off x="14617650" y="-1177519"/>
              <a:ext cx="2493963" cy="2174875"/>
            </a:xfrm>
            <a:custGeom>
              <a:avLst/>
              <a:gdLst>
                <a:gd name="T0" fmla="*/ 0 w 1571"/>
                <a:gd name="T1" fmla="*/ 0 h 1370"/>
                <a:gd name="T2" fmla="*/ 0 w 1571"/>
                <a:gd name="T3" fmla="*/ 1370 h 1370"/>
                <a:gd name="T4" fmla="*/ 1571 w 1571"/>
                <a:gd name="T5" fmla="*/ 1370 h 1370"/>
              </a:gdLst>
              <a:ahLst/>
              <a:cxnLst>
                <a:cxn ang="0">
                  <a:pos x="T0" y="T1"/>
                </a:cxn>
                <a:cxn ang="0">
                  <a:pos x="T2" y="T3"/>
                </a:cxn>
                <a:cxn ang="0">
                  <a:pos x="T4" y="T5"/>
                </a:cxn>
              </a:cxnLst>
              <a:rect l="0" t="0" r="r" b="b"/>
              <a:pathLst>
                <a:path w="1571" h="1370">
                  <a:moveTo>
                    <a:pt x="0" y="0"/>
                  </a:moveTo>
                  <a:lnTo>
                    <a:pt x="0" y="1370"/>
                  </a:lnTo>
                  <a:lnTo>
                    <a:pt x="1571" y="1370"/>
                  </a:lnTo>
                </a:path>
              </a:pathLst>
            </a:custGeom>
            <a:noFill/>
            <a:ln w="28575" cap="sq">
              <a:solidFill>
                <a:schemeClr val="tx2">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46" name="Line 27"/>
            <p:cNvSpPr>
              <a:spLocks noChangeShapeType="1"/>
            </p:cNvSpPr>
            <p:nvPr/>
          </p:nvSpPr>
          <p:spPr bwMode="auto">
            <a:xfrm>
              <a:off x="14579550" y="997356"/>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47" name="Line 28"/>
            <p:cNvSpPr>
              <a:spLocks noChangeShapeType="1"/>
            </p:cNvSpPr>
            <p:nvPr/>
          </p:nvSpPr>
          <p:spPr bwMode="auto">
            <a:xfrm>
              <a:off x="14579550" y="56396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48" name="Line 29"/>
            <p:cNvSpPr>
              <a:spLocks noChangeShapeType="1"/>
            </p:cNvSpPr>
            <p:nvPr/>
          </p:nvSpPr>
          <p:spPr bwMode="auto">
            <a:xfrm>
              <a:off x="14579550" y="12899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49" name="Line 30"/>
            <p:cNvSpPr>
              <a:spLocks noChangeShapeType="1"/>
            </p:cNvSpPr>
            <p:nvPr/>
          </p:nvSpPr>
          <p:spPr bwMode="auto">
            <a:xfrm>
              <a:off x="14579550" y="-30439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0" name="Line 31"/>
            <p:cNvSpPr>
              <a:spLocks noChangeShapeType="1"/>
            </p:cNvSpPr>
            <p:nvPr/>
          </p:nvSpPr>
          <p:spPr bwMode="auto">
            <a:xfrm>
              <a:off x="14579550" y="-742544"/>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1" name="Line 32"/>
            <p:cNvSpPr>
              <a:spLocks noChangeShapeType="1"/>
            </p:cNvSpPr>
            <p:nvPr/>
          </p:nvSpPr>
          <p:spPr bwMode="auto">
            <a:xfrm>
              <a:off x="14579550" y="-1177519"/>
              <a:ext cx="38100" cy="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2" name="Line 33"/>
            <p:cNvSpPr>
              <a:spLocks noChangeShapeType="1"/>
            </p:cNvSpPr>
            <p:nvPr/>
          </p:nvSpPr>
          <p:spPr bwMode="auto">
            <a:xfrm flipV="1">
              <a:off x="17111613" y="997356"/>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3" name="Line 34"/>
            <p:cNvSpPr>
              <a:spLocks noChangeShapeType="1"/>
            </p:cNvSpPr>
            <p:nvPr/>
          </p:nvSpPr>
          <p:spPr bwMode="auto">
            <a:xfrm flipV="1">
              <a:off x="16752838" y="1000531"/>
              <a:ext cx="0" cy="285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4" name="Line 35"/>
            <p:cNvSpPr>
              <a:spLocks noChangeShapeType="1"/>
            </p:cNvSpPr>
            <p:nvPr/>
          </p:nvSpPr>
          <p:spPr bwMode="auto">
            <a:xfrm flipV="1">
              <a:off x="16398825" y="1008469"/>
              <a:ext cx="0" cy="158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5" name="Line 36"/>
            <p:cNvSpPr>
              <a:spLocks noChangeShapeType="1"/>
            </p:cNvSpPr>
            <p:nvPr/>
          </p:nvSpPr>
          <p:spPr bwMode="auto">
            <a:xfrm flipV="1">
              <a:off x="16043225" y="1011644"/>
              <a:ext cx="0" cy="635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6" name="Line 37"/>
            <p:cNvSpPr>
              <a:spLocks noChangeShapeType="1"/>
            </p:cNvSpPr>
            <p:nvPr/>
          </p:nvSpPr>
          <p:spPr bwMode="auto">
            <a:xfrm>
              <a:off x="15686038" y="1011644"/>
              <a:ext cx="0" cy="635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7" name="Line 38"/>
            <p:cNvSpPr>
              <a:spLocks noChangeShapeType="1"/>
            </p:cNvSpPr>
            <p:nvPr/>
          </p:nvSpPr>
          <p:spPr bwMode="auto">
            <a:xfrm>
              <a:off x="15330438" y="1008469"/>
              <a:ext cx="0" cy="158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8" name="Line 39"/>
            <p:cNvSpPr>
              <a:spLocks noChangeShapeType="1"/>
            </p:cNvSpPr>
            <p:nvPr/>
          </p:nvSpPr>
          <p:spPr bwMode="auto">
            <a:xfrm>
              <a:off x="14971663" y="1000531"/>
              <a:ext cx="0" cy="28575"/>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59" name="Line 40"/>
            <p:cNvSpPr>
              <a:spLocks noChangeShapeType="1"/>
            </p:cNvSpPr>
            <p:nvPr/>
          </p:nvSpPr>
          <p:spPr bwMode="auto">
            <a:xfrm>
              <a:off x="14617650" y="997356"/>
              <a:ext cx="0" cy="38100"/>
            </a:xfrm>
            <a:prstGeom prst="line">
              <a:avLst/>
            </a:prstGeom>
            <a:noFill/>
            <a:ln w="19050" cap="sq">
              <a:solidFill>
                <a:schemeClr val="tx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endParaRPr lang="en-GB" sz="1200" dirty="0">
                <a:solidFill>
                  <a:srgbClr val="000000"/>
                </a:solidFill>
                <a:latin typeface="Arial" panose="020B0604020202020204" pitchFamily="34" charset="0"/>
                <a:cs typeface="Arial" panose="020B0604020202020204" pitchFamily="34" charset="0"/>
              </a:endParaRPr>
            </a:p>
          </p:txBody>
        </p:sp>
        <p:sp>
          <p:nvSpPr>
            <p:cNvPr id="160" name="TextBox 82"/>
            <p:cNvSpPr txBox="1"/>
            <p:nvPr/>
          </p:nvSpPr>
          <p:spPr>
            <a:xfrm rot="16200000">
              <a:off x="12725877" y="-287015"/>
              <a:ext cx="2503814" cy="410361"/>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defRPr/>
              </a:pPr>
              <a:r>
                <a:rPr lang="en-GB" sz="900" b="1" dirty="0">
                  <a:solidFill>
                    <a:srgbClr val="000000"/>
                  </a:solidFill>
                  <a:latin typeface="Arial" panose="020B0604020202020204" pitchFamily="34" charset="0"/>
                  <a:ea typeface="ＭＳ Ｐゴシック" charset="0"/>
                  <a:cs typeface="Arial" panose="020B0604020202020204" pitchFamily="34" charset="0"/>
                </a:rPr>
                <a:t>Asthma deaths/10,000 patient-years</a:t>
              </a:r>
            </a:p>
          </p:txBody>
        </p:sp>
        <p:sp>
          <p:nvSpPr>
            <p:cNvPr id="161" name="TextBox 115"/>
            <p:cNvSpPr txBox="1"/>
            <p:nvPr/>
          </p:nvSpPr>
          <p:spPr>
            <a:xfrm>
              <a:off x="14529779"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0</a:t>
              </a:r>
            </a:p>
          </p:txBody>
        </p:sp>
        <p:sp>
          <p:nvSpPr>
            <p:cNvPr id="162" name="TextBox 116"/>
            <p:cNvSpPr txBox="1"/>
            <p:nvPr/>
          </p:nvSpPr>
          <p:spPr>
            <a:xfrm>
              <a:off x="15244153"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2</a:t>
              </a:r>
            </a:p>
          </p:txBody>
        </p:sp>
        <p:sp>
          <p:nvSpPr>
            <p:cNvPr id="163" name="TextBox 117"/>
            <p:cNvSpPr txBox="1"/>
            <p:nvPr/>
          </p:nvSpPr>
          <p:spPr>
            <a:xfrm>
              <a:off x="15599117"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3</a:t>
              </a:r>
            </a:p>
          </p:txBody>
        </p:sp>
        <p:sp>
          <p:nvSpPr>
            <p:cNvPr id="164" name="TextBox 118"/>
            <p:cNvSpPr txBox="1"/>
            <p:nvPr/>
          </p:nvSpPr>
          <p:spPr>
            <a:xfrm>
              <a:off x="15956657"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4</a:t>
              </a:r>
            </a:p>
          </p:txBody>
        </p:sp>
        <p:sp>
          <p:nvSpPr>
            <p:cNvPr id="165" name="TextBox 119"/>
            <p:cNvSpPr txBox="1"/>
            <p:nvPr/>
          </p:nvSpPr>
          <p:spPr>
            <a:xfrm>
              <a:off x="16311271"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5</a:t>
              </a:r>
            </a:p>
          </p:txBody>
        </p:sp>
        <p:sp>
          <p:nvSpPr>
            <p:cNvPr id="166" name="TextBox 120"/>
            <p:cNvSpPr txBox="1"/>
            <p:nvPr/>
          </p:nvSpPr>
          <p:spPr>
            <a:xfrm>
              <a:off x="16665950"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6</a:t>
              </a:r>
            </a:p>
          </p:txBody>
        </p:sp>
        <p:sp>
          <p:nvSpPr>
            <p:cNvPr id="167" name="TextBox 121"/>
            <p:cNvSpPr txBox="1"/>
            <p:nvPr/>
          </p:nvSpPr>
          <p:spPr>
            <a:xfrm>
              <a:off x="17025105"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7</a:t>
              </a:r>
            </a:p>
          </p:txBody>
        </p:sp>
        <p:sp>
          <p:nvSpPr>
            <p:cNvPr id="168" name="TextBox 122"/>
            <p:cNvSpPr txBox="1"/>
            <p:nvPr/>
          </p:nvSpPr>
          <p:spPr>
            <a:xfrm>
              <a:off x="14884214" y="1002535"/>
              <a:ext cx="172339" cy="297411"/>
            </a:xfrm>
            <a:prstGeom prst="rect">
              <a:avLst/>
            </a:prstGeom>
            <a:noFill/>
          </p:spPr>
          <p:txBody>
            <a:bodyPr wrap="square" lIns="0" r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spcBef>
                  <a:spcPct val="50000"/>
                </a:spcBef>
              </a:pPr>
              <a:r>
                <a:rPr lang="en-GB" sz="788" dirty="0">
                  <a:solidFill>
                    <a:srgbClr val="000000"/>
                  </a:solidFill>
                  <a:latin typeface="Arial" panose="020B0604020202020204" pitchFamily="34" charset="0"/>
                  <a:cs typeface="Arial" panose="020B0604020202020204" pitchFamily="34" charset="0"/>
                </a:rPr>
                <a:t>1</a:t>
              </a:r>
            </a:p>
          </p:txBody>
        </p:sp>
        <p:sp>
          <p:nvSpPr>
            <p:cNvPr id="169" name="TextBox 129"/>
            <p:cNvSpPr txBox="1"/>
            <p:nvPr/>
          </p:nvSpPr>
          <p:spPr>
            <a:xfrm>
              <a:off x="14143685" y="849650"/>
              <a:ext cx="397759" cy="297411"/>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0.0</a:t>
              </a:r>
            </a:p>
          </p:txBody>
        </p:sp>
        <p:sp>
          <p:nvSpPr>
            <p:cNvPr id="170" name="TextBox 130"/>
            <p:cNvSpPr txBox="1"/>
            <p:nvPr/>
          </p:nvSpPr>
          <p:spPr>
            <a:xfrm>
              <a:off x="14143685" y="413254"/>
              <a:ext cx="397759" cy="297411"/>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50</a:t>
              </a:r>
            </a:p>
          </p:txBody>
        </p:sp>
        <p:sp>
          <p:nvSpPr>
            <p:cNvPr id="171" name="TextBox 131"/>
            <p:cNvSpPr txBox="1"/>
            <p:nvPr/>
          </p:nvSpPr>
          <p:spPr>
            <a:xfrm>
              <a:off x="14143685" y="-19924"/>
              <a:ext cx="397759" cy="297411"/>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100</a:t>
              </a:r>
            </a:p>
          </p:txBody>
        </p:sp>
        <p:sp>
          <p:nvSpPr>
            <p:cNvPr id="172" name="TextBox 132"/>
            <p:cNvSpPr txBox="1"/>
            <p:nvPr/>
          </p:nvSpPr>
          <p:spPr>
            <a:xfrm>
              <a:off x="14143685" y="-454465"/>
              <a:ext cx="397759" cy="297411"/>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150</a:t>
              </a:r>
            </a:p>
          </p:txBody>
        </p:sp>
        <p:sp>
          <p:nvSpPr>
            <p:cNvPr id="173" name="TextBox 133"/>
            <p:cNvSpPr txBox="1"/>
            <p:nvPr/>
          </p:nvSpPr>
          <p:spPr>
            <a:xfrm>
              <a:off x="14143685" y="-886890"/>
              <a:ext cx="397759" cy="297411"/>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200</a:t>
              </a:r>
            </a:p>
          </p:txBody>
        </p:sp>
        <p:sp>
          <p:nvSpPr>
            <p:cNvPr id="174" name="TextBox 134"/>
            <p:cNvSpPr txBox="1"/>
            <p:nvPr/>
          </p:nvSpPr>
          <p:spPr>
            <a:xfrm>
              <a:off x="14143685" y="-1327038"/>
              <a:ext cx="397759" cy="297411"/>
            </a:xfrm>
            <a:prstGeom prst="rect">
              <a:avLst/>
            </a:prstGeom>
            <a:noFill/>
          </p:spPr>
          <p:txBody>
            <a:bodyPr wrap="square" lIns="0" r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spcBef>
                  <a:spcPct val="50000"/>
                </a:spcBef>
              </a:pPr>
              <a:r>
                <a:rPr lang="en-GB" sz="788" dirty="0">
                  <a:solidFill>
                    <a:srgbClr val="000000"/>
                  </a:solidFill>
                  <a:latin typeface="Arial" panose="020B0604020202020204" pitchFamily="34" charset="0"/>
                  <a:cs typeface="Arial" panose="020B0604020202020204" pitchFamily="34" charset="0"/>
                </a:rPr>
                <a:t>250</a:t>
              </a:r>
            </a:p>
          </p:txBody>
        </p:sp>
      </p:grpSp>
      <p:sp>
        <p:nvSpPr>
          <p:cNvPr id="175" name="Rectangle 174">
            <a:extLst>
              <a:ext uri="{FF2B5EF4-FFF2-40B4-BE49-F238E27FC236}">
                <a16:creationId xmlns="" xmlns:a16="http://schemas.microsoft.com/office/drawing/2014/main" id="{9993E14C-1471-477D-8858-B9948E7F1D2A}"/>
              </a:ext>
            </a:extLst>
          </p:cNvPr>
          <p:cNvSpPr/>
          <p:nvPr/>
        </p:nvSpPr>
        <p:spPr>
          <a:xfrm>
            <a:off x="5260456" y="1656865"/>
            <a:ext cx="65210" cy="172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latin typeface="Arial"/>
            </a:endParaRPr>
          </a:p>
        </p:txBody>
      </p:sp>
      <p:sp>
        <p:nvSpPr>
          <p:cNvPr id="176" name="Rectangle 175">
            <a:extLst>
              <a:ext uri="{FF2B5EF4-FFF2-40B4-BE49-F238E27FC236}">
                <a16:creationId xmlns="" xmlns:a16="http://schemas.microsoft.com/office/drawing/2014/main" id="{B85BBCE9-6748-4C22-A30B-FDD32F0AFE51}"/>
              </a:ext>
            </a:extLst>
          </p:cNvPr>
          <p:cNvSpPr/>
          <p:nvPr/>
        </p:nvSpPr>
        <p:spPr>
          <a:xfrm>
            <a:off x="2040947" y="3307959"/>
            <a:ext cx="140736" cy="342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latin typeface="Arial"/>
            </a:endParaRPr>
          </a:p>
        </p:txBody>
      </p:sp>
      <p:pic>
        <p:nvPicPr>
          <p:cNvPr id="88" name="Picture 87"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spTree>
    <p:extLst>
      <p:ext uri="{BB962C8B-B14F-4D97-AF65-F5344CB8AC3E}">
        <p14:creationId xmlns:p14="http://schemas.microsoft.com/office/powerpoint/2010/main" val="11917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3C4F54F3-C349-4609-AFEE-01462D5C7942}" type="slidenum">
              <a:rPr lang="en-GB" smtClean="0"/>
              <a:pPr/>
              <a:t>29</a:t>
            </a:fld>
            <a:endParaRPr lang="en-GB" dirty="0"/>
          </a:p>
        </p:txBody>
      </p:sp>
      <p:sp>
        <p:nvSpPr>
          <p:cNvPr id="9" name="TextBox 8"/>
          <p:cNvSpPr txBox="1"/>
          <p:nvPr/>
        </p:nvSpPr>
        <p:spPr>
          <a:xfrm>
            <a:off x="258228" y="175749"/>
            <a:ext cx="1587826" cy="230832"/>
          </a:xfrm>
          <a:prstGeom prst="rect">
            <a:avLst/>
          </a:prstGeom>
          <a:noFill/>
        </p:spPr>
        <p:txBody>
          <a:bodyPr wrap="square" rtlCol="0">
            <a:spAutoFit/>
          </a:bodyPr>
          <a:lstStyle/>
          <a:p>
            <a:pPr lvl="0"/>
            <a:r>
              <a:rPr lang="en-GB" sz="900" cap="all" dirty="0">
                <a:solidFill>
                  <a:schemeClr val="bg1"/>
                </a:solidFill>
              </a:rPr>
              <a:t>Discussion</a:t>
            </a:r>
            <a:endParaRPr lang="en-GB" sz="800" cap="all" dirty="0">
              <a:solidFill>
                <a:schemeClr val="bg1"/>
              </a:solidFill>
            </a:endParaRPr>
          </a:p>
        </p:txBody>
      </p:sp>
      <p:pic>
        <p:nvPicPr>
          <p:cNvPr id="13" name="Picture 12"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635841"/>
            <a:ext cx="220131" cy="220131"/>
          </a:xfrm>
          <a:prstGeom prst="rect">
            <a:avLst/>
          </a:prstGeom>
        </p:spPr>
      </p:pic>
      <p:grpSp>
        <p:nvGrpSpPr>
          <p:cNvPr id="15" name="Group 14">
            <a:extLst>
              <a:ext uri="{FF2B5EF4-FFF2-40B4-BE49-F238E27FC236}">
                <a16:creationId xmlns="" xmlns:a16="http://schemas.microsoft.com/office/drawing/2014/main" id="{8C5FACAB-C531-4C41-B90E-AAF49F3163CC}"/>
              </a:ext>
            </a:extLst>
          </p:cNvPr>
          <p:cNvGrpSpPr/>
          <p:nvPr/>
        </p:nvGrpSpPr>
        <p:grpSpPr>
          <a:xfrm>
            <a:off x="328435" y="852893"/>
            <a:ext cx="3035237" cy="2026164"/>
            <a:chOff x="173235" y="1871797"/>
            <a:chExt cx="3035237" cy="2026164"/>
          </a:xfrm>
        </p:grpSpPr>
        <p:pic>
          <p:nvPicPr>
            <p:cNvPr id="16" name="Picture 15">
              <a:extLst>
                <a:ext uri="{FF2B5EF4-FFF2-40B4-BE49-F238E27FC236}">
                  <a16:creationId xmlns="" xmlns:a16="http://schemas.microsoft.com/office/drawing/2014/main" id="{67C180A6-16FA-427F-9DB4-922F3E081682}"/>
                </a:ext>
              </a:extLst>
            </p:cNvPr>
            <p:cNvPicPr>
              <a:picLocks noChangeAspect="1"/>
            </p:cNvPicPr>
            <p:nvPr/>
          </p:nvPicPr>
          <p:blipFill>
            <a:blip r:embed="rId3"/>
            <a:stretch>
              <a:fillRect/>
            </a:stretch>
          </p:blipFill>
          <p:spPr>
            <a:xfrm rot="16200000">
              <a:off x="137208" y="1907824"/>
              <a:ext cx="308394" cy="236340"/>
            </a:xfrm>
            <a:prstGeom prst="rect">
              <a:avLst/>
            </a:prstGeom>
          </p:spPr>
        </p:pic>
        <p:sp>
          <p:nvSpPr>
            <p:cNvPr id="17" name="TextBox 16">
              <a:extLst>
                <a:ext uri="{FF2B5EF4-FFF2-40B4-BE49-F238E27FC236}">
                  <a16:creationId xmlns="" xmlns:a16="http://schemas.microsoft.com/office/drawing/2014/main" id="{FA547814-290A-4719-B573-CD72972BFF95}"/>
                </a:ext>
              </a:extLst>
            </p:cNvPr>
            <p:cNvSpPr txBox="1"/>
            <p:nvPr/>
          </p:nvSpPr>
          <p:spPr>
            <a:xfrm>
              <a:off x="2259399" y="2080014"/>
              <a:ext cx="949073" cy="369332"/>
            </a:xfrm>
            <a:prstGeom prst="rect">
              <a:avLst/>
            </a:prstGeom>
            <a:solidFill>
              <a:srgbClr val="FFFFFF"/>
            </a:solidFill>
          </p:spPr>
          <p:txBody>
            <a:bodyPr wrap="square" rtlCol="0">
              <a:spAutoFit/>
            </a:bodyPr>
            <a:lstStyle/>
            <a:p>
              <a:endParaRPr lang="en-GB"/>
            </a:p>
          </p:txBody>
        </p:sp>
        <p:pic>
          <p:nvPicPr>
            <p:cNvPr id="35" name="Picture 34">
              <a:extLst>
                <a:ext uri="{FF2B5EF4-FFF2-40B4-BE49-F238E27FC236}">
                  <a16:creationId xmlns="" xmlns:a16="http://schemas.microsoft.com/office/drawing/2014/main" id="{B32490BC-BCAD-4F8D-A7E5-E3090A7B0A1F}"/>
                </a:ext>
              </a:extLst>
            </p:cNvPr>
            <p:cNvPicPr>
              <a:picLocks noChangeAspect="1"/>
            </p:cNvPicPr>
            <p:nvPr/>
          </p:nvPicPr>
          <p:blipFill>
            <a:blip r:embed="rId3"/>
            <a:stretch>
              <a:fillRect/>
            </a:stretch>
          </p:blipFill>
          <p:spPr>
            <a:xfrm rot="16200000">
              <a:off x="166182" y="3625594"/>
              <a:ext cx="308394" cy="236340"/>
            </a:xfrm>
            <a:prstGeom prst="rect">
              <a:avLst/>
            </a:prstGeom>
          </p:spPr>
        </p:pic>
      </p:grpSp>
      <p:pic>
        <p:nvPicPr>
          <p:cNvPr id="19" name="Picture 18">
            <a:extLst>
              <a:ext uri="{FF2B5EF4-FFF2-40B4-BE49-F238E27FC236}">
                <a16:creationId xmlns="" xmlns:a16="http://schemas.microsoft.com/office/drawing/2014/main" id="{E5AE3973-EB41-4D94-B092-1463CD7EB149}"/>
              </a:ext>
            </a:extLst>
          </p:cNvPr>
          <p:cNvPicPr>
            <a:picLocks noChangeAspect="1"/>
          </p:cNvPicPr>
          <p:nvPr/>
        </p:nvPicPr>
        <p:blipFill>
          <a:blip r:embed="rId3"/>
          <a:stretch>
            <a:fillRect/>
          </a:stretch>
        </p:blipFill>
        <p:spPr>
          <a:xfrm rot="16200000">
            <a:off x="5060904" y="869544"/>
            <a:ext cx="308394" cy="236340"/>
          </a:xfrm>
          <a:prstGeom prst="rect">
            <a:avLst/>
          </a:prstGeom>
        </p:spPr>
      </p:pic>
      <p:pic>
        <p:nvPicPr>
          <p:cNvPr id="20" name="Picture 19">
            <a:extLst>
              <a:ext uri="{FF2B5EF4-FFF2-40B4-BE49-F238E27FC236}">
                <a16:creationId xmlns="" xmlns:a16="http://schemas.microsoft.com/office/drawing/2014/main" id="{8F042DFB-2FFE-48A4-92F5-44B60938222C}"/>
              </a:ext>
            </a:extLst>
          </p:cNvPr>
          <p:cNvPicPr>
            <a:picLocks noChangeAspect="1"/>
          </p:cNvPicPr>
          <p:nvPr/>
        </p:nvPicPr>
        <p:blipFill>
          <a:blip r:embed="rId4"/>
          <a:stretch>
            <a:fillRect/>
          </a:stretch>
        </p:blipFill>
        <p:spPr>
          <a:xfrm>
            <a:off x="1425753" y="1376148"/>
            <a:ext cx="1630416" cy="1108174"/>
          </a:xfrm>
          <a:prstGeom prst="rect">
            <a:avLst/>
          </a:prstGeom>
          <a:effectLst>
            <a:softEdge rad="63500"/>
          </a:effectLst>
        </p:spPr>
      </p:pic>
      <p:grpSp>
        <p:nvGrpSpPr>
          <p:cNvPr id="21" name="Group 20">
            <a:extLst>
              <a:ext uri="{FF2B5EF4-FFF2-40B4-BE49-F238E27FC236}">
                <a16:creationId xmlns="" xmlns:a16="http://schemas.microsoft.com/office/drawing/2014/main" id="{44BA2FDC-0D05-4B07-BFFC-BBF43BCC0AB8}"/>
              </a:ext>
            </a:extLst>
          </p:cNvPr>
          <p:cNvGrpSpPr/>
          <p:nvPr/>
        </p:nvGrpSpPr>
        <p:grpSpPr>
          <a:xfrm>
            <a:off x="2492333" y="2938602"/>
            <a:ext cx="1037282" cy="1413122"/>
            <a:chOff x="2438716" y="4859659"/>
            <a:chExt cx="1037282" cy="1413122"/>
          </a:xfrm>
        </p:grpSpPr>
        <p:pic>
          <p:nvPicPr>
            <p:cNvPr id="22" name="Picture 21">
              <a:extLst>
                <a:ext uri="{FF2B5EF4-FFF2-40B4-BE49-F238E27FC236}">
                  <a16:creationId xmlns="" xmlns:a16="http://schemas.microsoft.com/office/drawing/2014/main" id="{F62F3E2D-C928-4783-829D-37D03585E6F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8" b="98339" l="1056" r="33183"/>
                      </a14:imgEffect>
                    </a14:imgLayer>
                  </a14:imgProps>
                </a:ext>
              </a:extLst>
            </a:blip>
            <a:srcRect l="3074" r="67977"/>
            <a:stretch/>
          </p:blipFill>
          <p:spPr>
            <a:xfrm>
              <a:off x="3056169" y="4859659"/>
              <a:ext cx="419829" cy="1185566"/>
            </a:xfrm>
            <a:prstGeom prst="rect">
              <a:avLst/>
            </a:prstGeom>
          </p:spPr>
        </p:pic>
        <p:pic>
          <p:nvPicPr>
            <p:cNvPr id="23" name="Picture 22">
              <a:extLst>
                <a:ext uri="{FF2B5EF4-FFF2-40B4-BE49-F238E27FC236}">
                  <a16:creationId xmlns="" xmlns:a16="http://schemas.microsoft.com/office/drawing/2014/main" id="{42C29F81-DF60-4610-BAD7-A2E254EE3703}"/>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2768" b="98339" l="1056" r="33183"/>
                      </a14:imgEffect>
                    </a14:imgLayer>
                  </a14:imgProps>
                </a:ext>
              </a:extLst>
            </a:blip>
            <a:srcRect l="3074" r="67977"/>
            <a:stretch/>
          </p:blipFill>
          <p:spPr>
            <a:xfrm>
              <a:off x="2747257" y="4973303"/>
              <a:ext cx="419829" cy="1185566"/>
            </a:xfrm>
            <a:prstGeom prst="rect">
              <a:avLst/>
            </a:prstGeom>
          </p:spPr>
        </p:pic>
        <p:pic>
          <p:nvPicPr>
            <p:cNvPr id="24" name="Picture 23">
              <a:extLst>
                <a:ext uri="{FF2B5EF4-FFF2-40B4-BE49-F238E27FC236}">
                  <a16:creationId xmlns="" xmlns:a16="http://schemas.microsoft.com/office/drawing/2014/main" id="{F69B1CD3-46AC-45B6-AB2A-3E808239F12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2768" b="98339" l="1056" r="33183"/>
                      </a14:imgEffect>
                    </a14:imgLayer>
                  </a14:imgProps>
                </a:ext>
              </a:extLst>
            </a:blip>
            <a:srcRect l="3074" r="67977"/>
            <a:stretch/>
          </p:blipFill>
          <p:spPr>
            <a:xfrm>
              <a:off x="2438716" y="5087215"/>
              <a:ext cx="419829" cy="1185566"/>
            </a:xfrm>
            <a:prstGeom prst="rect">
              <a:avLst/>
            </a:prstGeom>
          </p:spPr>
        </p:pic>
      </p:grpSp>
      <p:grpSp>
        <p:nvGrpSpPr>
          <p:cNvPr id="25" name="Group 24">
            <a:extLst>
              <a:ext uri="{FF2B5EF4-FFF2-40B4-BE49-F238E27FC236}">
                <a16:creationId xmlns="" xmlns:a16="http://schemas.microsoft.com/office/drawing/2014/main" id="{BC4B80C2-EE79-4713-A976-C1A070F34059}"/>
              </a:ext>
            </a:extLst>
          </p:cNvPr>
          <p:cNvGrpSpPr/>
          <p:nvPr/>
        </p:nvGrpSpPr>
        <p:grpSpPr>
          <a:xfrm>
            <a:off x="996550" y="2995786"/>
            <a:ext cx="1034876" cy="1342033"/>
            <a:chOff x="811252" y="4821299"/>
            <a:chExt cx="1034876" cy="1342033"/>
          </a:xfrm>
        </p:grpSpPr>
        <p:pic>
          <p:nvPicPr>
            <p:cNvPr id="26" name="Picture 25">
              <a:extLst>
                <a:ext uri="{FF2B5EF4-FFF2-40B4-BE49-F238E27FC236}">
                  <a16:creationId xmlns="" xmlns:a16="http://schemas.microsoft.com/office/drawing/2014/main" id="{8BCD97C0-0CE8-43EC-9928-78B130BD9C1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93" b="98725" l="0" r="100000"/>
                      </a14:imgEffect>
                    </a14:imgLayer>
                  </a14:imgProps>
                </a:ext>
              </a:extLst>
            </a:blip>
            <a:srcRect l="6648" r="5525"/>
            <a:stretch/>
          </p:blipFill>
          <p:spPr>
            <a:xfrm>
              <a:off x="811252" y="4821299"/>
              <a:ext cx="425640" cy="1156815"/>
            </a:xfrm>
            <a:prstGeom prst="rect">
              <a:avLst/>
            </a:prstGeom>
          </p:spPr>
        </p:pic>
        <p:pic>
          <p:nvPicPr>
            <p:cNvPr id="27" name="Picture 26">
              <a:extLst>
                <a:ext uri="{FF2B5EF4-FFF2-40B4-BE49-F238E27FC236}">
                  <a16:creationId xmlns="" xmlns:a16="http://schemas.microsoft.com/office/drawing/2014/main" id="{C3C0106C-9495-4008-B598-B90A110FEC9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93" b="98725" l="0" r="100000"/>
                      </a14:imgEffect>
                    </a14:imgLayer>
                  </a14:imgProps>
                </a:ext>
              </a:extLst>
            </a:blip>
            <a:srcRect l="6648" r="5525"/>
            <a:stretch/>
          </p:blipFill>
          <p:spPr>
            <a:xfrm>
              <a:off x="1112527" y="4918141"/>
              <a:ext cx="425640" cy="1156815"/>
            </a:xfrm>
            <a:prstGeom prst="rect">
              <a:avLst/>
            </a:prstGeom>
          </p:spPr>
        </p:pic>
        <p:pic>
          <p:nvPicPr>
            <p:cNvPr id="28" name="Picture 27">
              <a:extLst>
                <a:ext uri="{FF2B5EF4-FFF2-40B4-BE49-F238E27FC236}">
                  <a16:creationId xmlns="" xmlns:a16="http://schemas.microsoft.com/office/drawing/2014/main" id="{6A36F289-7723-4A0E-AC4E-DC17C77C36C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93" b="98725" l="0" r="100000"/>
                      </a14:imgEffect>
                    </a14:imgLayer>
                  </a14:imgProps>
                </a:ext>
              </a:extLst>
            </a:blip>
            <a:srcRect l="6648" r="5525"/>
            <a:stretch/>
          </p:blipFill>
          <p:spPr>
            <a:xfrm>
              <a:off x="1420488" y="5006517"/>
              <a:ext cx="425640" cy="1156815"/>
            </a:xfrm>
            <a:prstGeom prst="rect">
              <a:avLst/>
            </a:prstGeom>
          </p:spPr>
        </p:pic>
      </p:grpSp>
      <p:sp>
        <p:nvSpPr>
          <p:cNvPr id="29" name="TextBox 28">
            <a:extLst>
              <a:ext uri="{FF2B5EF4-FFF2-40B4-BE49-F238E27FC236}">
                <a16:creationId xmlns="" xmlns:a16="http://schemas.microsoft.com/office/drawing/2014/main" id="{91B6E049-1FDA-4569-83E4-E8A109EC7DBD}"/>
              </a:ext>
            </a:extLst>
          </p:cNvPr>
          <p:cNvSpPr txBox="1"/>
          <p:nvPr/>
        </p:nvSpPr>
        <p:spPr>
          <a:xfrm>
            <a:off x="5173417" y="791373"/>
            <a:ext cx="3572419" cy="584775"/>
          </a:xfrm>
          <a:prstGeom prst="rect">
            <a:avLst/>
          </a:prstGeom>
          <a:noFill/>
        </p:spPr>
        <p:txBody>
          <a:bodyPr wrap="square" rtlCol="0">
            <a:spAutoFit/>
          </a:bodyPr>
          <a:lstStyle/>
          <a:p>
            <a:pPr algn="ctr"/>
            <a:r>
              <a:rPr lang="fr-FR" sz="1600" dirty="0">
                <a:solidFill>
                  <a:srgbClr val="706B62"/>
                </a:solidFill>
                <a:latin typeface="Arial" panose="020B0604020202020204" pitchFamily="34" charset="0"/>
                <a:cs typeface="Arial" panose="020B0604020202020204" pitchFamily="34" charset="0"/>
              </a:rPr>
              <a:t>COPD: </a:t>
            </a:r>
            <a:r>
              <a:rPr lang="fr-FR" sz="1600" dirty="0" err="1">
                <a:solidFill>
                  <a:srgbClr val="706B62"/>
                </a:solidFill>
                <a:latin typeface="Arial" panose="020B0604020202020204" pitchFamily="34" charset="0"/>
                <a:cs typeface="Arial" panose="020B0604020202020204" pitchFamily="34" charset="0"/>
              </a:rPr>
              <a:t>Symbicort</a:t>
            </a:r>
            <a:r>
              <a:rPr lang="fr-FR" sz="1600" dirty="0">
                <a:solidFill>
                  <a:srgbClr val="706B62"/>
                </a:solidFill>
                <a:latin typeface="Arial" panose="020B0604020202020204" pitchFamily="34" charset="0"/>
                <a:cs typeface="Arial" panose="020B0604020202020204" pitchFamily="34" charset="0"/>
              </a:rPr>
              <a:t> </a:t>
            </a:r>
            <a:r>
              <a:rPr lang="fr-FR" sz="1600" dirty="0" err="1">
                <a:solidFill>
                  <a:srgbClr val="706B62"/>
                </a:solidFill>
                <a:latin typeface="Arial" panose="020B0604020202020204" pitchFamily="34" charset="0"/>
                <a:cs typeface="Arial" panose="020B0604020202020204" pitchFamily="34" charset="0"/>
              </a:rPr>
              <a:t>available</a:t>
            </a:r>
            <a:r>
              <a:rPr lang="fr-FR" sz="1600" dirty="0">
                <a:solidFill>
                  <a:srgbClr val="706B62"/>
                </a:solidFill>
                <a:latin typeface="Arial" panose="020B0604020202020204" pitchFamily="34" charset="0"/>
                <a:cs typeface="Arial" panose="020B0604020202020204" pitchFamily="34" charset="0"/>
              </a:rPr>
              <a:t> in </a:t>
            </a:r>
            <a:r>
              <a:rPr lang="fr-FR" sz="1600" b="1" dirty="0" err="1">
                <a:solidFill>
                  <a:srgbClr val="EE1A36"/>
                </a:solidFill>
                <a:latin typeface="Arial" panose="020B0604020202020204" pitchFamily="34" charset="0"/>
                <a:cs typeface="Arial" panose="020B0604020202020204" pitchFamily="34" charset="0"/>
              </a:rPr>
              <a:t>Turbohaler</a:t>
            </a:r>
            <a:r>
              <a:rPr lang="fr-FR" sz="1600" dirty="0">
                <a:solidFill>
                  <a:srgbClr val="797369"/>
                </a:solidFill>
                <a:latin typeface="Arial" panose="020B0604020202020204" pitchFamily="34" charset="0"/>
                <a:cs typeface="Arial" panose="020B0604020202020204" pitchFamily="34" charset="0"/>
              </a:rPr>
              <a:t> </a:t>
            </a:r>
            <a:r>
              <a:rPr lang="fr-FR" sz="1600" dirty="0">
                <a:solidFill>
                  <a:srgbClr val="706B62"/>
                </a:solidFill>
                <a:latin typeface="Arial" panose="020B0604020202020204" pitchFamily="34" charset="0"/>
                <a:cs typeface="Arial" panose="020B0604020202020204" pitchFamily="34" charset="0"/>
              </a:rPr>
              <a:t>or </a:t>
            </a:r>
            <a:r>
              <a:rPr lang="fr-FR" sz="1600" b="1" dirty="0" err="1">
                <a:solidFill>
                  <a:srgbClr val="EE1A36"/>
                </a:solidFill>
                <a:latin typeface="Arial" panose="020B0604020202020204" pitchFamily="34" charset="0"/>
                <a:cs typeface="Arial" panose="020B0604020202020204" pitchFamily="34" charset="0"/>
              </a:rPr>
              <a:t>pMDI</a:t>
            </a:r>
            <a:r>
              <a:rPr lang="fr-FR" sz="1600" b="1" baseline="30000" dirty="0">
                <a:solidFill>
                  <a:srgbClr val="EE1A36"/>
                </a:solidFill>
                <a:latin typeface="Arial" panose="020B0604020202020204" pitchFamily="34" charset="0"/>
                <a:cs typeface="Arial" panose="020B0604020202020204" pitchFamily="34" charset="0"/>
              </a:rPr>
              <a:t>*</a:t>
            </a:r>
            <a:endParaRPr lang="en-GB" sz="1600" b="1" baseline="30000" dirty="0">
              <a:solidFill>
                <a:srgbClr val="EE1A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CC4DFD45-D8CD-47ED-85DB-1E535E93B079}"/>
              </a:ext>
            </a:extLst>
          </p:cNvPr>
          <p:cNvSpPr txBox="1"/>
          <p:nvPr/>
        </p:nvSpPr>
        <p:spPr>
          <a:xfrm>
            <a:off x="655693" y="833517"/>
            <a:ext cx="3170533" cy="584775"/>
          </a:xfrm>
          <a:prstGeom prst="rect">
            <a:avLst/>
          </a:prstGeom>
          <a:noFill/>
        </p:spPr>
        <p:txBody>
          <a:bodyPr wrap="square" rtlCol="0">
            <a:spAutoFit/>
          </a:bodyPr>
          <a:lstStyle/>
          <a:p>
            <a:pPr algn="ctr"/>
            <a:r>
              <a:rPr lang="fr-FR" sz="1600" dirty="0">
                <a:solidFill>
                  <a:srgbClr val="706B62"/>
                </a:solidFill>
                <a:latin typeface="Arial" panose="020B0604020202020204" pitchFamily="34" charset="0"/>
                <a:cs typeface="Arial" panose="020B0604020202020204" pitchFamily="34" charset="0"/>
              </a:rPr>
              <a:t>Maintenance &amp; </a:t>
            </a:r>
            <a:r>
              <a:rPr lang="fr-FR" sz="1600" dirty="0" err="1">
                <a:solidFill>
                  <a:srgbClr val="706B62"/>
                </a:solidFill>
                <a:latin typeface="Arial" panose="020B0604020202020204" pitchFamily="34" charset="0"/>
                <a:cs typeface="Arial" panose="020B0604020202020204" pitchFamily="34" charset="0"/>
              </a:rPr>
              <a:t>reliever</a:t>
            </a:r>
            <a:r>
              <a:rPr lang="fr-FR" sz="1600" dirty="0">
                <a:solidFill>
                  <a:srgbClr val="706B62"/>
                </a:solidFill>
                <a:latin typeface="Arial" panose="020B0604020202020204" pitchFamily="34" charset="0"/>
                <a:cs typeface="Arial" panose="020B0604020202020204" pitchFamily="34" charset="0"/>
              </a:rPr>
              <a:t> </a:t>
            </a:r>
            <a:r>
              <a:rPr lang="fr-FR" sz="1600" dirty="0" err="1">
                <a:solidFill>
                  <a:srgbClr val="706B62"/>
                </a:solidFill>
                <a:latin typeface="Arial" panose="020B0604020202020204" pitchFamily="34" charset="0"/>
                <a:cs typeface="Arial" panose="020B0604020202020204" pitchFamily="34" charset="0"/>
              </a:rPr>
              <a:t>therapy</a:t>
            </a:r>
            <a:r>
              <a:rPr lang="fr-FR" sz="1600" dirty="0">
                <a:solidFill>
                  <a:srgbClr val="706B62"/>
                </a:solidFill>
                <a:latin typeface="Arial" panose="020B0604020202020204" pitchFamily="34" charset="0"/>
                <a:cs typeface="Arial" panose="020B0604020202020204" pitchFamily="34" charset="0"/>
              </a:rPr>
              <a:t/>
            </a:r>
            <a:br>
              <a:rPr lang="fr-FR" sz="1600" dirty="0">
                <a:solidFill>
                  <a:srgbClr val="706B62"/>
                </a:solidFill>
                <a:latin typeface="Arial" panose="020B0604020202020204" pitchFamily="34" charset="0"/>
                <a:cs typeface="Arial" panose="020B0604020202020204" pitchFamily="34" charset="0"/>
              </a:rPr>
            </a:br>
            <a:r>
              <a:rPr lang="fr-FR" sz="1600" b="1" dirty="0">
                <a:solidFill>
                  <a:srgbClr val="EE1A36"/>
                </a:solidFill>
                <a:latin typeface="Arial" panose="020B0604020202020204" pitchFamily="34" charset="0"/>
                <a:cs typeface="Arial" panose="020B0604020202020204" pitchFamily="34" charset="0"/>
              </a:rPr>
              <a:t>as of 12 </a:t>
            </a:r>
            <a:r>
              <a:rPr lang="fr-FR" sz="1600" b="1" dirty="0" err="1">
                <a:solidFill>
                  <a:srgbClr val="EE1A36"/>
                </a:solidFill>
                <a:latin typeface="Arial" panose="020B0604020202020204" pitchFamily="34" charset="0"/>
                <a:cs typeface="Arial" panose="020B0604020202020204" pitchFamily="34" charset="0"/>
              </a:rPr>
              <a:t>years</a:t>
            </a:r>
            <a:r>
              <a:rPr lang="fr-FR" sz="1600" b="1" dirty="0">
                <a:solidFill>
                  <a:srgbClr val="EE1A36"/>
                </a:solidFill>
                <a:latin typeface="Arial" panose="020B0604020202020204" pitchFamily="34" charset="0"/>
                <a:cs typeface="Arial" panose="020B0604020202020204" pitchFamily="34" charset="0"/>
              </a:rPr>
              <a:t> </a:t>
            </a:r>
            <a:r>
              <a:rPr lang="fr-FR" sz="1600" b="1" dirty="0" err="1">
                <a:solidFill>
                  <a:srgbClr val="EE1A36"/>
                </a:solidFill>
                <a:latin typeface="Arial" panose="020B0604020202020204" pitchFamily="34" charset="0"/>
                <a:cs typeface="Arial" panose="020B0604020202020204" pitchFamily="34" charset="0"/>
              </a:rPr>
              <a:t>old</a:t>
            </a:r>
            <a:r>
              <a:rPr lang="fr-FR" sz="1600" b="1" baseline="30000" dirty="0">
                <a:solidFill>
                  <a:srgbClr val="EE1A36"/>
                </a:solidFill>
                <a:latin typeface="Arial" panose="020B0604020202020204" pitchFamily="34" charset="0"/>
                <a:cs typeface="Arial" panose="020B0604020202020204" pitchFamily="34" charset="0"/>
              </a:rPr>
              <a:t>#</a:t>
            </a:r>
            <a:endParaRPr lang="en-GB" sz="1600" b="1" baseline="30000" dirty="0">
              <a:solidFill>
                <a:srgbClr val="EE1A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6732F217-E922-49E2-9D4D-7BCAC478B9E3}"/>
              </a:ext>
            </a:extLst>
          </p:cNvPr>
          <p:cNvSpPr txBox="1"/>
          <p:nvPr/>
        </p:nvSpPr>
        <p:spPr>
          <a:xfrm>
            <a:off x="66570" y="2580276"/>
            <a:ext cx="4348781" cy="338554"/>
          </a:xfrm>
          <a:prstGeom prst="rect">
            <a:avLst/>
          </a:prstGeom>
          <a:noFill/>
        </p:spPr>
        <p:txBody>
          <a:bodyPr wrap="square" rtlCol="0">
            <a:spAutoFit/>
          </a:bodyPr>
          <a:lstStyle/>
          <a:p>
            <a:pPr algn="ctr"/>
            <a:r>
              <a:rPr lang="fr-FR" sz="1600" dirty="0" err="1">
                <a:solidFill>
                  <a:srgbClr val="706B62"/>
                </a:solidFill>
                <a:latin typeface="Arial" panose="020B0604020202020204" pitchFamily="34" charset="0"/>
                <a:cs typeface="Arial" panose="020B0604020202020204" pitchFamily="34" charset="0"/>
              </a:rPr>
              <a:t>Available</a:t>
            </a:r>
            <a:r>
              <a:rPr lang="fr-FR" sz="1600" dirty="0">
                <a:solidFill>
                  <a:srgbClr val="706B62"/>
                </a:solidFill>
                <a:latin typeface="Arial" panose="020B0604020202020204" pitchFamily="34" charset="0"/>
                <a:cs typeface="Arial" panose="020B0604020202020204" pitchFamily="34" charset="0"/>
              </a:rPr>
              <a:t> in </a:t>
            </a:r>
            <a:r>
              <a:rPr lang="fr-FR" sz="1600" b="1" dirty="0">
                <a:solidFill>
                  <a:srgbClr val="EE1A36"/>
                </a:solidFill>
                <a:latin typeface="Arial" panose="020B0604020202020204" pitchFamily="34" charset="0"/>
                <a:cs typeface="Arial" panose="020B0604020202020204" pitchFamily="34" charset="0"/>
              </a:rPr>
              <a:t>Triple Pack</a:t>
            </a:r>
            <a:r>
              <a:rPr lang="fr-FR" sz="1600" b="1" baseline="30000" dirty="0">
                <a:solidFill>
                  <a:srgbClr val="EE1A36"/>
                </a:solidFill>
                <a:latin typeface="Arial" panose="020B0604020202020204" pitchFamily="34" charset="0"/>
                <a:cs typeface="Arial" panose="020B0604020202020204" pitchFamily="34" charset="0"/>
              </a:rPr>
              <a:t>#</a:t>
            </a:r>
            <a:endParaRPr lang="en-GB" sz="1600" b="1" dirty="0">
              <a:solidFill>
                <a:srgbClr val="EE1A36"/>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 xmlns:a16="http://schemas.microsoft.com/office/drawing/2014/main" id="{43AEF574-E519-433E-A485-C0B504C3C6E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93" b="98725" l="0" r="100000"/>
                    </a14:imgEffect>
                  </a14:imgLayer>
                </a14:imgProps>
              </a:ext>
            </a:extLst>
          </a:blip>
          <a:srcRect l="6648" r="5525"/>
          <a:stretch/>
        </p:blipFill>
        <p:spPr>
          <a:xfrm>
            <a:off x="5771741" y="1493977"/>
            <a:ext cx="845642" cy="2298307"/>
          </a:xfrm>
          <a:prstGeom prst="rect">
            <a:avLst/>
          </a:prstGeom>
        </p:spPr>
      </p:pic>
      <p:pic>
        <p:nvPicPr>
          <p:cNvPr id="33" name="Picture 32">
            <a:extLst>
              <a:ext uri="{FF2B5EF4-FFF2-40B4-BE49-F238E27FC236}">
                <a16:creationId xmlns="" xmlns:a16="http://schemas.microsoft.com/office/drawing/2014/main" id="{B37A057F-8372-43D1-A11E-547BC89560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8942" y="1561208"/>
            <a:ext cx="1356894" cy="2119264"/>
          </a:xfrm>
          <a:prstGeom prst="rect">
            <a:avLst/>
          </a:prstGeom>
          <a:effectLst>
            <a:outerShdw blurRad="63500" sx="102000" sy="102000" algn="ctr" rotWithShape="0">
              <a:prstClr val="black">
                <a:alpha val="40000"/>
              </a:prstClr>
            </a:outerShdw>
          </a:effectLst>
        </p:spPr>
      </p:pic>
      <p:sp>
        <p:nvSpPr>
          <p:cNvPr id="34" name="Rectangle 33">
            <a:extLst>
              <a:ext uri="{FF2B5EF4-FFF2-40B4-BE49-F238E27FC236}">
                <a16:creationId xmlns="" xmlns:a16="http://schemas.microsoft.com/office/drawing/2014/main" id="{17343926-EA3B-45BE-9848-13DE13F0F9FA}"/>
              </a:ext>
            </a:extLst>
          </p:cNvPr>
          <p:cNvSpPr/>
          <p:nvPr/>
        </p:nvSpPr>
        <p:spPr>
          <a:xfrm>
            <a:off x="3727345" y="3782480"/>
            <a:ext cx="5588682" cy="707886"/>
          </a:xfrm>
          <a:prstGeom prst="rect">
            <a:avLst/>
          </a:prstGeom>
        </p:spPr>
        <p:txBody>
          <a:bodyPr wrap="square">
            <a:spAutoFit/>
          </a:bodyPr>
          <a:lstStyle/>
          <a:p>
            <a:r>
              <a:rPr lang="en-GB" sz="800" dirty="0" err="1">
                <a:solidFill>
                  <a:schemeClr val="bg1">
                    <a:lumMod val="65000"/>
                  </a:schemeClr>
                </a:solidFill>
              </a:rPr>
              <a:t>SmPCs</a:t>
            </a:r>
            <a:r>
              <a:rPr lang="en-GB" sz="800" dirty="0">
                <a:solidFill>
                  <a:schemeClr val="bg1">
                    <a:lumMod val="65000"/>
                  </a:schemeClr>
                </a:solidFill>
              </a:rPr>
              <a:t>: Symbicort </a:t>
            </a:r>
            <a:r>
              <a:rPr lang="en-GB" sz="800" dirty="0" err="1">
                <a:solidFill>
                  <a:schemeClr val="bg1">
                    <a:lumMod val="65000"/>
                  </a:schemeClr>
                </a:solidFill>
              </a:rPr>
              <a:t>Turbohaler</a:t>
            </a:r>
            <a:r>
              <a:rPr lang="en-GB" sz="800" dirty="0">
                <a:solidFill>
                  <a:schemeClr val="bg1">
                    <a:lumMod val="65000"/>
                  </a:schemeClr>
                </a:solidFill>
              </a:rPr>
              <a:t> (160/4,5), Symbicort </a:t>
            </a:r>
            <a:r>
              <a:rPr lang="en-GB" sz="800" dirty="0" err="1">
                <a:solidFill>
                  <a:schemeClr val="bg1">
                    <a:lumMod val="65000"/>
                  </a:schemeClr>
                </a:solidFill>
              </a:rPr>
              <a:t>Turbohaler</a:t>
            </a:r>
            <a:r>
              <a:rPr lang="en-GB" sz="800" dirty="0">
                <a:solidFill>
                  <a:schemeClr val="bg1">
                    <a:lumMod val="65000"/>
                  </a:schemeClr>
                </a:solidFill>
              </a:rPr>
              <a:t> (320/9), Symbicort Aerosol(160/4,5) latest versions</a:t>
            </a:r>
          </a:p>
          <a:p>
            <a:r>
              <a:rPr lang="en-US" sz="800" dirty="0">
                <a:solidFill>
                  <a:schemeClr val="bg1">
                    <a:lumMod val="65000"/>
                  </a:schemeClr>
                </a:solidFill>
                <a:cs typeface="Arial" panose="020B0604020202020204" pitchFamily="34" charset="0"/>
              </a:rPr>
              <a:t>* Symbicort </a:t>
            </a:r>
            <a:r>
              <a:rPr lang="en-US" sz="800" dirty="0" err="1">
                <a:solidFill>
                  <a:schemeClr val="bg1">
                    <a:lumMod val="65000"/>
                  </a:schemeClr>
                </a:solidFill>
                <a:cs typeface="Arial" panose="020B0604020202020204" pitchFamily="34" charset="0"/>
              </a:rPr>
              <a:t>aérosol-doseur</a:t>
            </a:r>
            <a:r>
              <a:rPr lang="en-US" sz="800" dirty="0">
                <a:solidFill>
                  <a:schemeClr val="bg1">
                    <a:lumMod val="65000"/>
                  </a:schemeClr>
                </a:solidFill>
                <a:cs typeface="Arial" panose="020B0604020202020204" pitchFamily="34" charset="0"/>
              </a:rPr>
              <a:t> is to be used in the </a:t>
            </a:r>
            <a:br>
              <a:rPr lang="en-US" sz="800" dirty="0">
                <a:solidFill>
                  <a:schemeClr val="bg1">
                    <a:lumMod val="65000"/>
                  </a:schemeClr>
                </a:solidFill>
                <a:cs typeface="Arial" panose="020B0604020202020204" pitchFamily="34" charset="0"/>
              </a:rPr>
            </a:br>
            <a:r>
              <a:rPr lang="en-US" sz="800" dirty="0">
                <a:solidFill>
                  <a:schemeClr val="bg1">
                    <a:lumMod val="65000"/>
                  </a:schemeClr>
                </a:solidFill>
                <a:cs typeface="Arial" panose="020B0604020202020204" pitchFamily="34" charset="0"/>
              </a:rPr>
              <a:t>treatment of COPD and is not approved within the EU for the treatment of asthma. Symbicort </a:t>
            </a:r>
            <a:r>
              <a:rPr lang="en-US" sz="800" dirty="0" err="1">
                <a:solidFill>
                  <a:schemeClr val="bg1">
                    <a:lumMod val="65000"/>
                  </a:schemeClr>
                </a:solidFill>
                <a:cs typeface="Arial" panose="020B0604020202020204" pitchFamily="34" charset="0"/>
              </a:rPr>
              <a:t>aérosol-doseur</a:t>
            </a:r>
            <a:r>
              <a:rPr lang="en-US" sz="800" dirty="0">
                <a:solidFill>
                  <a:schemeClr val="bg1">
                    <a:lumMod val="65000"/>
                  </a:schemeClr>
                </a:solidFill>
                <a:cs typeface="Arial" panose="020B0604020202020204" pitchFamily="34" charset="0"/>
              </a:rPr>
              <a:t> is not to be used as a reliever medication, thus obviating its use as maintenance and reliever therapy (</a:t>
            </a:r>
            <a:r>
              <a:rPr lang="en-US" sz="800" dirty="0" err="1">
                <a:solidFill>
                  <a:schemeClr val="bg1">
                    <a:lumMod val="65000"/>
                  </a:schemeClr>
                </a:solidFill>
                <a:cs typeface="Arial" panose="020B0604020202020204" pitchFamily="34" charset="0"/>
              </a:rPr>
              <a:t>ie</a:t>
            </a:r>
            <a:r>
              <a:rPr lang="en-US" sz="800" dirty="0">
                <a:solidFill>
                  <a:schemeClr val="bg1">
                    <a:lumMod val="65000"/>
                  </a:schemeClr>
                </a:solidFill>
                <a:cs typeface="Arial" panose="020B0604020202020204" pitchFamily="34" charset="0"/>
              </a:rPr>
              <a:t>, SMART).</a:t>
            </a:r>
            <a:br>
              <a:rPr lang="en-US" sz="800" dirty="0">
                <a:solidFill>
                  <a:schemeClr val="bg1">
                    <a:lumMod val="65000"/>
                  </a:schemeClr>
                </a:solidFill>
                <a:cs typeface="Arial" panose="020B0604020202020204" pitchFamily="34" charset="0"/>
              </a:rPr>
            </a:br>
            <a:r>
              <a:rPr lang="en-US" sz="800" baseline="30000" dirty="0">
                <a:solidFill>
                  <a:schemeClr val="bg1">
                    <a:lumMod val="65000"/>
                  </a:schemeClr>
                </a:solidFill>
                <a:cs typeface="Arial" panose="020B0604020202020204" pitchFamily="34" charset="0"/>
              </a:rPr>
              <a:t>#</a:t>
            </a:r>
            <a:r>
              <a:rPr lang="en-US" sz="800" dirty="0">
                <a:solidFill>
                  <a:schemeClr val="bg1">
                    <a:lumMod val="65000"/>
                  </a:schemeClr>
                </a:solidFill>
                <a:cs typeface="Arial" panose="020B0604020202020204" pitchFamily="34" charset="0"/>
              </a:rPr>
              <a:t> Maintenance &amp; Reliever therapy only in asthma for Symbicort </a:t>
            </a:r>
            <a:r>
              <a:rPr lang="en-US" sz="800" dirty="0" err="1">
                <a:solidFill>
                  <a:schemeClr val="bg1">
                    <a:lumMod val="65000"/>
                  </a:schemeClr>
                </a:solidFill>
                <a:cs typeface="Arial" panose="020B0604020202020204" pitchFamily="34" charset="0"/>
              </a:rPr>
              <a:t>Turbohaler</a:t>
            </a:r>
            <a:r>
              <a:rPr lang="en-US" sz="800" dirty="0">
                <a:solidFill>
                  <a:schemeClr val="bg1">
                    <a:lumMod val="65000"/>
                  </a:schemeClr>
                </a:solidFill>
                <a:cs typeface="Arial" panose="020B0604020202020204" pitchFamily="34" charset="0"/>
              </a:rPr>
              <a:t> (160/4,5)</a:t>
            </a:r>
            <a:endParaRPr lang="en-GB" sz="800" dirty="0">
              <a:solidFill>
                <a:schemeClr val="bg1">
                  <a:lumMod val="65000"/>
                </a:schemeClr>
              </a:solidFill>
              <a:cs typeface="Arial" panose="020B0604020202020204" pitchFamily="34" charset="0"/>
            </a:endParaRPr>
          </a:p>
        </p:txBody>
      </p:sp>
      <p:pic>
        <p:nvPicPr>
          <p:cNvPr id="6" name="Picture 5">
            <a:extLst>
              <a:ext uri="{FF2B5EF4-FFF2-40B4-BE49-F238E27FC236}">
                <a16:creationId xmlns="" xmlns:a16="http://schemas.microsoft.com/office/drawing/2014/main" id="{20A00936-A550-4482-A7D5-A0E93E6EDFD6}"/>
              </a:ext>
            </a:extLst>
          </p:cNvPr>
          <p:cNvPicPr>
            <a:picLocks noChangeAspect="1"/>
          </p:cNvPicPr>
          <p:nvPr/>
        </p:nvPicPr>
        <p:blipFill>
          <a:blip r:embed="rId11"/>
          <a:stretch>
            <a:fillRect/>
          </a:stretch>
        </p:blipFill>
        <p:spPr>
          <a:xfrm>
            <a:off x="0" y="-4503"/>
            <a:ext cx="1537506" cy="686596"/>
          </a:xfrm>
          <a:prstGeom prst="rect">
            <a:avLst/>
          </a:prstGeom>
        </p:spPr>
      </p:pic>
    </p:spTree>
    <p:extLst>
      <p:ext uri="{BB962C8B-B14F-4D97-AF65-F5344CB8AC3E}">
        <p14:creationId xmlns:p14="http://schemas.microsoft.com/office/powerpoint/2010/main" val="364499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p:cNvSpPr/>
          <p:nvPr/>
        </p:nvSpPr>
        <p:spPr>
          <a:xfrm>
            <a:off x="-7697" y="144000"/>
            <a:ext cx="1227667" cy="307852"/>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37" h="451852">
                <a:moveTo>
                  <a:pt x="5473" y="446378"/>
                </a:moveTo>
                <a:cubicBezTo>
                  <a:pt x="3649" y="297585"/>
                  <a:pt x="1824" y="148793"/>
                  <a:pt x="0" y="0"/>
                </a:cubicBezTo>
                <a:lnTo>
                  <a:pt x="2187127" y="0"/>
                </a:lnTo>
                <a:cubicBezTo>
                  <a:pt x="2228720" y="0"/>
                  <a:pt x="2262437" y="33717"/>
                  <a:pt x="2262437" y="75310"/>
                </a:cubicBezTo>
                <a:lnTo>
                  <a:pt x="2262437" y="376542"/>
                </a:lnTo>
                <a:cubicBezTo>
                  <a:pt x="2262437" y="418135"/>
                  <a:pt x="2228720" y="451852"/>
                  <a:pt x="2187127" y="451852"/>
                </a:cubicBezTo>
                <a:lnTo>
                  <a:pt x="5473" y="446378"/>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8538" y="4239397"/>
            <a:ext cx="8679366" cy="215444"/>
          </a:xfrm>
          <a:prstGeom prst="rect">
            <a:avLst/>
          </a:prstGeom>
          <a:noFill/>
        </p:spPr>
        <p:txBody>
          <a:bodyPr wrap="square" rtlCol="0">
            <a:spAutoFit/>
          </a:bodyPr>
          <a:lstStyle/>
          <a:p>
            <a:pPr marL="228600" indent="-228600">
              <a:buAutoNum type="arabicPeriod"/>
            </a:pPr>
            <a:r>
              <a:rPr lang="nl-BE" sz="800" dirty="0">
                <a:solidFill>
                  <a:schemeClr val="tx1">
                    <a:lumMod val="50000"/>
                    <a:lumOff val="50000"/>
                  </a:schemeClr>
                </a:solidFill>
              </a:rPr>
              <a:t>GINA 2017</a:t>
            </a:r>
          </a:p>
        </p:txBody>
      </p:sp>
      <p:sp>
        <p:nvSpPr>
          <p:cNvPr id="2" name="Title 1"/>
          <p:cNvSpPr>
            <a:spLocks noGrp="1"/>
          </p:cNvSpPr>
          <p:nvPr>
            <p:ph type="title"/>
          </p:nvPr>
        </p:nvSpPr>
        <p:spPr/>
        <p:txBody>
          <a:bodyPr/>
          <a:lstStyle/>
          <a:p>
            <a:r>
              <a:rPr lang="en-GB" noProof="0" dirty="0">
                <a:solidFill>
                  <a:srgbClr val="830051"/>
                </a:solidFill>
              </a:rPr>
              <a:t>The overall goal of an asthma treatment is the current control and </a:t>
            </a:r>
            <a:br>
              <a:rPr lang="en-GB" noProof="0" dirty="0">
                <a:solidFill>
                  <a:srgbClr val="830051"/>
                </a:solidFill>
              </a:rPr>
            </a:br>
            <a:r>
              <a:rPr lang="en-GB" noProof="0" dirty="0">
                <a:solidFill>
                  <a:srgbClr val="830051"/>
                </a:solidFill>
              </a:rPr>
              <a:t>the prevention of future risk</a:t>
            </a:r>
            <a:r>
              <a:rPr lang="en-GB" baseline="30000" noProof="0" dirty="0">
                <a:solidFill>
                  <a:srgbClr val="830051"/>
                </a:solidFill>
              </a:rPr>
              <a:t>1</a:t>
            </a:r>
          </a:p>
        </p:txBody>
      </p:sp>
      <p:sp>
        <p:nvSpPr>
          <p:cNvPr id="6" name="Slide Number Placeholder 5"/>
          <p:cNvSpPr>
            <a:spLocks noGrp="1"/>
          </p:cNvSpPr>
          <p:nvPr>
            <p:ph type="sldNum" sz="quarter" idx="4"/>
          </p:nvPr>
        </p:nvSpPr>
        <p:spPr/>
        <p:txBody>
          <a:bodyPr/>
          <a:lstStyle/>
          <a:p>
            <a:fld id="{3C4F54F3-C349-4609-AFEE-01462D5C7942}" type="slidenum">
              <a:rPr lang="en-GB" smtClean="0"/>
              <a:pPr/>
              <a:t>3</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sp>
        <p:nvSpPr>
          <p:cNvPr id="73" name="Rectangle 72">
            <a:extLst>
              <a:ext uri="{FF2B5EF4-FFF2-40B4-BE49-F238E27FC236}">
                <a16:creationId xmlns="" xmlns:a16="http://schemas.microsoft.com/office/drawing/2014/main" id="{D6BB77D7-7BB7-4221-8E39-2B3353D86272}"/>
              </a:ext>
            </a:extLst>
          </p:cNvPr>
          <p:cNvSpPr/>
          <p:nvPr/>
        </p:nvSpPr>
        <p:spPr>
          <a:xfrm>
            <a:off x="1600634" y="2347389"/>
            <a:ext cx="1800200" cy="432048"/>
          </a:xfrm>
          <a:prstGeom prst="rect">
            <a:avLst/>
          </a:prstGeom>
          <a:solidFill>
            <a:srgbClr val="9AB327"/>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lang="en-GB" sz="1100" b="1" kern="0" dirty="0">
                <a:solidFill>
                  <a:prstClr val="white"/>
                </a:solidFill>
                <a:latin typeface="Arial"/>
                <a:cs typeface="Arial"/>
              </a:rPr>
              <a:t>Symptom</a:t>
            </a:r>
            <a:r>
              <a:rPr kumimoji="0" lang="en-GB" sz="1100" b="1" i="0" u="none" strike="noStrike" kern="0" cap="none" spc="0" normalizeH="0" baseline="0" noProof="0" dirty="0">
                <a:ln>
                  <a:noFill/>
                </a:ln>
                <a:solidFill>
                  <a:prstClr val="white"/>
                </a:solidFill>
                <a:effectLst/>
                <a:uLnTx/>
                <a:uFillTx/>
                <a:latin typeface="Arial"/>
                <a:ea typeface="+mn-ea"/>
                <a:cs typeface="Arial"/>
              </a:rPr>
              <a:t> control</a:t>
            </a:r>
          </a:p>
        </p:txBody>
      </p:sp>
      <p:sp>
        <p:nvSpPr>
          <p:cNvPr id="74" name="Rectangle 73">
            <a:extLst>
              <a:ext uri="{FF2B5EF4-FFF2-40B4-BE49-F238E27FC236}">
                <a16:creationId xmlns="" xmlns:a16="http://schemas.microsoft.com/office/drawing/2014/main" id="{533B85C9-FE62-44B4-A223-FE60A3D59119}"/>
              </a:ext>
            </a:extLst>
          </p:cNvPr>
          <p:cNvSpPr/>
          <p:nvPr/>
        </p:nvSpPr>
        <p:spPr>
          <a:xfrm>
            <a:off x="5158307" y="2347389"/>
            <a:ext cx="1800200" cy="432048"/>
          </a:xfrm>
          <a:prstGeom prst="rect">
            <a:avLst/>
          </a:prstGeom>
          <a:solidFill>
            <a:srgbClr val="9AB327"/>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Arial"/>
                <a:ea typeface="+mn-ea"/>
                <a:cs typeface="Arial"/>
              </a:rPr>
              <a:t>Future risk</a:t>
            </a:r>
          </a:p>
        </p:txBody>
      </p:sp>
      <p:sp>
        <p:nvSpPr>
          <p:cNvPr id="75" name="Rectangle 74">
            <a:extLst>
              <a:ext uri="{FF2B5EF4-FFF2-40B4-BE49-F238E27FC236}">
                <a16:creationId xmlns="" xmlns:a16="http://schemas.microsoft.com/office/drawing/2014/main" id="{B7922D8D-2976-4E81-B1CF-9700903509F6}"/>
              </a:ext>
            </a:extLst>
          </p:cNvPr>
          <p:cNvSpPr/>
          <p:nvPr/>
        </p:nvSpPr>
        <p:spPr>
          <a:xfrm>
            <a:off x="1137707" y="335952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Symptoms</a:t>
            </a:r>
          </a:p>
        </p:txBody>
      </p:sp>
      <p:sp>
        <p:nvSpPr>
          <p:cNvPr id="76" name="Rectangle 75">
            <a:extLst>
              <a:ext uri="{FF2B5EF4-FFF2-40B4-BE49-F238E27FC236}">
                <a16:creationId xmlns="" xmlns:a16="http://schemas.microsoft.com/office/drawing/2014/main" id="{33CD2CC3-14C9-47A6-8924-2B5B5DC4AC26}"/>
              </a:ext>
            </a:extLst>
          </p:cNvPr>
          <p:cNvSpPr/>
          <p:nvPr/>
        </p:nvSpPr>
        <p:spPr>
          <a:xfrm>
            <a:off x="2541715" y="335952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Reliever use</a:t>
            </a:r>
          </a:p>
        </p:txBody>
      </p:sp>
      <p:sp>
        <p:nvSpPr>
          <p:cNvPr id="77" name="Rectangle 76">
            <a:extLst>
              <a:ext uri="{FF2B5EF4-FFF2-40B4-BE49-F238E27FC236}">
                <a16:creationId xmlns="" xmlns:a16="http://schemas.microsoft.com/office/drawing/2014/main" id="{4199C4D6-796F-4E03-B28F-15A4634BEB83}"/>
              </a:ext>
            </a:extLst>
          </p:cNvPr>
          <p:cNvSpPr/>
          <p:nvPr/>
        </p:nvSpPr>
        <p:spPr>
          <a:xfrm>
            <a:off x="4713743" y="335952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Instability/</a:t>
            </a:r>
          </a:p>
          <a:p>
            <a:pPr marL="0" marR="0" lvl="0" indent="0" algn="ctr" defTabSz="914400" eaLnBrk="1" fontAlgn="base" latinLnBrk="0" hangingPunct="1">
              <a:lnSpc>
                <a:spcPct val="100000"/>
              </a:lnSpc>
              <a:spcBef>
                <a:spcPct val="0"/>
              </a:spcBef>
              <a:spcAft>
                <a:spcPts val="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worsening</a:t>
            </a:r>
          </a:p>
        </p:txBody>
      </p:sp>
      <p:sp>
        <p:nvSpPr>
          <p:cNvPr id="78" name="Rectangle 77">
            <a:extLst>
              <a:ext uri="{FF2B5EF4-FFF2-40B4-BE49-F238E27FC236}">
                <a16:creationId xmlns="" xmlns:a16="http://schemas.microsoft.com/office/drawing/2014/main" id="{357C8F5A-E181-4366-A228-5C1376A5F1C0}"/>
              </a:ext>
            </a:extLst>
          </p:cNvPr>
          <p:cNvSpPr/>
          <p:nvPr/>
        </p:nvSpPr>
        <p:spPr>
          <a:xfrm>
            <a:off x="6121241" y="335952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Exacerbations</a:t>
            </a:r>
          </a:p>
        </p:txBody>
      </p:sp>
      <p:sp>
        <p:nvSpPr>
          <p:cNvPr id="79" name="Rectangle 78">
            <a:extLst>
              <a:ext uri="{FF2B5EF4-FFF2-40B4-BE49-F238E27FC236}">
                <a16:creationId xmlns="" xmlns:a16="http://schemas.microsoft.com/office/drawing/2014/main" id="{F742A713-1997-405F-9CF0-FEAC1157EE7D}"/>
              </a:ext>
            </a:extLst>
          </p:cNvPr>
          <p:cNvSpPr/>
          <p:nvPr/>
        </p:nvSpPr>
        <p:spPr>
          <a:xfrm>
            <a:off x="6121241" y="381033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Medication </a:t>
            </a:r>
            <a:br>
              <a:rPr kumimoji="0" lang="en-GB" sz="1050" i="0" u="none" strike="noStrike" kern="0" cap="none" spc="0" normalizeH="0" baseline="0" noProof="0" dirty="0">
                <a:ln>
                  <a:noFill/>
                </a:ln>
                <a:solidFill>
                  <a:prstClr val="white"/>
                </a:solidFill>
                <a:effectLst/>
                <a:uLnTx/>
                <a:uFillTx/>
                <a:latin typeface="Arial"/>
                <a:ea typeface="+mn-ea"/>
                <a:cs typeface="Arial"/>
              </a:rPr>
            </a:br>
            <a:r>
              <a:rPr kumimoji="0" lang="en-GB" sz="1050" i="0" u="none" strike="noStrike" kern="0" cap="none" spc="0" normalizeH="0" baseline="0" noProof="0" dirty="0">
                <a:ln>
                  <a:noFill/>
                </a:ln>
                <a:solidFill>
                  <a:prstClr val="white"/>
                </a:solidFill>
                <a:effectLst/>
                <a:uLnTx/>
                <a:uFillTx/>
                <a:latin typeface="Arial"/>
                <a:ea typeface="+mn-ea"/>
                <a:cs typeface="Arial"/>
              </a:rPr>
              <a:t>adverse effects</a:t>
            </a:r>
          </a:p>
        </p:txBody>
      </p:sp>
      <p:sp>
        <p:nvSpPr>
          <p:cNvPr id="80" name="Rectangle 79">
            <a:extLst>
              <a:ext uri="{FF2B5EF4-FFF2-40B4-BE49-F238E27FC236}">
                <a16:creationId xmlns="" xmlns:a16="http://schemas.microsoft.com/office/drawing/2014/main" id="{A4F8AD98-E5C1-40AA-876C-2D72FB9C9944}"/>
              </a:ext>
            </a:extLst>
          </p:cNvPr>
          <p:cNvSpPr/>
          <p:nvPr/>
        </p:nvSpPr>
        <p:spPr>
          <a:xfrm>
            <a:off x="4713743" y="381033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Lung function loss</a:t>
            </a:r>
          </a:p>
        </p:txBody>
      </p:sp>
      <p:sp>
        <p:nvSpPr>
          <p:cNvPr id="82" name="Rectangle 81">
            <a:extLst>
              <a:ext uri="{FF2B5EF4-FFF2-40B4-BE49-F238E27FC236}">
                <a16:creationId xmlns="" xmlns:a16="http://schemas.microsoft.com/office/drawing/2014/main" id="{3E0B73F7-3293-4BC7-AF97-7A0246273DEC}"/>
              </a:ext>
            </a:extLst>
          </p:cNvPr>
          <p:cNvSpPr/>
          <p:nvPr/>
        </p:nvSpPr>
        <p:spPr>
          <a:xfrm>
            <a:off x="1833994" y="3810337"/>
            <a:ext cx="1332000" cy="401652"/>
          </a:xfrm>
          <a:prstGeom prst="rect">
            <a:avLst/>
          </a:prstGeom>
          <a:solidFill>
            <a:schemeClr val="tx1">
              <a:lumMod val="50000"/>
              <a:lumOff val="50000"/>
            </a:schemeClr>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en-GB" sz="1050" i="0" u="none" strike="noStrike" kern="0" cap="none" spc="0" normalizeH="0" baseline="0" noProof="0" dirty="0">
                <a:ln>
                  <a:noFill/>
                </a:ln>
                <a:solidFill>
                  <a:prstClr val="white"/>
                </a:solidFill>
                <a:effectLst/>
                <a:uLnTx/>
                <a:uFillTx/>
                <a:latin typeface="Arial"/>
                <a:ea typeface="+mn-ea"/>
                <a:cs typeface="Arial"/>
              </a:rPr>
              <a:t>Activity</a:t>
            </a:r>
          </a:p>
        </p:txBody>
      </p:sp>
      <p:sp>
        <p:nvSpPr>
          <p:cNvPr id="83" name="TextBox 82">
            <a:extLst>
              <a:ext uri="{FF2B5EF4-FFF2-40B4-BE49-F238E27FC236}">
                <a16:creationId xmlns="" xmlns:a16="http://schemas.microsoft.com/office/drawing/2014/main" id="{8B1E525A-E708-4A93-9E9A-82E850D09168}"/>
              </a:ext>
            </a:extLst>
          </p:cNvPr>
          <p:cNvSpPr txBox="1"/>
          <p:nvPr/>
        </p:nvSpPr>
        <p:spPr>
          <a:xfrm>
            <a:off x="1582734" y="2115456"/>
            <a:ext cx="1836000" cy="237827"/>
          </a:xfrm>
          <a:prstGeom prst="rect">
            <a:avLst/>
          </a:prstGeom>
          <a:noFill/>
        </p:spPr>
        <p:txBody>
          <a:bodyPr wrap="square" rIns="36000" rtlCol="0">
            <a:spAutoFit/>
          </a:bodyPr>
          <a:lstStyle/>
          <a:p>
            <a:pPr algn="ctr" defTabSz="914400" fontAlgn="base">
              <a:spcBef>
                <a:spcPct val="0"/>
              </a:spcBef>
              <a:spcAft>
                <a:spcPct val="0"/>
              </a:spcAft>
              <a:buClr>
                <a:srgbClr val="B6C81E"/>
              </a:buClr>
            </a:pPr>
            <a:r>
              <a:rPr lang="en-GB" sz="1100" b="1" dirty="0">
                <a:solidFill>
                  <a:prstClr val="black">
                    <a:lumMod val="75000"/>
                    <a:lumOff val="25000"/>
                  </a:prstClr>
                </a:solidFill>
                <a:latin typeface="Segoe UI" panose="020B0502040204020203" pitchFamily="34" charset="0"/>
              </a:rPr>
              <a:t>ACHIEVING</a:t>
            </a:r>
          </a:p>
        </p:txBody>
      </p:sp>
      <p:sp>
        <p:nvSpPr>
          <p:cNvPr id="84" name="TextBox 83">
            <a:extLst>
              <a:ext uri="{FF2B5EF4-FFF2-40B4-BE49-F238E27FC236}">
                <a16:creationId xmlns="" xmlns:a16="http://schemas.microsoft.com/office/drawing/2014/main" id="{29785E7D-BDA1-429C-8149-C0FAD3F4E371}"/>
              </a:ext>
            </a:extLst>
          </p:cNvPr>
          <p:cNvSpPr txBox="1"/>
          <p:nvPr/>
        </p:nvSpPr>
        <p:spPr>
          <a:xfrm>
            <a:off x="5140407" y="2115456"/>
            <a:ext cx="1836000" cy="237827"/>
          </a:xfrm>
          <a:prstGeom prst="rect">
            <a:avLst/>
          </a:prstGeom>
          <a:noFill/>
        </p:spPr>
        <p:txBody>
          <a:bodyPr wrap="square" rIns="36000" rtlCol="0">
            <a:spAutoFit/>
          </a:bodyPr>
          <a:lstStyle/>
          <a:p>
            <a:pPr algn="ctr" defTabSz="914400" fontAlgn="base">
              <a:spcBef>
                <a:spcPct val="0"/>
              </a:spcBef>
              <a:spcAft>
                <a:spcPct val="0"/>
              </a:spcAft>
              <a:buClr>
                <a:srgbClr val="B6C81E"/>
              </a:buClr>
            </a:pPr>
            <a:r>
              <a:rPr lang="en-GB" sz="1100" b="1" dirty="0">
                <a:solidFill>
                  <a:prstClr val="black">
                    <a:lumMod val="75000"/>
                    <a:lumOff val="25000"/>
                  </a:prstClr>
                </a:solidFill>
                <a:latin typeface="Segoe UI" panose="020B0502040204020203" pitchFamily="34" charset="0"/>
              </a:rPr>
              <a:t>REDUCING</a:t>
            </a:r>
          </a:p>
        </p:txBody>
      </p:sp>
      <p:sp>
        <p:nvSpPr>
          <p:cNvPr id="85" name="TextBox 84">
            <a:extLst>
              <a:ext uri="{FF2B5EF4-FFF2-40B4-BE49-F238E27FC236}">
                <a16:creationId xmlns="" xmlns:a16="http://schemas.microsoft.com/office/drawing/2014/main" id="{EA68D693-E8BF-4DDF-9509-95AF87D6624B}"/>
              </a:ext>
            </a:extLst>
          </p:cNvPr>
          <p:cNvSpPr txBox="1"/>
          <p:nvPr/>
        </p:nvSpPr>
        <p:spPr>
          <a:xfrm>
            <a:off x="1582734" y="3048122"/>
            <a:ext cx="1836000" cy="261610"/>
          </a:xfrm>
          <a:prstGeom prst="rect">
            <a:avLst/>
          </a:prstGeom>
          <a:noFill/>
        </p:spPr>
        <p:txBody>
          <a:bodyPr wrap="square" rIns="36000" rtlCol="0">
            <a:spAutoFit/>
          </a:bodyPr>
          <a:lstStyle/>
          <a:p>
            <a:pPr algn="ctr" defTabSz="914400" fontAlgn="base">
              <a:spcBef>
                <a:spcPct val="0"/>
              </a:spcBef>
              <a:spcAft>
                <a:spcPct val="0"/>
              </a:spcAft>
              <a:buClr>
                <a:srgbClr val="B6C81E"/>
              </a:buClr>
            </a:pPr>
            <a:r>
              <a:rPr lang="en-GB" sz="1100" b="1" dirty="0">
                <a:solidFill>
                  <a:prstClr val="black">
                    <a:lumMod val="75000"/>
                    <a:lumOff val="25000"/>
                  </a:prstClr>
                </a:solidFill>
                <a:latin typeface="Segoe UI" panose="020B0502040204020203" pitchFamily="34" charset="0"/>
              </a:rPr>
              <a:t>DEFINED BY</a:t>
            </a:r>
          </a:p>
        </p:txBody>
      </p:sp>
      <p:sp>
        <p:nvSpPr>
          <p:cNvPr id="86" name="TextBox 85">
            <a:extLst>
              <a:ext uri="{FF2B5EF4-FFF2-40B4-BE49-F238E27FC236}">
                <a16:creationId xmlns="" xmlns:a16="http://schemas.microsoft.com/office/drawing/2014/main" id="{8D610FC0-2A23-4334-BE22-972AC98CC515}"/>
              </a:ext>
            </a:extLst>
          </p:cNvPr>
          <p:cNvSpPr txBox="1"/>
          <p:nvPr/>
        </p:nvSpPr>
        <p:spPr>
          <a:xfrm>
            <a:off x="5140407" y="3060842"/>
            <a:ext cx="1836000" cy="261610"/>
          </a:xfrm>
          <a:prstGeom prst="rect">
            <a:avLst/>
          </a:prstGeom>
          <a:noFill/>
        </p:spPr>
        <p:txBody>
          <a:bodyPr wrap="square" rIns="36000" rtlCol="0">
            <a:spAutoFit/>
          </a:bodyPr>
          <a:lstStyle/>
          <a:p>
            <a:pPr algn="ctr" defTabSz="914400" fontAlgn="base">
              <a:spcBef>
                <a:spcPct val="0"/>
              </a:spcBef>
              <a:spcAft>
                <a:spcPct val="0"/>
              </a:spcAft>
              <a:buClr>
                <a:srgbClr val="B6C81E"/>
              </a:buClr>
            </a:pPr>
            <a:r>
              <a:rPr lang="en-GB" sz="1100" b="1" dirty="0">
                <a:solidFill>
                  <a:prstClr val="black">
                    <a:lumMod val="75000"/>
                    <a:lumOff val="25000"/>
                  </a:prstClr>
                </a:solidFill>
                <a:latin typeface="Segoe UI" panose="020B0502040204020203" pitchFamily="34" charset="0"/>
              </a:rPr>
              <a:t>DEFINED BY</a:t>
            </a:r>
          </a:p>
        </p:txBody>
      </p:sp>
      <p:cxnSp>
        <p:nvCxnSpPr>
          <p:cNvPr id="87" name="Straight Arrow Connector 86">
            <a:extLst>
              <a:ext uri="{FF2B5EF4-FFF2-40B4-BE49-F238E27FC236}">
                <a16:creationId xmlns="" xmlns:a16="http://schemas.microsoft.com/office/drawing/2014/main" id="{359BA252-D41A-4A07-A24D-3880C1520A72}"/>
              </a:ext>
            </a:extLst>
          </p:cNvPr>
          <p:cNvCxnSpPr/>
          <p:nvPr/>
        </p:nvCxnSpPr>
        <p:spPr bwMode="auto">
          <a:xfrm flipH="1">
            <a:off x="2847045" y="1844173"/>
            <a:ext cx="216024" cy="268287"/>
          </a:xfrm>
          <a:prstGeom prst="straightConnector1">
            <a:avLst/>
          </a:prstGeom>
          <a:solidFill>
            <a:srgbClr val="002F5F"/>
          </a:solidFill>
          <a:ln w="38100" cap="flat" cmpd="sng" algn="ctr">
            <a:solidFill>
              <a:sysClr val="window" lastClr="FFFFFF">
                <a:lumMod val="65000"/>
              </a:sysClr>
            </a:solidFill>
            <a:prstDash val="solid"/>
            <a:round/>
            <a:headEnd type="none" w="med" len="med"/>
            <a:tailEnd type="triangle"/>
          </a:ln>
          <a:effectLst/>
        </p:spPr>
      </p:cxnSp>
      <p:cxnSp>
        <p:nvCxnSpPr>
          <p:cNvPr id="88" name="Straight Arrow Connector 87">
            <a:extLst>
              <a:ext uri="{FF2B5EF4-FFF2-40B4-BE49-F238E27FC236}">
                <a16:creationId xmlns="" xmlns:a16="http://schemas.microsoft.com/office/drawing/2014/main" id="{EC0F5540-EB25-4341-9958-2220325F23CF}"/>
              </a:ext>
            </a:extLst>
          </p:cNvPr>
          <p:cNvCxnSpPr/>
          <p:nvPr/>
        </p:nvCxnSpPr>
        <p:spPr bwMode="auto">
          <a:xfrm>
            <a:off x="5583373" y="1844173"/>
            <a:ext cx="216000" cy="270000"/>
          </a:xfrm>
          <a:prstGeom prst="straightConnector1">
            <a:avLst/>
          </a:prstGeom>
          <a:solidFill>
            <a:srgbClr val="002F5F"/>
          </a:solidFill>
          <a:ln w="38100" cap="flat" cmpd="sng" algn="ctr">
            <a:solidFill>
              <a:sysClr val="window" lastClr="FFFFFF">
                <a:lumMod val="65000"/>
              </a:sysClr>
            </a:solidFill>
            <a:prstDash val="solid"/>
            <a:round/>
            <a:headEnd type="none" w="med" len="med"/>
            <a:tailEnd type="triangle"/>
          </a:ln>
          <a:effectLst/>
        </p:spPr>
      </p:cxnSp>
      <p:sp>
        <p:nvSpPr>
          <p:cNvPr id="89" name="Rectangle 88">
            <a:extLst>
              <a:ext uri="{FF2B5EF4-FFF2-40B4-BE49-F238E27FC236}">
                <a16:creationId xmlns="" xmlns:a16="http://schemas.microsoft.com/office/drawing/2014/main" id="{48F52452-6C25-44DC-8675-8E577289A208}"/>
              </a:ext>
            </a:extLst>
          </p:cNvPr>
          <p:cNvSpPr/>
          <p:nvPr/>
        </p:nvSpPr>
        <p:spPr>
          <a:xfrm>
            <a:off x="2697802" y="1394093"/>
            <a:ext cx="3313063" cy="432048"/>
          </a:xfrm>
          <a:prstGeom prst="rect">
            <a:avLst/>
          </a:prstGeom>
          <a:solidFill>
            <a:srgbClr val="D60D1A"/>
          </a:solidFill>
          <a:ln w="47625" cap="flat" cmpd="dbl" algn="ctr">
            <a:no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Arial"/>
              </a:rPr>
              <a:t>Overall asthma control</a:t>
            </a:r>
          </a:p>
        </p:txBody>
      </p:sp>
      <p:cxnSp>
        <p:nvCxnSpPr>
          <p:cNvPr id="90" name="Straight Arrow Connector 89">
            <a:extLst>
              <a:ext uri="{FF2B5EF4-FFF2-40B4-BE49-F238E27FC236}">
                <a16:creationId xmlns="" xmlns:a16="http://schemas.microsoft.com/office/drawing/2014/main" id="{EBF2BB99-AD57-4D34-A3DA-583AC789839C}"/>
              </a:ext>
            </a:extLst>
          </p:cNvPr>
          <p:cNvCxnSpPr/>
          <p:nvPr/>
        </p:nvCxnSpPr>
        <p:spPr bwMode="auto">
          <a:xfrm>
            <a:off x="2500734" y="2779469"/>
            <a:ext cx="0" cy="288000"/>
          </a:xfrm>
          <a:prstGeom prst="straightConnector1">
            <a:avLst/>
          </a:prstGeom>
          <a:solidFill>
            <a:srgbClr val="002F5F"/>
          </a:solidFill>
          <a:ln w="38100" cap="flat" cmpd="sng" algn="ctr">
            <a:solidFill>
              <a:sysClr val="window" lastClr="FFFFFF">
                <a:lumMod val="65000"/>
              </a:sysClr>
            </a:solidFill>
            <a:prstDash val="solid"/>
            <a:round/>
            <a:headEnd type="none" w="med" len="med"/>
            <a:tailEnd type="triangle"/>
          </a:ln>
          <a:effectLst/>
        </p:spPr>
      </p:cxnSp>
      <p:cxnSp>
        <p:nvCxnSpPr>
          <p:cNvPr id="91" name="Straight Arrow Connector 90">
            <a:extLst>
              <a:ext uri="{FF2B5EF4-FFF2-40B4-BE49-F238E27FC236}">
                <a16:creationId xmlns="" xmlns:a16="http://schemas.microsoft.com/office/drawing/2014/main" id="{D5EB65AC-F1FC-4781-AC82-FE07F6331C5E}"/>
              </a:ext>
            </a:extLst>
          </p:cNvPr>
          <p:cNvCxnSpPr/>
          <p:nvPr/>
        </p:nvCxnSpPr>
        <p:spPr bwMode="auto">
          <a:xfrm>
            <a:off x="6058407" y="2779469"/>
            <a:ext cx="0" cy="288000"/>
          </a:xfrm>
          <a:prstGeom prst="straightConnector1">
            <a:avLst/>
          </a:prstGeom>
          <a:solidFill>
            <a:srgbClr val="002F5F"/>
          </a:solidFill>
          <a:ln w="38100" cap="flat" cmpd="sng" algn="ctr">
            <a:solidFill>
              <a:sysClr val="window" lastClr="FFFFFF">
                <a:lumMod val="65000"/>
              </a:sysClr>
            </a:solidFill>
            <a:prstDash val="solid"/>
            <a:round/>
            <a:headEnd type="none" w="med" len="med"/>
            <a:tailEnd type="triangle"/>
          </a:ln>
          <a:effectLst/>
        </p:spPr>
      </p:cxnSp>
      <p:pic>
        <p:nvPicPr>
          <p:cNvPr id="28" name="Picture 27"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865" y="4635841"/>
            <a:ext cx="220131" cy="220131"/>
          </a:xfrm>
          <a:prstGeom prst="rect">
            <a:avLst/>
          </a:prstGeom>
        </p:spPr>
      </p:pic>
    </p:spTree>
    <p:extLst>
      <p:ext uri="{BB962C8B-B14F-4D97-AF65-F5344CB8AC3E}">
        <p14:creationId xmlns:p14="http://schemas.microsoft.com/office/powerpoint/2010/main" val="318606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26" y="255508"/>
            <a:ext cx="6692805" cy="1815882"/>
          </a:xfrm>
          <a:prstGeom prst="rect">
            <a:avLst/>
          </a:prstGeom>
        </p:spPr>
        <p:txBody>
          <a:bodyPr wrap="square">
            <a:spAutoFit/>
          </a:bodyPr>
          <a:lstStyle/>
          <a:p>
            <a:r>
              <a:rPr lang="nl-BE" sz="2000" b="1" dirty="0">
                <a:solidFill>
                  <a:schemeClr val="tx2"/>
                </a:solidFill>
              </a:rPr>
              <a:t>Want to be informed about </a:t>
            </a:r>
          </a:p>
          <a:p>
            <a:r>
              <a:rPr lang="nl-BE" sz="2000" b="1" dirty="0">
                <a:solidFill>
                  <a:schemeClr val="tx2"/>
                </a:solidFill>
              </a:rPr>
              <a:t>the latest scientific publications?</a:t>
            </a:r>
          </a:p>
          <a:p>
            <a:endParaRPr lang="nl-BE" dirty="0"/>
          </a:p>
          <a:p>
            <a:pPr marL="1793875"/>
            <a:r>
              <a:rPr lang="nl-BE" b="1" i="1" dirty="0"/>
              <a:t>Subscribe to AZ Publication Alerts</a:t>
            </a:r>
          </a:p>
          <a:p>
            <a:endParaRPr lang="nl-BE" b="1" dirty="0"/>
          </a:p>
          <a:p>
            <a:endParaRPr lang="en-GB" b="1" dirty="0"/>
          </a:p>
        </p:txBody>
      </p:sp>
      <p:sp>
        <p:nvSpPr>
          <p:cNvPr id="5" name="Slide Number Placeholder 4"/>
          <p:cNvSpPr>
            <a:spLocks noGrp="1"/>
          </p:cNvSpPr>
          <p:nvPr>
            <p:ph type="sldNum" sz="quarter" idx="10"/>
          </p:nvPr>
        </p:nvSpPr>
        <p:spPr/>
        <p:txBody>
          <a:bodyPr/>
          <a:lstStyle/>
          <a:p>
            <a:fld id="{3C4F54F3-C349-4609-AFEE-01462D5C7942}" type="slidenum">
              <a:rPr lang="en-GB" smtClean="0"/>
              <a:pPr/>
              <a:t>30</a:t>
            </a:fld>
            <a:endParaRPr lang="en-GB" dirty="0"/>
          </a:p>
        </p:txBody>
      </p:sp>
      <p:sp>
        <p:nvSpPr>
          <p:cNvPr id="7" name="Rectangle 6"/>
          <p:cNvSpPr/>
          <p:nvPr/>
        </p:nvSpPr>
        <p:spPr>
          <a:xfrm>
            <a:off x="601862" y="2766597"/>
            <a:ext cx="3504689" cy="553998"/>
          </a:xfrm>
          <a:prstGeom prst="rect">
            <a:avLst/>
          </a:prstGeom>
        </p:spPr>
        <p:txBody>
          <a:bodyPr wrap="square">
            <a:spAutoFit/>
          </a:bodyPr>
          <a:lstStyle/>
          <a:p>
            <a:pPr defTabSz="-1284288"/>
            <a:r>
              <a:rPr lang="en-US" dirty="0"/>
              <a:t>Ask your rep </a:t>
            </a:r>
            <a:br>
              <a:rPr lang="en-US" dirty="0"/>
            </a:br>
            <a:r>
              <a:rPr lang="en-US" sz="1200" dirty="0"/>
              <a:t>for more information</a:t>
            </a:r>
            <a:endParaRPr lang="nl-BE" sz="1200" b="1" i="1" dirty="0"/>
          </a:p>
        </p:txBody>
      </p:sp>
      <p:pic>
        <p:nvPicPr>
          <p:cNvPr id="10" name="Picture 9" descr="_0008_visual-for-LB-1-v6.png"/>
          <p:cNvPicPr>
            <a:picLocks noChangeAspect="1"/>
          </p:cNvPicPr>
          <p:nvPr/>
        </p:nvPicPr>
        <p:blipFill rotWithShape="1">
          <a:blip r:embed="rId2">
            <a:extLst>
              <a:ext uri="{28A0092B-C50C-407E-A947-70E740481C1C}">
                <a14:useLocalDpi xmlns:a14="http://schemas.microsoft.com/office/drawing/2010/main" val="0"/>
              </a:ext>
            </a:extLst>
          </a:blip>
          <a:srcRect b="46212"/>
          <a:stretch/>
        </p:blipFill>
        <p:spPr>
          <a:xfrm>
            <a:off x="2054400" y="1474329"/>
            <a:ext cx="4410898" cy="3542339"/>
          </a:xfrm>
          <a:prstGeom prst="rect">
            <a:avLst/>
          </a:prstGeom>
        </p:spPr>
      </p:pic>
      <p:grpSp>
        <p:nvGrpSpPr>
          <p:cNvPr id="11" name="Group 10"/>
          <p:cNvGrpSpPr/>
          <p:nvPr/>
        </p:nvGrpSpPr>
        <p:grpSpPr>
          <a:xfrm>
            <a:off x="2736850" y="2684047"/>
            <a:ext cx="3124200" cy="1569102"/>
            <a:chOff x="2736850" y="2684047"/>
            <a:chExt cx="3124200" cy="1569102"/>
          </a:xfrm>
        </p:grpSpPr>
        <p:sp>
          <p:nvSpPr>
            <p:cNvPr id="12" name="Rectangle 11"/>
            <p:cNvSpPr/>
            <p:nvPr/>
          </p:nvSpPr>
          <p:spPr>
            <a:xfrm>
              <a:off x="2736850" y="2690397"/>
              <a:ext cx="3124200" cy="1562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web2017-SPw5 Pub NL v2.jpg"/>
            <p:cNvPicPr>
              <a:picLocks noChangeAspect="1"/>
            </p:cNvPicPr>
            <p:nvPr/>
          </p:nvPicPr>
          <p:blipFill rotWithShape="1">
            <a:blip r:embed="rId3">
              <a:extLst>
                <a:ext uri="{28A0092B-C50C-407E-A947-70E740481C1C}">
                  <a14:useLocalDpi xmlns:a14="http://schemas.microsoft.com/office/drawing/2010/main" val="0"/>
                </a:ext>
              </a:extLst>
            </a:blip>
            <a:srcRect l="31237" t="53033" b="32786"/>
            <a:stretch/>
          </p:blipFill>
          <p:spPr>
            <a:xfrm>
              <a:off x="3911600" y="2732468"/>
              <a:ext cx="1856425" cy="1514331"/>
            </a:xfrm>
            <a:prstGeom prst="rect">
              <a:avLst/>
            </a:prstGeom>
          </p:spPr>
        </p:pic>
        <p:pic>
          <p:nvPicPr>
            <p:cNvPr id="14" name="Picture 13" descr="web2017-SPw5 Pub NL v2.jpg"/>
            <p:cNvPicPr>
              <a:picLocks noChangeAspect="1"/>
            </p:cNvPicPr>
            <p:nvPr/>
          </p:nvPicPr>
          <p:blipFill rotWithShape="1">
            <a:blip r:embed="rId3">
              <a:extLst>
                <a:ext uri="{28A0092B-C50C-407E-A947-70E740481C1C}">
                  <a14:useLocalDpi xmlns:a14="http://schemas.microsoft.com/office/drawing/2010/main" val="0"/>
                </a:ext>
              </a:extLst>
            </a:blip>
            <a:srcRect l="8161" t="5834" r="71070" b="86275"/>
            <a:stretch/>
          </p:blipFill>
          <p:spPr>
            <a:xfrm>
              <a:off x="2851149" y="2684047"/>
              <a:ext cx="984251" cy="1479052"/>
            </a:xfrm>
            <a:prstGeom prst="rect">
              <a:avLst/>
            </a:prstGeom>
          </p:spPr>
        </p:pic>
      </p:grpSp>
      <p:sp>
        <p:nvSpPr>
          <p:cNvPr id="15" name="TextBox 14"/>
          <p:cNvSpPr txBox="1"/>
          <p:nvPr/>
        </p:nvSpPr>
        <p:spPr>
          <a:xfrm rot="16200000">
            <a:off x="7771764" y="2844807"/>
            <a:ext cx="2465430" cy="338554"/>
          </a:xfrm>
          <a:prstGeom prst="rect">
            <a:avLst/>
          </a:prstGeom>
          <a:noFill/>
        </p:spPr>
        <p:txBody>
          <a:bodyPr wrap="square" rtlCol="0">
            <a:spAutoFit/>
          </a:bodyPr>
          <a:lstStyle/>
          <a:p>
            <a:r>
              <a:rPr lang="en-GB" sz="800" dirty="0"/>
              <a:t>NS ID XL-0208-RD12/2017-VA</a:t>
            </a:r>
          </a:p>
          <a:p>
            <a:r>
              <a:rPr lang="en-GB" sz="800" dirty="0"/>
              <a:t>Local code 1386</a:t>
            </a:r>
            <a:endParaRPr lang="en-GB" sz="800" dirty="0">
              <a:effectLst/>
            </a:endParaRPr>
          </a:p>
        </p:txBody>
      </p:sp>
    </p:spTree>
    <p:extLst>
      <p:ext uri="{BB962C8B-B14F-4D97-AF65-F5344CB8AC3E}">
        <p14:creationId xmlns:p14="http://schemas.microsoft.com/office/powerpoint/2010/main" val="135344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D11C7B1-C4EF-4B26-9879-3DD385E999CB}"/>
              </a:ext>
            </a:extLst>
          </p:cNvPr>
          <p:cNvPicPr>
            <a:picLocks noChangeAspect="1"/>
          </p:cNvPicPr>
          <p:nvPr/>
        </p:nvPicPr>
        <p:blipFill rotWithShape="1">
          <a:blip r:embed="rId2"/>
          <a:srcRect l="12639" t="28053" r="12775" b="7850"/>
          <a:stretch/>
        </p:blipFill>
        <p:spPr>
          <a:xfrm>
            <a:off x="1115736" y="906365"/>
            <a:ext cx="6820250" cy="3296874"/>
          </a:xfrm>
          <a:prstGeom prst="rect">
            <a:avLst/>
          </a:prstGeom>
        </p:spPr>
      </p:pic>
      <p:sp>
        <p:nvSpPr>
          <p:cNvPr id="11"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noProof="0" dirty="0">
                <a:solidFill>
                  <a:schemeClr val="accent1"/>
                </a:solidFill>
              </a:rPr>
              <a:t>In the GINA</a:t>
            </a:r>
            <a:r>
              <a:rPr lang="en-GB" baseline="30000" noProof="0" dirty="0">
                <a:solidFill>
                  <a:schemeClr val="accent1"/>
                </a:solidFill>
              </a:rPr>
              <a:t>1</a:t>
            </a:r>
            <a:r>
              <a:rPr lang="en-GB" noProof="0" dirty="0">
                <a:solidFill>
                  <a:schemeClr val="accent1"/>
                </a:solidFill>
              </a:rPr>
              <a:t>, two different treatments approaches are recommended </a:t>
            </a:r>
            <a:br>
              <a:rPr lang="en-GB" noProof="0" dirty="0">
                <a:solidFill>
                  <a:schemeClr val="accent1"/>
                </a:solidFill>
              </a:rPr>
            </a:br>
            <a:r>
              <a:rPr lang="en-GB" noProof="0" dirty="0">
                <a:solidFill>
                  <a:schemeClr val="accent1"/>
                </a:solidFill>
              </a:rPr>
              <a:t>as of stage 3</a:t>
            </a:r>
            <a:r>
              <a:rPr lang="en-GB" baseline="30000" noProof="0" dirty="0">
                <a:solidFill>
                  <a:schemeClr val="accent1"/>
                </a:solidFill>
              </a:rPr>
              <a:t/>
            </a:r>
            <a:br>
              <a:rPr lang="en-GB" baseline="30000" noProof="0" dirty="0">
                <a:solidFill>
                  <a:schemeClr val="accent1"/>
                </a:solidFill>
              </a:rPr>
            </a:br>
            <a:endParaRPr lang="en-GB" noProof="0" dirty="0">
              <a:solidFill>
                <a:schemeClr val="accent1"/>
              </a:solidFill>
            </a:endParaRPr>
          </a:p>
        </p:txBody>
      </p:sp>
      <p:sp>
        <p:nvSpPr>
          <p:cNvPr id="6" name="Slide Number Placeholder 5"/>
          <p:cNvSpPr>
            <a:spLocks noGrp="1"/>
          </p:cNvSpPr>
          <p:nvPr>
            <p:ph type="sldNum" sz="quarter" idx="4"/>
          </p:nvPr>
        </p:nvSpPr>
        <p:spPr/>
        <p:txBody>
          <a:bodyPr/>
          <a:lstStyle/>
          <a:p>
            <a:fld id="{3C4F54F3-C349-4609-AFEE-01462D5C7942}" type="slidenum">
              <a:rPr lang="en-GB" smtClean="0"/>
              <a:pPr/>
              <a:t>4</a:t>
            </a:fld>
            <a:endParaRPr lang="en-GB" dirty="0"/>
          </a:p>
        </p:txBody>
      </p:sp>
      <p:sp>
        <p:nvSpPr>
          <p:cNvPr id="5" name="TextBox 4"/>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sp>
        <p:nvSpPr>
          <p:cNvPr id="15" name="TextBox 14"/>
          <p:cNvSpPr txBox="1"/>
          <p:nvPr/>
        </p:nvSpPr>
        <p:spPr>
          <a:xfrm>
            <a:off x="206421" y="4241050"/>
            <a:ext cx="9142728" cy="215444"/>
          </a:xfrm>
          <a:prstGeom prst="rect">
            <a:avLst/>
          </a:prstGeom>
          <a:noFill/>
        </p:spPr>
        <p:txBody>
          <a:bodyPr wrap="square" rtlCol="0">
            <a:spAutoFit/>
          </a:bodyPr>
          <a:lstStyle/>
          <a:p>
            <a:pPr marL="228600" indent="-228600">
              <a:buFont typeface="+mj-lt"/>
              <a:buAutoNum type="arabicPeriod"/>
            </a:pPr>
            <a:r>
              <a:rPr lang="nl-BE" sz="800" dirty="0">
                <a:solidFill>
                  <a:srgbClr val="7F7F7F"/>
                </a:solidFill>
              </a:rPr>
              <a:t>GINA 2017</a:t>
            </a:r>
            <a:endParaRPr lang="en-GB" sz="800" dirty="0">
              <a:solidFill>
                <a:srgbClr val="7F7F7F"/>
              </a:solidFill>
            </a:endParaRPr>
          </a:p>
        </p:txBody>
      </p:sp>
      <p:sp>
        <p:nvSpPr>
          <p:cNvPr id="46" name="TextBox 45">
            <a:extLst>
              <a:ext uri="{FF2B5EF4-FFF2-40B4-BE49-F238E27FC236}">
                <a16:creationId xmlns="" xmlns:a16="http://schemas.microsoft.com/office/drawing/2014/main" id="{E4DD1410-5B45-45F3-91BA-795574C705BC}"/>
              </a:ext>
            </a:extLst>
          </p:cNvPr>
          <p:cNvSpPr txBox="1"/>
          <p:nvPr/>
        </p:nvSpPr>
        <p:spPr>
          <a:xfrm>
            <a:off x="5679347" y="3485724"/>
            <a:ext cx="2270486" cy="369332"/>
          </a:xfrm>
          <a:prstGeom prst="rect">
            <a:avLst/>
          </a:prstGeom>
          <a:noFill/>
          <a:ln w="38100">
            <a:solidFill>
              <a:srgbClr val="FF0000"/>
            </a:solidFill>
          </a:ln>
        </p:spPr>
        <p:txBody>
          <a:bodyPr wrap="square" rtlCol="0">
            <a:spAutoFit/>
          </a:bodyPr>
          <a:lstStyle/>
          <a:p>
            <a:endParaRPr lang="en-GB" dirty="0"/>
          </a:p>
        </p:txBody>
      </p:sp>
      <p:pic>
        <p:nvPicPr>
          <p:cNvPr id="12" name="Picture 11"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865" y="4635841"/>
            <a:ext cx="220131" cy="220131"/>
          </a:xfrm>
          <a:prstGeom prst="rect">
            <a:avLst/>
          </a:prstGeom>
        </p:spPr>
      </p:pic>
    </p:spTree>
    <p:extLst>
      <p:ext uri="{BB962C8B-B14F-4D97-AF65-F5344CB8AC3E}">
        <p14:creationId xmlns:p14="http://schemas.microsoft.com/office/powerpoint/2010/main" val="265946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830051"/>
                </a:solidFill>
              </a:rPr>
              <a:t>Review publication</a:t>
            </a:r>
            <a:r>
              <a:rPr lang="en-GB" noProof="0" dirty="0">
                <a:solidFill>
                  <a:srgbClr val="830051"/>
                </a:solidFill>
              </a:rPr>
              <a:t> objective</a:t>
            </a:r>
            <a:r>
              <a:rPr lang="en-GB" baseline="30000" noProof="0" dirty="0">
                <a:solidFill>
                  <a:srgbClr val="830051"/>
                </a:solidFill>
              </a:rPr>
              <a:t/>
            </a:r>
            <a:br>
              <a:rPr lang="en-GB" baseline="30000" noProof="0" dirty="0">
                <a:solidFill>
                  <a:srgbClr val="830051"/>
                </a:solidFill>
              </a:rPr>
            </a:br>
            <a:endParaRPr lang="en-GB" noProof="0" dirty="0">
              <a:solidFill>
                <a:srgbClr val="830051"/>
              </a:solidFill>
            </a:endParaRPr>
          </a:p>
        </p:txBody>
      </p:sp>
      <p:sp>
        <p:nvSpPr>
          <p:cNvPr id="8" name="Rounded Rectangle 18"/>
          <p:cNvSpPr/>
          <p:nvPr/>
        </p:nvSpPr>
        <p:spPr>
          <a:xfrm>
            <a:off x="-1453" y="144000"/>
            <a:ext cx="1229120" cy="308356"/>
          </a:xfrm>
          <a:custGeom>
            <a:avLst/>
            <a:gdLst>
              <a:gd name="connsiteX0" fmla="*/ 0 w 2638830"/>
              <a:gd name="connsiteY0" fmla="*/ 75310 h 451852"/>
              <a:gd name="connsiteX1" fmla="*/ 75310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0 w 2638830"/>
              <a:gd name="connsiteY0" fmla="*/ 75310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0 w 2638830"/>
              <a:gd name="connsiteY8" fmla="*/ 75310 h 451852"/>
              <a:gd name="connsiteX0" fmla="*/ 366773 w 2638830"/>
              <a:gd name="connsiteY0" fmla="*/ 151946 h 451852"/>
              <a:gd name="connsiteX1" fmla="*/ 409238 w 2638830"/>
              <a:gd name="connsiteY1" fmla="*/ 0 h 451852"/>
              <a:gd name="connsiteX2" fmla="*/ 2563520 w 2638830"/>
              <a:gd name="connsiteY2" fmla="*/ 0 h 451852"/>
              <a:gd name="connsiteX3" fmla="*/ 2638830 w 2638830"/>
              <a:gd name="connsiteY3" fmla="*/ 75310 h 451852"/>
              <a:gd name="connsiteX4" fmla="*/ 2638830 w 2638830"/>
              <a:gd name="connsiteY4" fmla="*/ 376542 h 451852"/>
              <a:gd name="connsiteX5" fmla="*/ 2563520 w 2638830"/>
              <a:gd name="connsiteY5" fmla="*/ 451852 h 451852"/>
              <a:gd name="connsiteX6" fmla="*/ 75310 w 2638830"/>
              <a:gd name="connsiteY6" fmla="*/ 451852 h 451852"/>
              <a:gd name="connsiteX7" fmla="*/ 0 w 2638830"/>
              <a:gd name="connsiteY7" fmla="*/ 376542 h 451852"/>
              <a:gd name="connsiteX8" fmla="*/ 366773 w 2638830"/>
              <a:gd name="connsiteY8" fmla="*/ 151946 h 451852"/>
              <a:gd name="connsiteX0" fmla="*/ 294953 w 2567010"/>
              <a:gd name="connsiteY0" fmla="*/ 151946 h 451852"/>
              <a:gd name="connsiteX1" fmla="*/ 337418 w 2567010"/>
              <a:gd name="connsiteY1" fmla="*/ 0 h 451852"/>
              <a:gd name="connsiteX2" fmla="*/ 2491700 w 2567010"/>
              <a:gd name="connsiteY2" fmla="*/ 0 h 451852"/>
              <a:gd name="connsiteX3" fmla="*/ 2567010 w 2567010"/>
              <a:gd name="connsiteY3" fmla="*/ 75310 h 451852"/>
              <a:gd name="connsiteX4" fmla="*/ 2567010 w 2567010"/>
              <a:gd name="connsiteY4" fmla="*/ 376542 h 451852"/>
              <a:gd name="connsiteX5" fmla="*/ 2491700 w 2567010"/>
              <a:gd name="connsiteY5" fmla="*/ 451852 h 451852"/>
              <a:gd name="connsiteX6" fmla="*/ 3490 w 2567010"/>
              <a:gd name="connsiteY6" fmla="*/ 451852 h 451852"/>
              <a:gd name="connsiteX7" fmla="*/ 305902 w 2567010"/>
              <a:gd name="connsiteY7" fmla="*/ 382016 h 451852"/>
              <a:gd name="connsiteX8" fmla="*/ 294953 w 2567010"/>
              <a:gd name="connsiteY8" fmla="*/ 151946 h 451852"/>
              <a:gd name="connsiteX0" fmla="*/ 4532 w 2276589"/>
              <a:gd name="connsiteY0" fmla="*/ 15194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8" fmla="*/ 4532 w 2276589"/>
              <a:gd name="connsiteY8" fmla="*/ 151946 h 451852"/>
              <a:gd name="connsiteX0" fmla="*/ 15481 w 2276589"/>
              <a:gd name="connsiteY0" fmla="*/ 382016 h 451852"/>
              <a:gd name="connsiteX1" fmla="*/ 46997 w 2276589"/>
              <a:gd name="connsiteY1" fmla="*/ 0 h 451852"/>
              <a:gd name="connsiteX2" fmla="*/ 2201279 w 2276589"/>
              <a:gd name="connsiteY2" fmla="*/ 0 h 451852"/>
              <a:gd name="connsiteX3" fmla="*/ 2276589 w 2276589"/>
              <a:gd name="connsiteY3" fmla="*/ 75310 h 451852"/>
              <a:gd name="connsiteX4" fmla="*/ 2276589 w 2276589"/>
              <a:gd name="connsiteY4" fmla="*/ 376542 h 451852"/>
              <a:gd name="connsiteX5" fmla="*/ 2201279 w 2276589"/>
              <a:gd name="connsiteY5" fmla="*/ 451852 h 451852"/>
              <a:gd name="connsiteX6" fmla="*/ 19625 w 2276589"/>
              <a:gd name="connsiteY6" fmla="*/ 446378 h 451852"/>
              <a:gd name="connsiteX7" fmla="*/ 15481 w 2276589"/>
              <a:gd name="connsiteY7" fmla="*/ 382016 h 451852"/>
              <a:gd name="connsiteX0" fmla="*/ 257636 w 2514600"/>
              <a:gd name="connsiteY0" fmla="*/ 446378 h 451852"/>
              <a:gd name="connsiteX1" fmla="*/ 285008 w 2514600"/>
              <a:gd name="connsiteY1" fmla="*/ 0 h 451852"/>
              <a:gd name="connsiteX2" fmla="*/ 2439290 w 2514600"/>
              <a:gd name="connsiteY2" fmla="*/ 0 h 451852"/>
              <a:gd name="connsiteX3" fmla="*/ 2514600 w 2514600"/>
              <a:gd name="connsiteY3" fmla="*/ 75310 h 451852"/>
              <a:gd name="connsiteX4" fmla="*/ 2514600 w 2514600"/>
              <a:gd name="connsiteY4" fmla="*/ 376542 h 451852"/>
              <a:gd name="connsiteX5" fmla="*/ 2439290 w 2514600"/>
              <a:gd name="connsiteY5" fmla="*/ 451852 h 451852"/>
              <a:gd name="connsiteX6" fmla="*/ 257636 w 2514600"/>
              <a:gd name="connsiteY6" fmla="*/ 446378 h 451852"/>
              <a:gd name="connsiteX0" fmla="*/ 260368 w 2517332"/>
              <a:gd name="connsiteY0" fmla="*/ 446378 h 451852"/>
              <a:gd name="connsiteX1" fmla="*/ 287740 w 2517332"/>
              <a:gd name="connsiteY1" fmla="*/ 0 h 451852"/>
              <a:gd name="connsiteX2" fmla="*/ 2442022 w 2517332"/>
              <a:gd name="connsiteY2" fmla="*/ 0 h 451852"/>
              <a:gd name="connsiteX3" fmla="*/ 2517332 w 2517332"/>
              <a:gd name="connsiteY3" fmla="*/ 75310 h 451852"/>
              <a:gd name="connsiteX4" fmla="*/ 2517332 w 2517332"/>
              <a:gd name="connsiteY4" fmla="*/ 376542 h 451852"/>
              <a:gd name="connsiteX5" fmla="*/ 2442022 w 2517332"/>
              <a:gd name="connsiteY5" fmla="*/ 451852 h 451852"/>
              <a:gd name="connsiteX6" fmla="*/ 260368 w 2517332"/>
              <a:gd name="connsiteY6" fmla="*/ 446378 h 451852"/>
              <a:gd name="connsiteX0" fmla="*/ 260670 w 2517634"/>
              <a:gd name="connsiteY0" fmla="*/ 446378 h 451852"/>
              <a:gd name="connsiteX1" fmla="*/ 288042 w 2517634"/>
              <a:gd name="connsiteY1" fmla="*/ 0 h 451852"/>
              <a:gd name="connsiteX2" fmla="*/ 2442324 w 2517634"/>
              <a:gd name="connsiteY2" fmla="*/ 0 h 451852"/>
              <a:gd name="connsiteX3" fmla="*/ 2517634 w 2517634"/>
              <a:gd name="connsiteY3" fmla="*/ 75310 h 451852"/>
              <a:gd name="connsiteX4" fmla="*/ 2517634 w 2517634"/>
              <a:gd name="connsiteY4" fmla="*/ 376542 h 451852"/>
              <a:gd name="connsiteX5" fmla="*/ 2442324 w 2517634"/>
              <a:gd name="connsiteY5" fmla="*/ 451852 h 451852"/>
              <a:gd name="connsiteX6" fmla="*/ 260670 w 2517634"/>
              <a:gd name="connsiteY6" fmla="*/ 446378 h 451852"/>
              <a:gd name="connsiteX0" fmla="*/ 138411 w 2395375"/>
              <a:gd name="connsiteY0" fmla="*/ 446378 h 451852"/>
              <a:gd name="connsiteX1" fmla="*/ 165783 w 2395375"/>
              <a:gd name="connsiteY1" fmla="*/ 0 h 451852"/>
              <a:gd name="connsiteX2" fmla="*/ 2320065 w 2395375"/>
              <a:gd name="connsiteY2" fmla="*/ 0 h 451852"/>
              <a:gd name="connsiteX3" fmla="*/ 2395375 w 2395375"/>
              <a:gd name="connsiteY3" fmla="*/ 75310 h 451852"/>
              <a:gd name="connsiteX4" fmla="*/ 2395375 w 2395375"/>
              <a:gd name="connsiteY4" fmla="*/ 376542 h 451852"/>
              <a:gd name="connsiteX5" fmla="*/ 2320065 w 2395375"/>
              <a:gd name="connsiteY5" fmla="*/ 451852 h 451852"/>
              <a:gd name="connsiteX6" fmla="*/ 138411 w 2395375"/>
              <a:gd name="connsiteY6" fmla="*/ 446378 h 451852"/>
              <a:gd name="connsiteX0" fmla="*/ 0 w 2256964"/>
              <a:gd name="connsiteY0" fmla="*/ 446378 h 451852"/>
              <a:gd name="connsiteX1" fmla="*/ 27372 w 2256964"/>
              <a:gd name="connsiteY1" fmla="*/ 0 h 451852"/>
              <a:gd name="connsiteX2" fmla="*/ 2181654 w 2256964"/>
              <a:gd name="connsiteY2" fmla="*/ 0 h 451852"/>
              <a:gd name="connsiteX3" fmla="*/ 2256964 w 2256964"/>
              <a:gd name="connsiteY3" fmla="*/ 75310 h 451852"/>
              <a:gd name="connsiteX4" fmla="*/ 2256964 w 2256964"/>
              <a:gd name="connsiteY4" fmla="*/ 376542 h 451852"/>
              <a:gd name="connsiteX5" fmla="*/ 2181654 w 2256964"/>
              <a:gd name="connsiteY5" fmla="*/ 451852 h 451852"/>
              <a:gd name="connsiteX6" fmla="*/ 0 w 2256964"/>
              <a:gd name="connsiteY6" fmla="*/ 446378 h 451852"/>
              <a:gd name="connsiteX0" fmla="*/ 5473 w 2262437"/>
              <a:gd name="connsiteY0" fmla="*/ 446378 h 451852"/>
              <a:gd name="connsiteX1" fmla="*/ 0 w 2262437"/>
              <a:gd name="connsiteY1" fmla="*/ 0 h 451852"/>
              <a:gd name="connsiteX2" fmla="*/ 2187127 w 2262437"/>
              <a:gd name="connsiteY2" fmla="*/ 0 h 451852"/>
              <a:gd name="connsiteX3" fmla="*/ 2262437 w 2262437"/>
              <a:gd name="connsiteY3" fmla="*/ 75310 h 451852"/>
              <a:gd name="connsiteX4" fmla="*/ 2262437 w 2262437"/>
              <a:gd name="connsiteY4" fmla="*/ 376542 h 451852"/>
              <a:gd name="connsiteX5" fmla="*/ 2187127 w 2262437"/>
              <a:gd name="connsiteY5" fmla="*/ 451852 h 451852"/>
              <a:gd name="connsiteX6" fmla="*/ 5473 w 2262437"/>
              <a:gd name="connsiteY6" fmla="*/ 446378 h 451852"/>
              <a:gd name="connsiteX0" fmla="*/ 350 w 2265115"/>
              <a:gd name="connsiteY0" fmla="*/ 446379 h 451852"/>
              <a:gd name="connsiteX1" fmla="*/ 2678 w 2265115"/>
              <a:gd name="connsiteY1" fmla="*/ 0 h 451852"/>
              <a:gd name="connsiteX2" fmla="*/ 2189805 w 2265115"/>
              <a:gd name="connsiteY2" fmla="*/ 0 h 451852"/>
              <a:gd name="connsiteX3" fmla="*/ 2265115 w 2265115"/>
              <a:gd name="connsiteY3" fmla="*/ 75310 h 451852"/>
              <a:gd name="connsiteX4" fmla="*/ 2265115 w 2265115"/>
              <a:gd name="connsiteY4" fmla="*/ 376542 h 451852"/>
              <a:gd name="connsiteX5" fmla="*/ 2189805 w 2265115"/>
              <a:gd name="connsiteY5" fmla="*/ 451852 h 451852"/>
              <a:gd name="connsiteX6" fmla="*/ 350 w 2265115"/>
              <a:gd name="connsiteY6" fmla="*/ 446379 h 451852"/>
              <a:gd name="connsiteX0" fmla="*/ 350 w 2265115"/>
              <a:gd name="connsiteY0" fmla="*/ 452592 h 452592"/>
              <a:gd name="connsiteX1" fmla="*/ 2678 w 2265115"/>
              <a:gd name="connsiteY1" fmla="*/ 0 h 452592"/>
              <a:gd name="connsiteX2" fmla="*/ 2189805 w 2265115"/>
              <a:gd name="connsiteY2" fmla="*/ 0 h 452592"/>
              <a:gd name="connsiteX3" fmla="*/ 2265115 w 2265115"/>
              <a:gd name="connsiteY3" fmla="*/ 75310 h 452592"/>
              <a:gd name="connsiteX4" fmla="*/ 2265115 w 2265115"/>
              <a:gd name="connsiteY4" fmla="*/ 376542 h 452592"/>
              <a:gd name="connsiteX5" fmla="*/ 2189805 w 2265115"/>
              <a:gd name="connsiteY5" fmla="*/ 451852 h 452592"/>
              <a:gd name="connsiteX6" fmla="*/ 350 w 2265115"/>
              <a:gd name="connsiteY6" fmla="*/ 452592 h 45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115" h="452592">
                <a:moveTo>
                  <a:pt x="350" y="452592"/>
                </a:moveTo>
                <a:cubicBezTo>
                  <a:pt x="-1474" y="303799"/>
                  <a:pt x="4502" y="148793"/>
                  <a:pt x="2678" y="0"/>
                </a:cubicBezTo>
                <a:lnTo>
                  <a:pt x="2189805" y="0"/>
                </a:lnTo>
                <a:cubicBezTo>
                  <a:pt x="2231398" y="0"/>
                  <a:pt x="2265115" y="33717"/>
                  <a:pt x="2265115" y="75310"/>
                </a:cubicBezTo>
                <a:lnTo>
                  <a:pt x="2265115" y="376542"/>
                </a:lnTo>
                <a:cubicBezTo>
                  <a:pt x="2265115" y="418135"/>
                  <a:pt x="2231398" y="451852"/>
                  <a:pt x="2189805" y="451852"/>
                </a:cubicBezTo>
                <a:lnTo>
                  <a:pt x="350" y="452592"/>
                </a:lnTo>
                <a:close/>
              </a:path>
            </a:pathLst>
          </a:cu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8227" y="175749"/>
            <a:ext cx="958857" cy="230832"/>
          </a:xfrm>
          <a:prstGeom prst="rect">
            <a:avLst/>
          </a:prstGeom>
          <a:noFill/>
        </p:spPr>
        <p:txBody>
          <a:bodyPr wrap="square" rtlCol="0">
            <a:spAutoFit/>
          </a:bodyPr>
          <a:lstStyle/>
          <a:p>
            <a:r>
              <a:rPr lang="en-US" sz="900" dirty="0">
                <a:solidFill>
                  <a:srgbClr val="FFFFFF"/>
                </a:solidFill>
              </a:rPr>
              <a:t>CONTEXT</a:t>
            </a:r>
          </a:p>
        </p:txBody>
      </p:sp>
      <p:sp>
        <p:nvSpPr>
          <p:cNvPr id="4" name="Slide Number Placeholder 3"/>
          <p:cNvSpPr>
            <a:spLocks noGrp="1"/>
          </p:cNvSpPr>
          <p:nvPr>
            <p:ph type="sldNum" sz="quarter" idx="4"/>
          </p:nvPr>
        </p:nvSpPr>
        <p:spPr/>
        <p:txBody>
          <a:bodyPr/>
          <a:lstStyle/>
          <a:p>
            <a:fld id="{3C4F54F3-C349-4609-AFEE-01462D5C7942}" type="slidenum">
              <a:rPr lang="en-GB" smtClean="0"/>
              <a:pPr/>
              <a:t>5</a:t>
            </a:fld>
            <a:endParaRPr lang="en-GB" dirty="0"/>
          </a:p>
        </p:txBody>
      </p:sp>
      <p:sp>
        <p:nvSpPr>
          <p:cNvPr id="12" name="Text Placeholder 3"/>
          <p:cNvSpPr txBox="1">
            <a:spLocks/>
          </p:cNvSpPr>
          <p:nvPr/>
        </p:nvSpPr>
        <p:spPr>
          <a:xfrm>
            <a:off x="268775" y="885315"/>
            <a:ext cx="7469758" cy="3375596"/>
          </a:xfrm>
          <a:prstGeom prst="rect">
            <a:avLst/>
          </a:prstGeom>
        </p:spPr>
        <p:txBody>
          <a:bodyPr vert="horz"/>
          <a:lstStyle>
            <a:lvl1pPr marL="0" indent="0" algn="l" defTabSz="457200" rtl="0" eaLnBrk="1" latinLnBrk="0" hangingPunct="1">
              <a:spcBef>
                <a:spcPts val="0"/>
              </a:spcBef>
              <a:buFont typeface="Arial"/>
              <a:buNone/>
              <a:defRPr sz="1400" kern="1200" baseline="0">
                <a:solidFill>
                  <a:schemeClr val="tx1"/>
                </a:solidFill>
                <a:latin typeface="Arial" pitchFamily="34" charset="0"/>
                <a:ea typeface="+mn-ea"/>
                <a:cs typeface="Arial" pitchFamily="34" charset="0"/>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bg2"/>
              </a:buClr>
              <a:buSzPct val="100000"/>
              <a:buFont typeface="Arial"/>
              <a:buBlip>
                <a:blip r:embed="rId2"/>
              </a:buBlip>
            </a:pPr>
            <a:endParaRPr lang="en-GB" dirty="0"/>
          </a:p>
          <a:p>
            <a:pPr marL="285750" indent="-285750">
              <a:spcAft>
                <a:spcPts val="600"/>
              </a:spcAft>
              <a:buClr>
                <a:schemeClr val="tx1">
                  <a:lumMod val="50000"/>
                  <a:lumOff val="50000"/>
                </a:schemeClr>
              </a:buClr>
              <a:buSzPct val="200000"/>
              <a:buFont typeface="Arial"/>
              <a:buChar char="•"/>
            </a:pPr>
            <a:r>
              <a:rPr lang="en-GB" dirty="0"/>
              <a:t>The goal of this publication was to review the role of ICS/LABA considering both </a:t>
            </a:r>
            <a:r>
              <a:rPr lang="en-GB" b="1" dirty="0"/>
              <a:t>current control and future risk </a:t>
            </a:r>
            <a:r>
              <a:rPr lang="en-GB" dirty="0"/>
              <a:t>with a focus on the maintenance and reliever approach.</a:t>
            </a:r>
          </a:p>
          <a:p>
            <a:pPr marL="285750" indent="-285750">
              <a:spcAft>
                <a:spcPts val="600"/>
              </a:spcAft>
              <a:buClr>
                <a:schemeClr val="tx1">
                  <a:lumMod val="50000"/>
                  <a:lumOff val="50000"/>
                </a:schemeClr>
              </a:buClr>
              <a:buSzPct val="200000"/>
              <a:buFont typeface="Arial"/>
              <a:buChar char="•"/>
            </a:pPr>
            <a:endParaRPr lang="en-GB" dirty="0"/>
          </a:p>
          <a:p>
            <a:pPr marL="285750" indent="-285750">
              <a:spcAft>
                <a:spcPts val="600"/>
              </a:spcAft>
              <a:buClr>
                <a:schemeClr val="tx1">
                  <a:lumMod val="50000"/>
                  <a:lumOff val="50000"/>
                </a:schemeClr>
              </a:buClr>
              <a:buSzPct val="200000"/>
              <a:buFont typeface="Arial"/>
              <a:buChar char="•"/>
            </a:pPr>
            <a:r>
              <a:rPr lang="en-GB" dirty="0"/>
              <a:t>It also explains how data from the budesonide/formoterol and </a:t>
            </a:r>
            <a:r>
              <a:rPr lang="en-GB" dirty="0" err="1"/>
              <a:t>beclometasone</a:t>
            </a:r>
            <a:r>
              <a:rPr lang="en-GB" dirty="0"/>
              <a:t>/formoterol maintenance and reliever therapy studies, in particular, expand upon the findings of both GOAL and FACET.</a:t>
            </a:r>
          </a:p>
        </p:txBody>
      </p:sp>
      <p:pic>
        <p:nvPicPr>
          <p:cNvPr id="10" name="Picture 9"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865" y="4635841"/>
            <a:ext cx="220131" cy="220131"/>
          </a:xfrm>
          <a:prstGeom prst="rect">
            <a:avLst/>
          </a:prstGeom>
        </p:spPr>
      </p:pic>
    </p:spTree>
    <p:extLst>
      <p:ext uri="{BB962C8B-B14F-4D97-AF65-F5344CB8AC3E}">
        <p14:creationId xmlns:p14="http://schemas.microsoft.com/office/powerpoint/2010/main" val="36140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980966" y="736170"/>
            <a:ext cx="6537434" cy="3375596"/>
          </a:xfrm>
        </p:spPr>
        <p:txBody>
          <a:bodyPr/>
          <a:lstStyle/>
          <a:p>
            <a:pPr marL="342900" indent="-342900">
              <a:lnSpc>
                <a:spcPct val="120000"/>
              </a:lnSpc>
              <a:buClr>
                <a:schemeClr val="bg1">
                  <a:lumMod val="65000"/>
                </a:schemeClr>
              </a:buClr>
              <a:buSzPct val="200000"/>
              <a:buFont typeface="Arial"/>
              <a:buChar char="•"/>
            </a:pPr>
            <a:r>
              <a:rPr lang="en-GB" sz="1800" noProof="0" dirty="0">
                <a:solidFill>
                  <a:schemeClr val="tx1">
                    <a:lumMod val="50000"/>
                    <a:lumOff val="50000"/>
                  </a:schemeClr>
                </a:solidFill>
              </a:rPr>
              <a:t>Context</a:t>
            </a:r>
          </a:p>
          <a:p>
            <a:pPr marL="541338" lvl="0" indent="-541338">
              <a:lnSpc>
                <a:spcPct val="120000"/>
              </a:lnSpc>
              <a:buClr>
                <a:schemeClr val="bg1">
                  <a:lumMod val="65000"/>
                </a:schemeClr>
              </a:buClr>
              <a:buSzPct val="150000"/>
              <a:buBlip>
                <a:blip r:embed="rId2"/>
              </a:buBlip>
            </a:pPr>
            <a:r>
              <a:rPr lang="en-GB" sz="2400" b="1" dirty="0">
                <a:solidFill>
                  <a:srgbClr val="D60D1A"/>
                </a:solidFill>
              </a:rPr>
              <a:t>The GOAL and FACET studies findings</a:t>
            </a:r>
          </a:p>
          <a:p>
            <a:pPr marL="342900" lvl="0" indent="-342900">
              <a:lnSpc>
                <a:spcPct val="120000"/>
              </a:lnSpc>
              <a:buClr>
                <a:schemeClr val="bg1">
                  <a:lumMod val="65000"/>
                </a:schemeClr>
              </a:buClr>
              <a:buSzPct val="200000"/>
              <a:buFont typeface="Arial"/>
              <a:buChar char="•"/>
            </a:pPr>
            <a:r>
              <a:rPr lang="en-GB" sz="1800" dirty="0">
                <a:solidFill>
                  <a:schemeClr val="tx1">
                    <a:lumMod val="50000"/>
                    <a:lumOff val="50000"/>
                  </a:schemeClr>
                </a:solidFill>
              </a:rPr>
              <a:t>Beyond GOAL and FACET</a:t>
            </a:r>
          </a:p>
          <a:p>
            <a:pPr marL="342900" lvl="0" indent="-342900">
              <a:lnSpc>
                <a:spcPct val="120000"/>
              </a:lnSpc>
              <a:buClr>
                <a:schemeClr val="bg1">
                  <a:lumMod val="65000"/>
                </a:schemeClr>
              </a:buClr>
              <a:buSzPct val="200000"/>
              <a:buFont typeface="Arial"/>
              <a:buChar char="•"/>
            </a:pPr>
            <a:r>
              <a:rPr lang="en-GB" sz="1800" dirty="0">
                <a:solidFill>
                  <a:schemeClr val="tx1">
                    <a:lumMod val="50000"/>
                    <a:lumOff val="50000"/>
                  </a:schemeClr>
                </a:solidFill>
              </a:rPr>
              <a:t>Airway remodelling</a:t>
            </a:r>
          </a:p>
          <a:p>
            <a:pPr marL="342900" lvl="0" indent="-342900">
              <a:lnSpc>
                <a:spcPct val="120000"/>
              </a:lnSpc>
              <a:buClr>
                <a:schemeClr val="bg1">
                  <a:lumMod val="65000"/>
                </a:schemeClr>
              </a:buClr>
              <a:buSzPct val="200000"/>
              <a:buFont typeface="Arial"/>
              <a:buChar char="•"/>
            </a:pPr>
            <a:r>
              <a:rPr lang="en-GB" sz="1800" dirty="0">
                <a:solidFill>
                  <a:schemeClr val="tx1">
                    <a:lumMod val="50000"/>
                    <a:lumOff val="50000"/>
                  </a:schemeClr>
                </a:solidFill>
              </a:rPr>
              <a:t>Conclusion</a:t>
            </a:r>
          </a:p>
          <a:p>
            <a:pPr marL="342900" indent="-342900">
              <a:lnSpc>
                <a:spcPct val="120000"/>
              </a:lnSpc>
              <a:buClr>
                <a:schemeClr val="bg1">
                  <a:lumMod val="65000"/>
                </a:schemeClr>
              </a:buClr>
              <a:buSzPct val="200000"/>
              <a:buFont typeface="Arial"/>
              <a:buChar char="•"/>
            </a:pPr>
            <a:r>
              <a:rPr lang="en-GB" sz="1800" dirty="0">
                <a:solidFill>
                  <a:schemeClr val="tx1">
                    <a:lumMod val="50000"/>
                    <a:lumOff val="50000"/>
                  </a:schemeClr>
                </a:solidFill>
              </a:rPr>
              <a:t>Discussion</a:t>
            </a:r>
          </a:p>
          <a:p>
            <a:pPr>
              <a:lnSpc>
                <a:spcPct val="120000"/>
              </a:lnSpc>
              <a:buClr>
                <a:schemeClr val="tx1">
                  <a:lumMod val="50000"/>
                  <a:lumOff val="50000"/>
                </a:schemeClr>
              </a:buClr>
              <a:buSzPct val="100000"/>
            </a:pPr>
            <a:endParaRPr lang="en-GB" sz="18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a:p>
            <a:pPr>
              <a:lnSpc>
                <a:spcPct val="120000"/>
              </a:lnSpc>
            </a:pPr>
            <a:endParaRPr lang="en-GB" sz="2000" noProof="0" dirty="0">
              <a:solidFill>
                <a:schemeClr val="tx1">
                  <a:lumMod val="50000"/>
                  <a:lumOff val="50000"/>
                </a:schemeClr>
              </a:solidFill>
            </a:endParaRPr>
          </a:p>
        </p:txBody>
      </p:sp>
      <p:sp>
        <p:nvSpPr>
          <p:cNvPr id="20" name="Slide Number Placeholder 19"/>
          <p:cNvSpPr>
            <a:spLocks noGrp="1"/>
          </p:cNvSpPr>
          <p:nvPr>
            <p:ph type="sldNum" sz="quarter" idx="4"/>
          </p:nvPr>
        </p:nvSpPr>
        <p:spPr/>
        <p:txBody>
          <a:bodyPr/>
          <a:lstStyle/>
          <a:p>
            <a:fld id="{3C4F54F3-C349-4609-AFEE-01462D5C7942}" type="slidenum">
              <a:rPr lang="en-GB" smtClean="0"/>
              <a:pPr/>
              <a:t>6</a:t>
            </a:fld>
            <a:endParaRPr lang="en-GB" dirty="0"/>
          </a:p>
        </p:txBody>
      </p:sp>
      <p:pic>
        <p:nvPicPr>
          <p:cNvPr id="6" name="Picture 5"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276" y="4635841"/>
            <a:ext cx="220131" cy="220131"/>
          </a:xfrm>
          <a:prstGeom prst="rect">
            <a:avLst/>
          </a:prstGeom>
        </p:spPr>
      </p:pic>
    </p:spTree>
    <p:extLst>
      <p:ext uri="{BB962C8B-B14F-4D97-AF65-F5344CB8AC3E}">
        <p14:creationId xmlns:p14="http://schemas.microsoft.com/office/powerpoint/2010/main" val="53817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726" y="4120333"/>
            <a:ext cx="9142728" cy="338554"/>
          </a:xfrm>
          <a:prstGeom prst="rect">
            <a:avLst/>
          </a:prstGeom>
          <a:noFill/>
        </p:spPr>
        <p:txBody>
          <a:bodyPr wrap="square" rtlCol="0">
            <a:spAutoFit/>
          </a:bodyPr>
          <a:lstStyle/>
          <a:p>
            <a:pPr marL="228600" indent="-228600">
              <a:buAutoNum type="arabicPeriod"/>
            </a:pPr>
            <a:r>
              <a:rPr lang="da-DK" sz="800" dirty="0" err="1">
                <a:solidFill>
                  <a:srgbClr val="7F7F7F"/>
                </a:solidFill>
              </a:rPr>
              <a:t>Pauwels</a:t>
            </a:r>
            <a:r>
              <a:rPr lang="da-DK" sz="800" dirty="0">
                <a:solidFill>
                  <a:srgbClr val="7F7F7F"/>
                </a:solidFill>
              </a:rPr>
              <a:t> et al. N Eng J Med 1997; 337:1405-1411</a:t>
            </a:r>
          </a:p>
          <a:p>
            <a:pPr marL="228600" indent="-228600">
              <a:buAutoNum type="arabicPeriod"/>
            </a:pPr>
            <a:r>
              <a:rPr lang="en-GB" sz="800" dirty="0">
                <a:solidFill>
                  <a:srgbClr val="7F7F7F"/>
                </a:solidFill>
              </a:rPr>
              <a:t>Bateman et al. Am. J. </a:t>
            </a:r>
            <a:r>
              <a:rPr lang="en-GB" sz="800" dirty="0" err="1">
                <a:solidFill>
                  <a:srgbClr val="7F7F7F"/>
                </a:solidFill>
              </a:rPr>
              <a:t>Respir</a:t>
            </a:r>
            <a:r>
              <a:rPr lang="en-GB" sz="800" dirty="0">
                <a:solidFill>
                  <a:srgbClr val="7F7F7F"/>
                </a:solidFill>
              </a:rPr>
              <a:t>. Crit. Care Med. 2004; 170: 836-844</a:t>
            </a:r>
          </a:p>
        </p:txBody>
      </p:sp>
      <p:sp>
        <p:nvSpPr>
          <p:cNvPr id="4" name="Title 3"/>
          <p:cNvSpPr>
            <a:spLocks noGrp="1"/>
          </p:cNvSpPr>
          <p:nvPr>
            <p:ph type="title"/>
          </p:nvPr>
        </p:nvSpPr>
        <p:spPr/>
        <p:txBody>
          <a:bodyPr/>
          <a:lstStyle/>
          <a:p>
            <a:r>
              <a:rPr lang="en-GB" noProof="0" dirty="0"/>
              <a:t>Studies design</a:t>
            </a:r>
          </a:p>
        </p:txBody>
      </p:sp>
      <p:sp>
        <p:nvSpPr>
          <p:cNvPr id="8" name="Text Placeholder 7"/>
          <p:cNvSpPr>
            <a:spLocks noGrp="1"/>
          </p:cNvSpPr>
          <p:nvPr>
            <p:ph type="body" sz="quarter" idx="11"/>
          </p:nvPr>
        </p:nvSpPr>
        <p:spPr>
          <a:xfrm>
            <a:off x="237060" y="834941"/>
            <a:ext cx="7757648" cy="2681980"/>
          </a:xfrm>
        </p:spPr>
        <p:txBody>
          <a:bodyPr/>
          <a:lstStyle/>
          <a:p>
            <a:endParaRPr lang="en-GB" dirty="0"/>
          </a:p>
          <a:p>
            <a:pPr marL="285750" indent="-285750">
              <a:spcAft>
                <a:spcPts val="600"/>
              </a:spcAft>
              <a:buClr>
                <a:schemeClr val="bg1">
                  <a:lumMod val="50000"/>
                </a:schemeClr>
              </a:buClr>
              <a:buSzPct val="200000"/>
              <a:buFont typeface="Arial"/>
              <a:buChar char="•"/>
            </a:pPr>
            <a:r>
              <a:rPr lang="en-GB" dirty="0"/>
              <a:t>In the FACET study</a:t>
            </a:r>
            <a:r>
              <a:rPr lang="en-GB" baseline="30000" dirty="0"/>
              <a:t>1</a:t>
            </a:r>
            <a:r>
              <a:rPr lang="en-GB" dirty="0"/>
              <a:t>, patients who had stable asthma after a run-in period were randomised to receive budesonide (at a low or high dose) in combination with either formoterol or placebo. Patients were eligible for inclusion if they had been diagnosed with asthma for at least six months and had been treated with an ICS for at least three months, although patients receiving high doses of ICS at baseline were excluded.</a:t>
            </a:r>
          </a:p>
          <a:p>
            <a:pPr>
              <a:spcAft>
                <a:spcPts val="600"/>
              </a:spcAft>
              <a:buClr>
                <a:schemeClr val="bg1">
                  <a:lumMod val="50000"/>
                </a:schemeClr>
              </a:buClr>
              <a:buSzPct val="200000"/>
            </a:pPr>
            <a:endParaRPr lang="en-GB" dirty="0"/>
          </a:p>
          <a:p>
            <a:pPr marL="285750" indent="-285750">
              <a:spcAft>
                <a:spcPts val="600"/>
              </a:spcAft>
              <a:buClr>
                <a:schemeClr val="bg1">
                  <a:lumMod val="50000"/>
                </a:schemeClr>
              </a:buClr>
              <a:buSzPct val="200000"/>
              <a:buFont typeface="Arial"/>
              <a:buChar char="•"/>
            </a:pPr>
            <a:r>
              <a:rPr lang="en-GB" dirty="0"/>
              <a:t>In the GOAL study</a:t>
            </a:r>
            <a:r>
              <a:rPr lang="en-GB" baseline="30000" dirty="0"/>
              <a:t>2</a:t>
            </a:r>
            <a:r>
              <a:rPr lang="en-GB" dirty="0"/>
              <a:t>, patients were randomised to salmeterol/fluticasone or fluticasone. Patients were stratified by their pre-study ICS dose (stratum 1, no ICS; stratum 2, ≤ 500 µg of </a:t>
            </a:r>
            <a:r>
              <a:rPr lang="en-GB" dirty="0" err="1"/>
              <a:t>beclometasone</a:t>
            </a:r>
            <a:r>
              <a:rPr lang="en-GB" dirty="0"/>
              <a:t> </a:t>
            </a:r>
            <a:r>
              <a:rPr lang="en-GB" dirty="0" err="1"/>
              <a:t>dipropionate</a:t>
            </a:r>
            <a:r>
              <a:rPr lang="en-GB" dirty="0"/>
              <a:t> daily or equivalent; stratum 3, &gt;500 µg to ≤1000 µg of </a:t>
            </a:r>
            <a:r>
              <a:rPr lang="en-GB" dirty="0" err="1"/>
              <a:t>beclometasone</a:t>
            </a:r>
            <a:r>
              <a:rPr lang="en-GB" dirty="0"/>
              <a:t> </a:t>
            </a:r>
            <a:r>
              <a:rPr lang="en-GB" dirty="0" err="1"/>
              <a:t>dipropionate</a:t>
            </a:r>
            <a:r>
              <a:rPr lang="en-GB" dirty="0"/>
              <a:t> daily or equivalent). The study was split into two phases; a dose-escalation phase followed by a phase during which patients remained on their maximum dose of treatment.</a:t>
            </a:r>
          </a:p>
          <a:p>
            <a:pPr>
              <a:spcAft>
                <a:spcPts val="600"/>
              </a:spcAft>
              <a:buSzPct val="100000"/>
            </a:pPr>
            <a:endParaRPr lang="en-GB"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7</a:t>
            </a:fld>
            <a:endParaRPr lang="en-GB" dirty="0"/>
          </a:p>
        </p:txBody>
      </p:sp>
      <p:sp>
        <p:nvSpPr>
          <p:cNvPr id="10" name="TextBox 9"/>
          <p:cNvSpPr txBox="1"/>
          <p:nvPr/>
        </p:nvSpPr>
        <p:spPr>
          <a:xfrm>
            <a:off x="258227" y="175749"/>
            <a:ext cx="2888627" cy="369332"/>
          </a:xfrm>
          <a:prstGeom prst="rect">
            <a:avLst/>
          </a:prstGeom>
          <a:noFill/>
        </p:spPr>
        <p:txBody>
          <a:bodyPr wrap="square" rtlCol="0">
            <a:spAutoFit/>
          </a:bodyPr>
          <a:lstStyle/>
          <a:p>
            <a:r>
              <a:rPr lang="en-GB" sz="900" dirty="0">
                <a:solidFill>
                  <a:srgbClr val="FFFFFF"/>
                </a:solidFill>
              </a:rPr>
              <a:t>The GOAL and FACET studies findings</a:t>
            </a:r>
          </a:p>
          <a:p>
            <a:endParaRPr lang="en-US" sz="900" dirty="0">
              <a:solidFill>
                <a:srgbClr val="FFFFFF"/>
              </a:solidFill>
            </a:endParaRPr>
          </a:p>
        </p:txBody>
      </p:sp>
      <p:pic>
        <p:nvPicPr>
          <p:cNvPr id="9" name="Picture 8" descr="lungs_r4d_20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276" y="4635841"/>
            <a:ext cx="220131" cy="220131"/>
          </a:xfrm>
          <a:prstGeom prst="rect">
            <a:avLst/>
          </a:prstGeom>
        </p:spPr>
      </p:pic>
      <p:sp>
        <p:nvSpPr>
          <p:cNvPr id="12" name="Rounded Rectangle 6"/>
          <p:cNvSpPr/>
          <p:nvPr/>
        </p:nvSpPr>
        <p:spPr>
          <a:xfrm>
            <a:off x="0" y="158495"/>
            <a:ext cx="2509455" cy="335671"/>
          </a:xfrm>
          <a:custGeom>
            <a:avLst/>
            <a:gdLst>
              <a:gd name="connsiteX0" fmla="*/ 0 w 2565401"/>
              <a:gd name="connsiteY0" fmla="*/ 55946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8" fmla="*/ 0 w 2565401"/>
              <a:gd name="connsiteY8" fmla="*/ 55946 h 335671"/>
              <a:gd name="connsiteX0" fmla="*/ 0 w 2565401"/>
              <a:gd name="connsiteY0" fmla="*/ 279725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183434 w 2692889"/>
              <a:gd name="connsiteY0" fmla="*/ 335671 h 335671"/>
              <a:gd name="connsiteX1" fmla="*/ 183434 w 2692889"/>
              <a:gd name="connsiteY1" fmla="*/ 0 h 335671"/>
              <a:gd name="connsiteX2" fmla="*/ 2636943 w 2692889"/>
              <a:gd name="connsiteY2" fmla="*/ 0 h 335671"/>
              <a:gd name="connsiteX3" fmla="*/ 2692889 w 2692889"/>
              <a:gd name="connsiteY3" fmla="*/ 55946 h 335671"/>
              <a:gd name="connsiteX4" fmla="*/ 2692889 w 2692889"/>
              <a:gd name="connsiteY4" fmla="*/ 279725 h 335671"/>
              <a:gd name="connsiteX5" fmla="*/ 2636943 w 2692889"/>
              <a:gd name="connsiteY5" fmla="*/ 335671 h 335671"/>
              <a:gd name="connsiteX6" fmla="*/ 183434 w 2692889"/>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9455" h="335671">
                <a:moveTo>
                  <a:pt x="0" y="335671"/>
                </a:moveTo>
                <a:lnTo>
                  <a:pt x="0" y="0"/>
                </a:lnTo>
                <a:lnTo>
                  <a:pt x="2453509" y="0"/>
                </a:lnTo>
                <a:cubicBezTo>
                  <a:pt x="2484407" y="0"/>
                  <a:pt x="2509455" y="25048"/>
                  <a:pt x="2509455" y="55946"/>
                </a:cubicBezTo>
                <a:lnTo>
                  <a:pt x="2509455" y="279725"/>
                </a:lnTo>
                <a:cubicBezTo>
                  <a:pt x="2509455" y="310623"/>
                  <a:pt x="2484407" y="335671"/>
                  <a:pt x="2453509" y="335671"/>
                </a:cubicBezTo>
                <a:lnTo>
                  <a:pt x="0" y="33567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8227" y="182099"/>
            <a:ext cx="2888627" cy="369332"/>
          </a:xfrm>
          <a:prstGeom prst="rect">
            <a:avLst/>
          </a:prstGeom>
          <a:noFill/>
        </p:spPr>
        <p:txBody>
          <a:bodyPr wrap="square" rtlCol="0">
            <a:spAutoFit/>
          </a:bodyPr>
          <a:lstStyle/>
          <a:p>
            <a:r>
              <a:rPr lang="en-GB" sz="900" dirty="0">
                <a:solidFill>
                  <a:srgbClr val="FFFFFF"/>
                </a:solidFill>
              </a:rPr>
              <a:t>The GOAL and FACET studies findings</a:t>
            </a:r>
          </a:p>
          <a:p>
            <a:endParaRPr lang="en-US" sz="900" dirty="0">
              <a:solidFill>
                <a:srgbClr val="FFFFFF"/>
              </a:solidFill>
            </a:endParaRPr>
          </a:p>
        </p:txBody>
      </p:sp>
    </p:spTree>
    <p:extLst>
      <p:ext uri="{BB962C8B-B14F-4D97-AF65-F5344CB8AC3E}">
        <p14:creationId xmlns:p14="http://schemas.microsoft.com/office/powerpoint/2010/main" val="245571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152145"/>
            <a:ext cx="2509455" cy="335671"/>
          </a:xfrm>
          <a:custGeom>
            <a:avLst/>
            <a:gdLst>
              <a:gd name="connsiteX0" fmla="*/ 0 w 2565401"/>
              <a:gd name="connsiteY0" fmla="*/ 55946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8" fmla="*/ 0 w 2565401"/>
              <a:gd name="connsiteY8" fmla="*/ 55946 h 335671"/>
              <a:gd name="connsiteX0" fmla="*/ 0 w 2565401"/>
              <a:gd name="connsiteY0" fmla="*/ 279725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183434 w 2692889"/>
              <a:gd name="connsiteY0" fmla="*/ 335671 h 335671"/>
              <a:gd name="connsiteX1" fmla="*/ 183434 w 2692889"/>
              <a:gd name="connsiteY1" fmla="*/ 0 h 335671"/>
              <a:gd name="connsiteX2" fmla="*/ 2636943 w 2692889"/>
              <a:gd name="connsiteY2" fmla="*/ 0 h 335671"/>
              <a:gd name="connsiteX3" fmla="*/ 2692889 w 2692889"/>
              <a:gd name="connsiteY3" fmla="*/ 55946 h 335671"/>
              <a:gd name="connsiteX4" fmla="*/ 2692889 w 2692889"/>
              <a:gd name="connsiteY4" fmla="*/ 279725 h 335671"/>
              <a:gd name="connsiteX5" fmla="*/ 2636943 w 2692889"/>
              <a:gd name="connsiteY5" fmla="*/ 335671 h 335671"/>
              <a:gd name="connsiteX6" fmla="*/ 183434 w 2692889"/>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9455" h="335671">
                <a:moveTo>
                  <a:pt x="0" y="335671"/>
                </a:moveTo>
                <a:lnTo>
                  <a:pt x="0" y="0"/>
                </a:lnTo>
                <a:lnTo>
                  <a:pt x="2453509" y="0"/>
                </a:lnTo>
                <a:cubicBezTo>
                  <a:pt x="2484407" y="0"/>
                  <a:pt x="2509455" y="25048"/>
                  <a:pt x="2509455" y="55946"/>
                </a:cubicBezTo>
                <a:lnTo>
                  <a:pt x="2509455" y="279725"/>
                </a:lnTo>
                <a:cubicBezTo>
                  <a:pt x="2509455" y="310623"/>
                  <a:pt x="2484407" y="335671"/>
                  <a:pt x="2453509" y="335671"/>
                </a:cubicBezTo>
                <a:lnTo>
                  <a:pt x="0" y="33567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3676" y="4255104"/>
            <a:ext cx="9142728" cy="215444"/>
          </a:xfrm>
          <a:prstGeom prst="rect">
            <a:avLst/>
          </a:prstGeom>
          <a:noFill/>
        </p:spPr>
        <p:txBody>
          <a:bodyPr wrap="square" rtlCol="0">
            <a:spAutoFit/>
          </a:bodyPr>
          <a:lstStyle/>
          <a:p>
            <a:pPr marL="228600" indent="-228600">
              <a:buFont typeface="+mj-lt"/>
              <a:buAutoNum type="arabicPeriod"/>
            </a:pPr>
            <a:r>
              <a:rPr lang="da-DK" sz="800" dirty="0">
                <a:solidFill>
                  <a:srgbClr val="7F7F7F"/>
                </a:solidFill>
              </a:rPr>
              <a:t>Pauwels et al. N Eng J Med 1997; 337:1405-1411</a:t>
            </a:r>
          </a:p>
        </p:txBody>
      </p:sp>
      <p:sp>
        <p:nvSpPr>
          <p:cNvPr id="4" name="Title 3"/>
          <p:cNvSpPr>
            <a:spLocks noGrp="1"/>
          </p:cNvSpPr>
          <p:nvPr>
            <p:ph type="title"/>
          </p:nvPr>
        </p:nvSpPr>
        <p:spPr/>
        <p:txBody>
          <a:bodyPr/>
          <a:lstStyle/>
          <a:p>
            <a:r>
              <a:rPr lang="en-GB" noProof="0" dirty="0"/>
              <a:t>FACET Results</a:t>
            </a:r>
            <a:r>
              <a:rPr lang="en-GB" baseline="30000" noProof="0" dirty="0"/>
              <a:t>1</a:t>
            </a:r>
            <a:endParaRPr lang="en-GB" noProof="0" dirty="0"/>
          </a:p>
        </p:txBody>
      </p:sp>
      <p:sp>
        <p:nvSpPr>
          <p:cNvPr id="8" name="Text Placeholder 7"/>
          <p:cNvSpPr>
            <a:spLocks noGrp="1"/>
          </p:cNvSpPr>
          <p:nvPr>
            <p:ph type="body" sz="quarter" idx="11"/>
          </p:nvPr>
        </p:nvSpPr>
        <p:spPr>
          <a:xfrm>
            <a:off x="237061" y="834941"/>
            <a:ext cx="7422016" cy="2681980"/>
          </a:xfrm>
        </p:spPr>
        <p:txBody>
          <a:bodyPr/>
          <a:lstStyle/>
          <a:p>
            <a:endParaRPr lang="en-GB" dirty="0"/>
          </a:p>
          <a:p>
            <a:pPr>
              <a:spcAft>
                <a:spcPts val="600"/>
              </a:spcAft>
              <a:buSzPct val="100000"/>
            </a:pPr>
            <a:endParaRPr lang="en-GB"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8</a:t>
            </a:fld>
            <a:endParaRPr lang="en-GB" dirty="0"/>
          </a:p>
        </p:txBody>
      </p:sp>
      <p:sp>
        <p:nvSpPr>
          <p:cNvPr id="10" name="TextBox 9"/>
          <p:cNvSpPr txBox="1"/>
          <p:nvPr/>
        </p:nvSpPr>
        <p:spPr>
          <a:xfrm>
            <a:off x="258227" y="175749"/>
            <a:ext cx="2888627" cy="369332"/>
          </a:xfrm>
          <a:prstGeom prst="rect">
            <a:avLst/>
          </a:prstGeom>
          <a:noFill/>
        </p:spPr>
        <p:txBody>
          <a:bodyPr wrap="square" rtlCol="0">
            <a:spAutoFit/>
          </a:bodyPr>
          <a:lstStyle/>
          <a:p>
            <a:r>
              <a:rPr lang="en-GB" sz="900" dirty="0">
                <a:solidFill>
                  <a:srgbClr val="FFFFFF"/>
                </a:solidFill>
              </a:rPr>
              <a:t>The GOAL and FACET studies findings</a:t>
            </a:r>
          </a:p>
          <a:p>
            <a:endParaRPr lang="en-US" sz="900" dirty="0">
              <a:solidFill>
                <a:srgbClr val="FFFFFF"/>
              </a:solidFill>
            </a:endParaRPr>
          </a:p>
        </p:txBody>
      </p:sp>
      <p:pic>
        <p:nvPicPr>
          <p:cNvPr id="2" name="Picture 1">
            <a:extLst>
              <a:ext uri="{FF2B5EF4-FFF2-40B4-BE49-F238E27FC236}">
                <a16:creationId xmlns="" xmlns:a16="http://schemas.microsoft.com/office/drawing/2014/main" id="{F8DFC12E-FDB9-485F-AA9A-C9478D80E898}"/>
              </a:ext>
            </a:extLst>
          </p:cNvPr>
          <p:cNvPicPr>
            <a:picLocks noChangeAspect="1"/>
          </p:cNvPicPr>
          <p:nvPr/>
        </p:nvPicPr>
        <p:blipFill>
          <a:blip r:embed="rId2"/>
          <a:stretch>
            <a:fillRect/>
          </a:stretch>
        </p:blipFill>
        <p:spPr>
          <a:xfrm>
            <a:off x="292576" y="1240247"/>
            <a:ext cx="3164498" cy="2958213"/>
          </a:xfrm>
          <a:prstGeom prst="rect">
            <a:avLst/>
          </a:prstGeom>
        </p:spPr>
      </p:pic>
      <p:pic>
        <p:nvPicPr>
          <p:cNvPr id="3" name="Picture 2">
            <a:extLst>
              <a:ext uri="{FF2B5EF4-FFF2-40B4-BE49-F238E27FC236}">
                <a16:creationId xmlns="" xmlns:a16="http://schemas.microsoft.com/office/drawing/2014/main" id="{74CA436D-D8BC-46B5-A8CC-4713C06A5431}"/>
              </a:ext>
            </a:extLst>
          </p:cNvPr>
          <p:cNvPicPr>
            <a:picLocks noChangeAspect="1"/>
          </p:cNvPicPr>
          <p:nvPr/>
        </p:nvPicPr>
        <p:blipFill rotWithShape="1">
          <a:blip r:embed="rId3"/>
          <a:srcRect l="49381"/>
          <a:stretch/>
        </p:blipFill>
        <p:spPr>
          <a:xfrm>
            <a:off x="3843324" y="1261616"/>
            <a:ext cx="3154376" cy="3046102"/>
          </a:xfrm>
          <a:prstGeom prst="rect">
            <a:avLst/>
          </a:prstGeom>
        </p:spPr>
      </p:pic>
      <p:sp>
        <p:nvSpPr>
          <p:cNvPr id="50" name="Title 2">
            <a:extLst>
              <a:ext uri="{FF2B5EF4-FFF2-40B4-BE49-F238E27FC236}">
                <a16:creationId xmlns="" xmlns:a16="http://schemas.microsoft.com/office/drawing/2014/main" id="{450FF28F-DB86-48DE-B583-272C7FE621AF}"/>
              </a:ext>
            </a:extLst>
          </p:cNvPr>
          <p:cNvSpPr txBox="1">
            <a:spLocks/>
          </p:cNvSpPr>
          <p:nvPr/>
        </p:nvSpPr>
        <p:spPr>
          <a:xfrm>
            <a:off x="1217771" y="919938"/>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Current control</a:t>
            </a:r>
            <a:r>
              <a:rPr lang="en-GB" sz="1100" baseline="30000" dirty="0"/>
              <a:t/>
            </a:r>
            <a:br>
              <a:rPr lang="en-GB" sz="1100" baseline="30000" dirty="0"/>
            </a:br>
            <a:endParaRPr lang="en-GB" sz="1100" dirty="0"/>
          </a:p>
        </p:txBody>
      </p:sp>
      <p:sp>
        <p:nvSpPr>
          <p:cNvPr id="51" name="Title 2">
            <a:extLst>
              <a:ext uri="{FF2B5EF4-FFF2-40B4-BE49-F238E27FC236}">
                <a16:creationId xmlns="" xmlns:a16="http://schemas.microsoft.com/office/drawing/2014/main" id="{657BCABD-0310-4A57-9DFE-17D8EECD5FEA}"/>
              </a:ext>
            </a:extLst>
          </p:cNvPr>
          <p:cNvSpPr txBox="1">
            <a:spLocks/>
          </p:cNvSpPr>
          <p:nvPr/>
        </p:nvSpPr>
        <p:spPr>
          <a:xfrm>
            <a:off x="4885927" y="919938"/>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Future risk</a:t>
            </a:r>
            <a:r>
              <a:rPr lang="en-GB" sz="1100" baseline="30000" dirty="0"/>
              <a:t/>
            </a:r>
            <a:br>
              <a:rPr lang="en-GB" sz="1100" baseline="30000" dirty="0"/>
            </a:br>
            <a:endParaRPr lang="en-GB" sz="1100" dirty="0"/>
          </a:p>
        </p:txBody>
      </p:sp>
      <p:pic>
        <p:nvPicPr>
          <p:cNvPr id="13" name="Picture 12" descr="lungs_r4d_2017-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276" y="4635841"/>
            <a:ext cx="220131" cy="220131"/>
          </a:xfrm>
          <a:prstGeom prst="rect">
            <a:avLst/>
          </a:prstGeom>
        </p:spPr>
      </p:pic>
      <p:sp>
        <p:nvSpPr>
          <p:cNvPr id="5" name="TextBox 4">
            <a:extLst>
              <a:ext uri="{FF2B5EF4-FFF2-40B4-BE49-F238E27FC236}">
                <a16:creationId xmlns="" xmlns:a16="http://schemas.microsoft.com/office/drawing/2014/main" id="{1B7A92C0-E8F8-408A-AA71-2E125FFD6A65}"/>
              </a:ext>
            </a:extLst>
          </p:cNvPr>
          <p:cNvSpPr txBox="1"/>
          <p:nvPr/>
        </p:nvSpPr>
        <p:spPr>
          <a:xfrm>
            <a:off x="998290" y="1719743"/>
            <a:ext cx="1862356" cy="3942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27382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6"/>
          <p:cNvSpPr/>
          <p:nvPr/>
        </p:nvSpPr>
        <p:spPr>
          <a:xfrm>
            <a:off x="0" y="152145"/>
            <a:ext cx="2509455" cy="335671"/>
          </a:xfrm>
          <a:custGeom>
            <a:avLst/>
            <a:gdLst>
              <a:gd name="connsiteX0" fmla="*/ 0 w 2565401"/>
              <a:gd name="connsiteY0" fmla="*/ 55946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8" fmla="*/ 0 w 2565401"/>
              <a:gd name="connsiteY8" fmla="*/ 55946 h 335671"/>
              <a:gd name="connsiteX0" fmla="*/ 0 w 2565401"/>
              <a:gd name="connsiteY0" fmla="*/ 279725 h 335671"/>
              <a:gd name="connsiteX1" fmla="*/ 55946 w 2565401"/>
              <a:gd name="connsiteY1" fmla="*/ 0 h 335671"/>
              <a:gd name="connsiteX2" fmla="*/ 2509455 w 2565401"/>
              <a:gd name="connsiteY2" fmla="*/ 0 h 335671"/>
              <a:gd name="connsiteX3" fmla="*/ 2565401 w 2565401"/>
              <a:gd name="connsiteY3" fmla="*/ 55946 h 335671"/>
              <a:gd name="connsiteX4" fmla="*/ 2565401 w 2565401"/>
              <a:gd name="connsiteY4" fmla="*/ 279725 h 335671"/>
              <a:gd name="connsiteX5" fmla="*/ 2509455 w 2565401"/>
              <a:gd name="connsiteY5" fmla="*/ 335671 h 335671"/>
              <a:gd name="connsiteX6" fmla="*/ 55946 w 2565401"/>
              <a:gd name="connsiteY6" fmla="*/ 335671 h 335671"/>
              <a:gd name="connsiteX7" fmla="*/ 0 w 2565401"/>
              <a:gd name="connsiteY7" fmla="*/ 279725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308118 w 2817573"/>
              <a:gd name="connsiteY0" fmla="*/ 335671 h 335671"/>
              <a:gd name="connsiteX1" fmla="*/ 308118 w 2817573"/>
              <a:gd name="connsiteY1" fmla="*/ 0 h 335671"/>
              <a:gd name="connsiteX2" fmla="*/ 2761627 w 2817573"/>
              <a:gd name="connsiteY2" fmla="*/ 0 h 335671"/>
              <a:gd name="connsiteX3" fmla="*/ 2817573 w 2817573"/>
              <a:gd name="connsiteY3" fmla="*/ 55946 h 335671"/>
              <a:gd name="connsiteX4" fmla="*/ 2817573 w 2817573"/>
              <a:gd name="connsiteY4" fmla="*/ 279725 h 335671"/>
              <a:gd name="connsiteX5" fmla="*/ 2761627 w 2817573"/>
              <a:gd name="connsiteY5" fmla="*/ 335671 h 335671"/>
              <a:gd name="connsiteX6" fmla="*/ 308118 w 2817573"/>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 name="connsiteX0" fmla="*/ 183434 w 2692889"/>
              <a:gd name="connsiteY0" fmla="*/ 335671 h 335671"/>
              <a:gd name="connsiteX1" fmla="*/ 183434 w 2692889"/>
              <a:gd name="connsiteY1" fmla="*/ 0 h 335671"/>
              <a:gd name="connsiteX2" fmla="*/ 2636943 w 2692889"/>
              <a:gd name="connsiteY2" fmla="*/ 0 h 335671"/>
              <a:gd name="connsiteX3" fmla="*/ 2692889 w 2692889"/>
              <a:gd name="connsiteY3" fmla="*/ 55946 h 335671"/>
              <a:gd name="connsiteX4" fmla="*/ 2692889 w 2692889"/>
              <a:gd name="connsiteY4" fmla="*/ 279725 h 335671"/>
              <a:gd name="connsiteX5" fmla="*/ 2636943 w 2692889"/>
              <a:gd name="connsiteY5" fmla="*/ 335671 h 335671"/>
              <a:gd name="connsiteX6" fmla="*/ 183434 w 2692889"/>
              <a:gd name="connsiteY6" fmla="*/ 335671 h 335671"/>
              <a:gd name="connsiteX0" fmla="*/ 0 w 2509455"/>
              <a:gd name="connsiteY0" fmla="*/ 335671 h 335671"/>
              <a:gd name="connsiteX1" fmla="*/ 0 w 2509455"/>
              <a:gd name="connsiteY1" fmla="*/ 0 h 335671"/>
              <a:gd name="connsiteX2" fmla="*/ 2453509 w 2509455"/>
              <a:gd name="connsiteY2" fmla="*/ 0 h 335671"/>
              <a:gd name="connsiteX3" fmla="*/ 2509455 w 2509455"/>
              <a:gd name="connsiteY3" fmla="*/ 55946 h 335671"/>
              <a:gd name="connsiteX4" fmla="*/ 2509455 w 2509455"/>
              <a:gd name="connsiteY4" fmla="*/ 279725 h 335671"/>
              <a:gd name="connsiteX5" fmla="*/ 2453509 w 2509455"/>
              <a:gd name="connsiteY5" fmla="*/ 335671 h 335671"/>
              <a:gd name="connsiteX6" fmla="*/ 0 w 2509455"/>
              <a:gd name="connsiteY6" fmla="*/ 335671 h 33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9455" h="335671">
                <a:moveTo>
                  <a:pt x="0" y="335671"/>
                </a:moveTo>
                <a:lnTo>
                  <a:pt x="0" y="0"/>
                </a:lnTo>
                <a:lnTo>
                  <a:pt x="2453509" y="0"/>
                </a:lnTo>
                <a:cubicBezTo>
                  <a:pt x="2484407" y="0"/>
                  <a:pt x="2509455" y="25048"/>
                  <a:pt x="2509455" y="55946"/>
                </a:cubicBezTo>
                <a:lnTo>
                  <a:pt x="2509455" y="279725"/>
                </a:lnTo>
                <a:cubicBezTo>
                  <a:pt x="2509455" y="310623"/>
                  <a:pt x="2484407" y="335671"/>
                  <a:pt x="2453509" y="335671"/>
                </a:cubicBezTo>
                <a:lnTo>
                  <a:pt x="0" y="33567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7326" y="4255104"/>
            <a:ext cx="9142728" cy="215444"/>
          </a:xfrm>
          <a:prstGeom prst="rect">
            <a:avLst/>
          </a:prstGeom>
          <a:noFill/>
        </p:spPr>
        <p:txBody>
          <a:bodyPr wrap="square" rtlCol="0">
            <a:spAutoFit/>
          </a:bodyPr>
          <a:lstStyle/>
          <a:p>
            <a:pPr marL="228600" indent="-228600">
              <a:buFont typeface="+mj-lt"/>
              <a:buAutoNum type="arabicPeriod"/>
            </a:pPr>
            <a:r>
              <a:rPr lang="en-GB" sz="800" dirty="0">
                <a:solidFill>
                  <a:srgbClr val="7F7F7F"/>
                </a:solidFill>
              </a:rPr>
              <a:t>Bateman et al. Am. J. </a:t>
            </a:r>
            <a:r>
              <a:rPr lang="en-GB" sz="800" dirty="0" err="1">
                <a:solidFill>
                  <a:srgbClr val="7F7F7F"/>
                </a:solidFill>
              </a:rPr>
              <a:t>Respir</a:t>
            </a:r>
            <a:r>
              <a:rPr lang="en-GB" sz="800" dirty="0">
                <a:solidFill>
                  <a:srgbClr val="7F7F7F"/>
                </a:solidFill>
              </a:rPr>
              <a:t>. Crit. Care Med. 2004; 170: 836-844</a:t>
            </a:r>
          </a:p>
        </p:txBody>
      </p:sp>
      <p:sp>
        <p:nvSpPr>
          <p:cNvPr id="4" name="Title 3"/>
          <p:cNvSpPr>
            <a:spLocks noGrp="1"/>
          </p:cNvSpPr>
          <p:nvPr>
            <p:ph type="title"/>
          </p:nvPr>
        </p:nvSpPr>
        <p:spPr/>
        <p:txBody>
          <a:bodyPr/>
          <a:lstStyle/>
          <a:p>
            <a:r>
              <a:rPr lang="en-GB" dirty="0"/>
              <a:t>GOAL</a:t>
            </a:r>
            <a:r>
              <a:rPr lang="en-GB" noProof="0" dirty="0"/>
              <a:t> Results</a:t>
            </a:r>
            <a:r>
              <a:rPr lang="en-GB" baseline="30000" noProof="0" dirty="0"/>
              <a:t>1</a:t>
            </a:r>
            <a:endParaRPr lang="en-GB" noProof="0" dirty="0"/>
          </a:p>
        </p:txBody>
      </p:sp>
      <p:sp>
        <p:nvSpPr>
          <p:cNvPr id="8" name="Text Placeholder 7"/>
          <p:cNvSpPr>
            <a:spLocks noGrp="1"/>
          </p:cNvSpPr>
          <p:nvPr>
            <p:ph type="body" sz="quarter" idx="11"/>
          </p:nvPr>
        </p:nvSpPr>
        <p:spPr/>
        <p:txBody>
          <a:bodyPr/>
          <a:lstStyle/>
          <a:p>
            <a:endParaRPr lang="en-GB" dirty="0"/>
          </a:p>
          <a:p>
            <a:pPr>
              <a:spcAft>
                <a:spcPts val="600"/>
              </a:spcAft>
              <a:buSzPct val="100000"/>
            </a:pPr>
            <a:endParaRPr lang="en-GB" dirty="0"/>
          </a:p>
        </p:txBody>
      </p:sp>
      <p:sp>
        <p:nvSpPr>
          <p:cNvPr id="6" name="Slide Number Placeholder 5"/>
          <p:cNvSpPr>
            <a:spLocks noGrp="1"/>
          </p:cNvSpPr>
          <p:nvPr>
            <p:ph type="sldNum" sz="quarter" idx="4"/>
          </p:nvPr>
        </p:nvSpPr>
        <p:spPr/>
        <p:txBody>
          <a:bodyPr/>
          <a:lstStyle/>
          <a:p>
            <a:fld id="{3C4F54F3-C349-4609-AFEE-01462D5C7942}" type="slidenum">
              <a:rPr lang="en-GB" smtClean="0"/>
              <a:pPr/>
              <a:t>9</a:t>
            </a:fld>
            <a:endParaRPr lang="en-GB" dirty="0"/>
          </a:p>
        </p:txBody>
      </p:sp>
      <p:sp>
        <p:nvSpPr>
          <p:cNvPr id="10" name="TextBox 9"/>
          <p:cNvSpPr txBox="1"/>
          <p:nvPr/>
        </p:nvSpPr>
        <p:spPr>
          <a:xfrm>
            <a:off x="258227" y="175749"/>
            <a:ext cx="2888627" cy="369332"/>
          </a:xfrm>
          <a:prstGeom prst="rect">
            <a:avLst/>
          </a:prstGeom>
          <a:noFill/>
        </p:spPr>
        <p:txBody>
          <a:bodyPr wrap="square" rtlCol="0">
            <a:spAutoFit/>
          </a:bodyPr>
          <a:lstStyle/>
          <a:p>
            <a:r>
              <a:rPr lang="en-GB" sz="900" dirty="0">
                <a:solidFill>
                  <a:srgbClr val="FFFFFF"/>
                </a:solidFill>
              </a:rPr>
              <a:t>The GOAL and FACET studies findings</a:t>
            </a:r>
          </a:p>
          <a:p>
            <a:endParaRPr lang="en-US" sz="900" dirty="0">
              <a:solidFill>
                <a:srgbClr val="FFFFFF"/>
              </a:solidFill>
            </a:endParaRPr>
          </a:p>
        </p:txBody>
      </p:sp>
      <p:sp>
        <p:nvSpPr>
          <p:cNvPr id="50" name="Title 2">
            <a:extLst>
              <a:ext uri="{FF2B5EF4-FFF2-40B4-BE49-F238E27FC236}">
                <a16:creationId xmlns="" xmlns:a16="http://schemas.microsoft.com/office/drawing/2014/main" id="{450FF28F-DB86-48DE-B583-272C7FE621AF}"/>
              </a:ext>
            </a:extLst>
          </p:cNvPr>
          <p:cNvSpPr txBox="1">
            <a:spLocks/>
          </p:cNvSpPr>
          <p:nvPr/>
        </p:nvSpPr>
        <p:spPr>
          <a:xfrm>
            <a:off x="2267268" y="1139591"/>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Current control</a:t>
            </a:r>
            <a:r>
              <a:rPr lang="en-GB" sz="1100" baseline="30000" dirty="0"/>
              <a:t/>
            </a:r>
            <a:br>
              <a:rPr lang="en-GB" sz="1100" baseline="30000" dirty="0"/>
            </a:br>
            <a:endParaRPr lang="en-GB" sz="1100" dirty="0"/>
          </a:p>
        </p:txBody>
      </p:sp>
      <p:sp>
        <p:nvSpPr>
          <p:cNvPr id="51" name="Title 2">
            <a:extLst>
              <a:ext uri="{FF2B5EF4-FFF2-40B4-BE49-F238E27FC236}">
                <a16:creationId xmlns="" xmlns:a16="http://schemas.microsoft.com/office/drawing/2014/main" id="{657BCABD-0310-4A57-9DFE-17D8EECD5FEA}"/>
              </a:ext>
            </a:extLst>
          </p:cNvPr>
          <p:cNvSpPr txBox="1">
            <a:spLocks/>
          </p:cNvSpPr>
          <p:nvPr/>
        </p:nvSpPr>
        <p:spPr>
          <a:xfrm>
            <a:off x="5064613" y="1128067"/>
            <a:ext cx="1314107" cy="252000"/>
          </a:xfrm>
          <a:prstGeom prst="rect">
            <a:avLst/>
          </a:prstGeom>
        </p:spPr>
        <p:txBody>
          <a:bodyPr vert="horz"/>
          <a:lstStyle>
            <a:lvl1pPr algn="l" defTabSz="457200" rtl="0" eaLnBrk="1" latinLnBrk="0" hangingPunct="1">
              <a:lnSpc>
                <a:spcPct val="100000"/>
              </a:lnSpc>
              <a:spcBef>
                <a:spcPct val="0"/>
              </a:spcBef>
              <a:buNone/>
              <a:defRPr sz="1800" b="1" kern="1200" baseline="0">
                <a:solidFill>
                  <a:schemeClr val="tx2"/>
                </a:solidFill>
                <a:latin typeface="Arial" pitchFamily="34" charset="0"/>
                <a:ea typeface="+mj-ea"/>
                <a:cs typeface="Arial" pitchFamily="34" charset="0"/>
              </a:defRPr>
            </a:lvl1pPr>
          </a:lstStyle>
          <a:p>
            <a:r>
              <a:rPr lang="en-GB" sz="1100" dirty="0"/>
              <a:t>Future risk</a:t>
            </a:r>
            <a:r>
              <a:rPr lang="en-GB" sz="1100" baseline="30000" dirty="0"/>
              <a:t/>
            </a:r>
            <a:br>
              <a:rPr lang="en-GB" sz="1100" baseline="30000" dirty="0"/>
            </a:br>
            <a:endParaRPr lang="en-GB" sz="1100" dirty="0"/>
          </a:p>
        </p:txBody>
      </p:sp>
      <p:pic>
        <p:nvPicPr>
          <p:cNvPr id="3" name="Picture 2" descr="slide9.png"/>
          <p:cNvPicPr>
            <a:picLocks noChangeAspect="1"/>
          </p:cNvPicPr>
          <p:nvPr/>
        </p:nvPicPr>
        <p:blipFill rotWithShape="1">
          <a:blip r:embed="rId2">
            <a:extLst>
              <a:ext uri="{28A0092B-C50C-407E-A947-70E740481C1C}">
                <a14:useLocalDpi xmlns:a14="http://schemas.microsoft.com/office/drawing/2010/main" val="0"/>
              </a:ext>
            </a:extLst>
          </a:blip>
          <a:srcRect t="13990" r="52516"/>
          <a:stretch/>
        </p:blipFill>
        <p:spPr>
          <a:xfrm>
            <a:off x="863600" y="1380067"/>
            <a:ext cx="3115734" cy="2900438"/>
          </a:xfrm>
          <a:prstGeom prst="rect">
            <a:avLst/>
          </a:prstGeom>
        </p:spPr>
      </p:pic>
      <p:pic>
        <p:nvPicPr>
          <p:cNvPr id="14" name="Picture 13" descr="slide9.png"/>
          <p:cNvPicPr>
            <a:picLocks noChangeAspect="1"/>
          </p:cNvPicPr>
          <p:nvPr/>
        </p:nvPicPr>
        <p:blipFill rotWithShape="1">
          <a:blip r:embed="rId2">
            <a:extLst>
              <a:ext uri="{28A0092B-C50C-407E-A947-70E740481C1C}">
                <a14:useLocalDpi xmlns:a14="http://schemas.microsoft.com/office/drawing/2010/main" val="0"/>
              </a:ext>
            </a:extLst>
          </a:blip>
          <a:srcRect l="48000" t="13990"/>
          <a:stretch/>
        </p:blipFill>
        <p:spPr>
          <a:xfrm>
            <a:off x="4446099" y="1388534"/>
            <a:ext cx="3412065" cy="2900438"/>
          </a:xfrm>
          <a:prstGeom prst="rect">
            <a:avLst/>
          </a:prstGeom>
        </p:spPr>
      </p:pic>
      <p:pic>
        <p:nvPicPr>
          <p:cNvPr id="16" name="Picture 15" descr="lungs_r4d_201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276" y="4635841"/>
            <a:ext cx="220131" cy="220131"/>
          </a:xfrm>
          <a:prstGeom prst="rect">
            <a:avLst/>
          </a:prstGeom>
        </p:spPr>
      </p:pic>
    </p:spTree>
    <p:extLst>
      <p:ext uri="{BB962C8B-B14F-4D97-AF65-F5344CB8AC3E}">
        <p14:creationId xmlns:p14="http://schemas.microsoft.com/office/powerpoint/2010/main" val="2456922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External Template 16x9.potx" id="{2869ACD4-1693-4F65-BD54-2051ACED5F7F}" vid="{D4B437A4-A9CF-4D1F-ADCE-993FC96AAEB1}"/>
    </a:ext>
  </a:extLst>
</a:theme>
</file>

<file path=ppt/theme/theme2.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External Template 16x9.potx" id="{2869ACD4-1693-4F65-BD54-2051ACED5F7F}" vid="{0D6A6422-3D74-455F-BB9F-90AE73CD78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25719</TotalTime>
  <Words>2169</Words>
  <Application>Microsoft Office PowerPoint</Application>
  <PresentationFormat>On-screen Show (16:9)</PresentationFormat>
  <Paragraphs>344</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1_AZ General Master Slide Options</vt:lpstr>
      <vt:lpstr>AZ Divider Slide Options - Colours</vt:lpstr>
      <vt:lpstr>PowerPoint Presentation</vt:lpstr>
      <vt:lpstr>PowerPoint Presentation</vt:lpstr>
      <vt:lpstr>The overall goal of an asthma treatment is the current control and  the prevention of future risk1</vt:lpstr>
      <vt:lpstr>In the GINA1, two different treatments approaches are recommended  as of stage 3 </vt:lpstr>
      <vt:lpstr>Review publication objective </vt:lpstr>
      <vt:lpstr>PowerPoint Presentation</vt:lpstr>
      <vt:lpstr>Studies design</vt:lpstr>
      <vt:lpstr>FACET Results1</vt:lpstr>
      <vt:lpstr>GOAL Results1</vt:lpstr>
      <vt:lpstr>Discussion1,2</vt:lpstr>
      <vt:lpstr>PowerPoint Presentation</vt:lpstr>
      <vt:lpstr>The use of budesonide/formoterol or beclometasone/formoterol maintenance and reliever therapy is recommended in GINA. By employing this treatment strategy, patients receive ICS in addition to a fast-acting bronchodilator whenever they require reliever medication, meaning that inflammation can be targeted when symptoms increase.</vt:lpstr>
      <vt:lpstr>PowerPoint Presentation</vt:lpstr>
      <vt:lpstr>Budesonide/Formoterol (low-moderate dose) M&amp;R reduces asthma exacerbations with a similar symptom control and at a lower ICS dose compared to ICS/LABA (low-moderate dose) + SABA1  </vt:lpstr>
      <vt:lpstr>Budesonide/Formoterol (high dose) M&amp;R reduces asthma exacerbations with a similar symptom control and at a lower ICS dose compared to ICS/LABA (high dose) + SABA1  </vt:lpstr>
      <vt:lpstr>Symbicort M&amp;R reduces the risk of severe exacerbations vs comparator therapies  </vt:lpstr>
      <vt:lpstr>Beclometasone/formoterol MART was assessed in one study1 in which it reduced the rate of severe exacerbation at a superior total ICS dose vs beclometasone/formoterol + SABA  </vt:lpstr>
      <vt:lpstr>PowerPoint Presentation</vt:lpstr>
      <vt:lpstr>ICS/LABA M&amp;R therapy and airway remodelling1</vt:lpstr>
      <vt:lpstr>PowerPoint Presentation</vt:lpstr>
      <vt:lpstr>ICS/LABA M&amp;R therapy allows prevention of current control &amp; future risk</vt:lpstr>
      <vt:lpstr>PowerPoint Presentation</vt:lpstr>
      <vt:lpstr>There is an unmet need for improved understanding and attainment of asthma control</vt:lpstr>
      <vt:lpstr>Asthma control is poor across disease severity</vt:lpstr>
      <vt:lpstr>Over-reliance on SABA occurs in children and adults and is irrespective of asthma severity</vt:lpstr>
      <vt:lpstr>INSPIRE: During symptom worsening, patients rely on their SABA immediately but delay taking additional preventer medication.</vt:lpstr>
      <vt:lpstr>NRAD report reveals excessive prescribing of SABAs and  under-prescribing of preventer medication </vt:lpstr>
      <vt:lpstr>Over-reliance on SABA and under-use of ICS are both associated with an increase in mortality</vt:lpstr>
      <vt:lpstr>PowerPoint Presentation</vt:lpstr>
      <vt:lpstr>PowerPoint Presentation</vt:lpstr>
    </vt:vector>
  </TitlesOfParts>
  <Company>AstraZeneca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SP Campaign I 2017 Briefing Document</dc:title>
  <dc:creator>Debuysscher, Wouter</dc:creator>
  <cp:keywords>16:9</cp:keywords>
  <dc:description>v1.0</dc:description>
  <cp:lastModifiedBy>gebruiker</cp:lastModifiedBy>
  <cp:revision>327</cp:revision>
  <cp:lastPrinted>2017-04-25T08:08:36Z</cp:lastPrinted>
  <dcterms:created xsi:type="dcterms:W3CDTF">2016-11-13T12:41:32Z</dcterms:created>
  <dcterms:modified xsi:type="dcterms:W3CDTF">2018-01-09T10:38:59Z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